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61" r:id="rId3"/>
    <p:sldId id="262" r:id="rId4"/>
    <p:sldId id="264" r:id="rId5"/>
    <p:sldId id="263" r:id="rId6"/>
    <p:sldId id="267" r:id="rId7"/>
    <p:sldId id="266" r:id="rId8"/>
    <p:sldId id="268" r:id="rId9"/>
    <p:sldId id="269" r:id="rId10"/>
    <p:sldId id="257" r:id="rId11"/>
    <p:sldId id="271" r:id="rId12"/>
    <p:sldId id="270" r:id="rId13"/>
    <p:sldId id="260" r:id="rId14"/>
    <p:sldId id="272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65" autoAdjust="0"/>
  </p:normalViewPr>
  <p:slideViewPr>
    <p:cSldViewPr>
      <p:cViewPr varScale="1">
        <p:scale>
          <a:sx n="60" d="100"/>
          <a:sy n="60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099F0-5F44-4A7F-964E-EC9087845C9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CA82D-7E60-4BC9-936B-9563B3E0154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4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Nonostante</a:t>
            </a:r>
            <a:r>
              <a:rPr lang="en-US" dirty="0" smtClean="0"/>
              <a:t> come </a:t>
            </a:r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visto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precedenti</a:t>
            </a:r>
            <a:r>
              <a:rPr lang="en-US" dirty="0" smtClean="0"/>
              <a:t> la </a:t>
            </a:r>
            <a:r>
              <a:rPr lang="en-US" dirty="0" err="1" smtClean="0"/>
              <a:t>terapia</a:t>
            </a:r>
            <a:r>
              <a:rPr lang="en-US" dirty="0" smtClean="0"/>
              <a:t> </a:t>
            </a:r>
            <a:r>
              <a:rPr lang="en-US" dirty="0" err="1" smtClean="0"/>
              <a:t>contraccettiva</a:t>
            </a:r>
            <a:r>
              <a:rPr lang="en-US" dirty="0" smtClean="0"/>
              <a:t> </a:t>
            </a:r>
            <a:r>
              <a:rPr lang="en-US" dirty="0" err="1" smtClean="0"/>
              <a:t>maggiormente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conosciuta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utilizzata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rappresentata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pillola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estroprogestinica</a:t>
            </a:r>
            <a:r>
              <a:rPr lang="en-US" baseline="0" dirty="0" smtClean="0"/>
              <a:t>, in </a:t>
            </a:r>
            <a:r>
              <a:rPr lang="en-US" baseline="0" dirty="0" err="1" smtClean="0"/>
              <a:t>questa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presentazione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illustreremo</a:t>
            </a:r>
            <a:r>
              <a:rPr lang="en-US" baseline="0" dirty="0" smtClean="0"/>
              <a:t> come </a:t>
            </a:r>
            <a:r>
              <a:rPr lang="en-US" baseline="0" dirty="0" err="1" smtClean="0"/>
              <a:t>anche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terapia</a:t>
            </a:r>
            <a:r>
              <a:rPr lang="en-US" baseline="0" dirty="0" smtClean="0"/>
              <a:t> con solo </a:t>
            </a:r>
            <a:r>
              <a:rPr lang="en-US" baseline="0" dirty="0" err="1" smtClean="0"/>
              <a:t>progestinico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rappresentare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efficace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nella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contraccezione</a:t>
            </a:r>
            <a:r>
              <a:rPr lang="en-US" baseline="0" dirty="0" smtClean="0"/>
              <a:t> e come </a:t>
            </a:r>
            <a:r>
              <a:rPr lang="en-US" baseline="0" dirty="0" err="1" smtClean="0"/>
              <a:t>questa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trovare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spazio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anche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casi</a:t>
            </a:r>
            <a:r>
              <a:rPr lang="en-US" baseline="0" dirty="0" smtClean="0"/>
              <a:t> in cui </a:t>
            </a:r>
            <a:r>
              <a:rPr lang="en-US" baseline="0" dirty="0" err="1" smtClean="0"/>
              <a:t>gli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estroprogestinici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controindicati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CA82D-7E60-4BC9-936B-9563B3E015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cos’è</a:t>
            </a:r>
            <a:r>
              <a:rPr lang="en-US" dirty="0" smtClean="0"/>
              <a:t> </a:t>
            </a:r>
            <a:r>
              <a:rPr lang="en-US" dirty="0" err="1" smtClean="0"/>
              <a:t>quella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normalmente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conosciamo</a:t>
            </a:r>
            <a:r>
              <a:rPr lang="en-US" baseline="0" dirty="0" smtClean="0"/>
              <a:t> come la MINIPILLOLA?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CA82D-7E60-4BC9-936B-9563B3E015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CA82D-7E60-4BC9-936B-9563B3E015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CA82D-7E60-4BC9-936B-9563B3E015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CA82D-7E60-4BC9-936B-9563B3E015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7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F3ECA1-7ED2-4DE5-A829-1341FB8DEF35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FE44F7-E518-4F56-AC64-1AD0CCB9C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0.jpe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829761"/>
          </a:xfrm>
        </p:spPr>
        <p:txBody>
          <a:bodyPr/>
          <a:lstStyle/>
          <a:p>
            <a:r>
              <a:rPr lang="en-US" dirty="0" smtClean="0"/>
              <a:t>CONTRACCEZIONE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2996952"/>
            <a:ext cx="7772400" cy="1814359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«MINIPILLOLA»</a:t>
            </a:r>
          </a:p>
          <a:p>
            <a:r>
              <a:rPr lang="it-IT" sz="2800" dirty="0" smtClean="0"/>
              <a:t>DISPOSITIVI SOTTOCUTANEI</a:t>
            </a:r>
          </a:p>
          <a:p>
            <a:r>
              <a:rPr lang="it-IT" sz="2800" dirty="0" smtClean="0"/>
              <a:t>Dott.ssa E. Geraci, Dott.ssa M. Pisello</a:t>
            </a:r>
            <a:endParaRPr lang="it-IT" sz="2800" dirty="0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3001516" cy="7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99660" y="1628801"/>
            <a:ext cx="72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/>
              <a:t> La </a:t>
            </a:r>
            <a:r>
              <a:rPr lang="en-US" sz="1600" dirty="0" err="1" smtClean="0"/>
              <a:t>contraccezione</a:t>
            </a:r>
            <a:r>
              <a:rPr lang="en-US" sz="1600" dirty="0" smtClean="0"/>
              <a:t> </a:t>
            </a:r>
            <a:r>
              <a:rPr lang="en-US" sz="1600" dirty="0" err="1" smtClean="0"/>
              <a:t>nel</a:t>
            </a:r>
            <a:r>
              <a:rPr lang="en-US" sz="1600" dirty="0" smtClean="0"/>
              <a:t> postpartum </a:t>
            </a:r>
            <a:r>
              <a:rPr lang="en-US" sz="1600" dirty="0" err="1" smtClean="0"/>
              <a:t>migliora</a:t>
            </a:r>
            <a:r>
              <a:rPr lang="en-US" sz="1600" dirty="0" smtClean="0"/>
              <a:t> la salute </a:t>
            </a:r>
            <a:r>
              <a:rPr lang="en-US" sz="1600" dirty="0" err="1" smtClean="0"/>
              <a:t>della</a:t>
            </a:r>
            <a:r>
              <a:rPr lang="en-US" sz="1600" dirty="0" smtClean="0"/>
              <a:t> mamma e del </a:t>
            </a:r>
            <a:r>
              <a:rPr lang="en-US" sz="1600" dirty="0" err="1" smtClean="0"/>
              <a:t>neonato</a:t>
            </a:r>
            <a:r>
              <a:rPr lang="en-US" sz="1600" dirty="0" smtClean="0"/>
              <a:t> </a:t>
            </a:r>
            <a:r>
              <a:rPr lang="en-US" sz="1600" dirty="0" err="1" smtClean="0"/>
              <a:t>ritardando</a:t>
            </a:r>
            <a:r>
              <a:rPr lang="en-US" sz="1600" dirty="0" smtClean="0"/>
              <a:t> </a:t>
            </a:r>
            <a:r>
              <a:rPr lang="en-US" sz="1600" dirty="0" err="1" smtClean="0"/>
              <a:t>l’intervallo</a:t>
            </a:r>
            <a:r>
              <a:rPr lang="en-US" sz="1600" dirty="0" smtClean="0"/>
              <a:t> </a:t>
            </a:r>
            <a:r>
              <a:rPr lang="en-US" sz="1600" dirty="0" err="1" smtClean="0"/>
              <a:t>tra</a:t>
            </a:r>
            <a:r>
              <a:rPr lang="en-US" sz="1600" dirty="0" smtClean="0"/>
              <a:t> le </a:t>
            </a:r>
            <a:r>
              <a:rPr lang="en-US" sz="1600" dirty="0" err="1" smtClean="0"/>
              <a:t>gravidanze</a:t>
            </a:r>
            <a:r>
              <a:rPr lang="en-US" sz="16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Secondo la World Health Organization (WHO 2005) </a:t>
            </a:r>
            <a:r>
              <a:rPr lang="en-US" sz="1600" dirty="0" err="1" smtClean="0"/>
              <a:t>sarebbe</a:t>
            </a:r>
            <a:r>
              <a:rPr lang="en-US" sz="1600" dirty="0" smtClean="0"/>
              <a:t> </a:t>
            </a:r>
            <a:r>
              <a:rPr lang="en-US" sz="1600" dirty="0" err="1" smtClean="0"/>
              <a:t>raccomandato</a:t>
            </a:r>
            <a:r>
              <a:rPr lang="en-US" sz="1600" dirty="0" smtClean="0"/>
              <a:t> </a:t>
            </a:r>
            <a:r>
              <a:rPr lang="en-US" sz="1600" dirty="0" err="1" smtClean="0"/>
              <a:t>aspettare</a:t>
            </a:r>
            <a:r>
              <a:rPr lang="en-US" sz="1600" dirty="0" smtClean="0"/>
              <a:t> 24 </a:t>
            </a:r>
            <a:r>
              <a:rPr lang="en-US" sz="1600" dirty="0" err="1" smtClean="0"/>
              <a:t>mesi</a:t>
            </a:r>
            <a:r>
              <a:rPr lang="en-US" sz="1600" dirty="0" smtClean="0"/>
              <a:t> </a:t>
            </a:r>
            <a:r>
              <a:rPr lang="en-US" sz="1600" dirty="0" err="1" smtClean="0"/>
              <a:t>tra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gravidanza</a:t>
            </a:r>
            <a:r>
              <a:rPr lang="en-US" sz="1600" dirty="0" smtClean="0"/>
              <a:t> e </a:t>
            </a:r>
            <a:r>
              <a:rPr lang="en-US" sz="1600" dirty="0" err="1" smtClean="0"/>
              <a:t>l’altra</a:t>
            </a:r>
            <a:r>
              <a:rPr lang="en-US" sz="16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err="1" smtClean="0"/>
              <a:t>L’allattamento</a:t>
            </a:r>
            <a:r>
              <a:rPr lang="en-US" sz="1600" dirty="0" smtClean="0"/>
              <a:t> di per </a:t>
            </a:r>
            <a:r>
              <a:rPr lang="en-US" sz="1600" dirty="0" err="1" smtClean="0"/>
              <a:t>sè</a:t>
            </a:r>
            <a:r>
              <a:rPr lang="en-US" sz="1600" dirty="0" smtClean="0"/>
              <a:t> ha </a:t>
            </a:r>
            <a:r>
              <a:rPr lang="en-US" sz="1600" dirty="0" err="1" smtClean="0"/>
              <a:t>effetto</a:t>
            </a:r>
            <a:r>
              <a:rPr lang="en-US" sz="1600" dirty="0" smtClean="0"/>
              <a:t> </a:t>
            </a:r>
            <a:r>
              <a:rPr lang="en-US" sz="1600" dirty="0" err="1" smtClean="0"/>
              <a:t>contraccettivo</a:t>
            </a:r>
            <a:r>
              <a:rPr lang="en-US" sz="1600" dirty="0" smtClean="0"/>
              <a:t> (LAM – lactation amenorrhea method </a:t>
            </a:r>
            <a:r>
              <a:rPr lang="en-US" sz="1600" dirty="0" err="1" smtClean="0"/>
              <a:t>prevede</a:t>
            </a:r>
            <a:r>
              <a:rPr lang="en-US" sz="1600" dirty="0" smtClean="0"/>
              <a:t> un </a:t>
            </a:r>
            <a:r>
              <a:rPr lang="en-US" sz="1600" dirty="0" err="1" smtClean="0"/>
              <a:t>allattamento</a:t>
            </a:r>
            <a:r>
              <a:rPr lang="en-US" sz="1600" dirty="0" smtClean="0"/>
              <a:t> </a:t>
            </a:r>
            <a:r>
              <a:rPr lang="en-US" sz="1600" dirty="0" err="1" smtClean="0"/>
              <a:t>esclusivamente</a:t>
            </a:r>
            <a:r>
              <a:rPr lang="en-US" sz="1600" dirty="0" smtClean="0"/>
              <a:t> al </a:t>
            </a:r>
            <a:r>
              <a:rPr lang="en-US" sz="1600" dirty="0" err="1" smtClean="0"/>
              <a:t>seno</a:t>
            </a:r>
            <a:r>
              <a:rPr lang="en-US" sz="1600" dirty="0" smtClean="0"/>
              <a:t>, </a:t>
            </a:r>
            <a:r>
              <a:rPr lang="en-US" sz="1600" dirty="0" err="1" smtClean="0"/>
              <a:t>amenorrea</a:t>
            </a:r>
            <a:r>
              <a:rPr lang="en-US" sz="1600" dirty="0" smtClean="0"/>
              <a:t>, &lt; 6 </a:t>
            </a:r>
            <a:r>
              <a:rPr lang="en-US" sz="1600" dirty="0" err="1" smtClean="0"/>
              <a:t>mesi</a:t>
            </a:r>
            <a:r>
              <a:rPr lang="en-US" sz="1600" dirty="0" smtClean="0"/>
              <a:t> dal </a:t>
            </a:r>
            <a:r>
              <a:rPr lang="en-US" sz="1600" dirty="0" err="1" smtClean="0"/>
              <a:t>parto</a:t>
            </a:r>
            <a:r>
              <a:rPr lang="en-US" sz="1600" dirty="0" smtClean="0"/>
              <a:t>), </a:t>
            </a:r>
            <a:r>
              <a:rPr lang="en-US" sz="1600" dirty="0" err="1" smtClean="0"/>
              <a:t>tuttavia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ritorno</a:t>
            </a:r>
            <a:r>
              <a:rPr lang="en-US" sz="1600" dirty="0" smtClean="0"/>
              <a:t> </a:t>
            </a:r>
            <a:r>
              <a:rPr lang="en-US" sz="1600" dirty="0" err="1" smtClean="0"/>
              <a:t>dell’ovulazione</a:t>
            </a:r>
            <a:r>
              <a:rPr lang="en-US" sz="1600" dirty="0" smtClean="0"/>
              <a:t> e </a:t>
            </a:r>
            <a:r>
              <a:rPr lang="en-US" sz="1600" dirty="0" err="1" smtClean="0"/>
              <a:t>della</a:t>
            </a:r>
            <a:r>
              <a:rPr lang="en-US" sz="1600" dirty="0" smtClean="0"/>
              <a:t> </a:t>
            </a:r>
            <a:r>
              <a:rPr lang="en-US" sz="1600" dirty="0" err="1" smtClean="0"/>
              <a:t>mestruazione</a:t>
            </a:r>
            <a:r>
              <a:rPr lang="en-US" sz="1600" dirty="0" smtClean="0"/>
              <a:t> </a:t>
            </a:r>
            <a:r>
              <a:rPr lang="en-US" sz="1600" dirty="0" err="1" smtClean="0"/>
              <a:t>dopo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parto</a:t>
            </a:r>
            <a:r>
              <a:rPr lang="en-US" sz="1600" dirty="0" smtClean="0"/>
              <a:t> è un </a:t>
            </a:r>
            <a:r>
              <a:rPr lang="en-US" sz="1600" dirty="0" err="1" smtClean="0"/>
              <a:t>evento</a:t>
            </a:r>
            <a:r>
              <a:rPr lang="en-US" sz="1600" dirty="0" smtClean="0"/>
              <a:t> </a:t>
            </a:r>
            <a:r>
              <a:rPr lang="en-US" sz="1600" dirty="0" err="1" smtClean="0"/>
              <a:t>imprevedibile</a:t>
            </a:r>
            <a:r>
              <a:rPr lang="en-US" sz="1600" dirty="0" smtClean="0"/>
              <a:t>. (Kennedy 2011; K4 Health 2014)</a:t>
            </a:r>
            <a:endParaRPr lang="en-US" sz="1600" dirty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I </a:t>
            </a:r>
            <a:r>
              <a:rPr lang="en-US" sz="1600" dirty="0" err="1" smtClean="0"/>
              <a:t>contraccettivi</a:t>
            </a:r>
            <a:r>
              <a:rPr lang="en-US" sz="1600" dirty="0" smtClean="0"/>
              <a:t> </a:t>
            </a:r>
            <a:r>
              <a:rPr lang="en-US" sz="1600" dirty="0" err="1" smtClean="0"/>
              <a:t>ormonali</a:t>
            </a:r>
            <a:r>
              <a:rPr lang="en-US" sz="1600" dirty="0" smtClean="0"/>
              <a:t> </a:t>
            </a:r>
            <a:r>
              <a:rPr lang="en-US" sz="1600" dirty="0" err="1" smtClean="0"/>
              <a:t>possono</a:t>
            </a:r>
            <a:r>
              <a:rPr lang="en-US" sz="1600" dirty="0" smtClean="0"/>
              <a:t> </a:t>
            </a:r>
            <a:r>
              <a:rPr lang="en-US" sz="1600" dirty="0" err="1" smtClean="0"/>
              <a:t>interagire</a:t>
            </a:r>
            <a:r>
              <a:rPr lang="en-US" sz="1600" dirty="0" smtClean="0"/>
              <a:t> con </a:t>
            </a:r>
            <a:r>
              <a:rPr lang="en-US" sz="1600" dirty="0" err="1" smtClean="0"/>
              <a:t>allattamento</a:t>
            </a:r>
            <a:r>
              <a:rPr lang="en-US" sz="1600" dirty="0" smtClean="0"/>
              <a:t> </a:t>
            </a:r>
            <a:r>
              <a:rPr lang="en-US" sz="1600" dirty="0" err="1" smtClean="0"/>
              <a:t>attraverso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loro</a:t>
            </a:r>
            <a:r>
              <a:rPr lang="en-US" sz="1600" dirty="0" smtClean="0"/>
              <a:t> </a:t>
            </a:r>
            <a:r>
              <a:rPr lang="en-US" sz="1600" dirty="0" err="1" smtClean="0"/>
              <a:t>effetto</a:t>
            </a:r>
            <a:r>
              <a:rPr lang="en-US" sz="1600" dirty="0" smtClean="0"/>
              <a:t> </a:t>
            </a:r>
            <a:r>
              <a:rPr lang="en-US" sz="1600" dirty="0" err="1" smtClean="0"/>
              <a:t>inbitorio</a:t>
            </a:r>
            <a:r>
              <a:rPr lang="en-US" sz="1600" dirty="0" smtClean="0"/>
              <a:t> </a:t>
            </a:r>
            <a:r>
              <a:rPr lang="en-US" sz="1600" dirty="0" err="1" smtClean="0"/>
              <a:t>sulla</a:t>
            </a:r>
            <a:r>
              <a:rPr lang="en-US" sz="1600" dirty="0" smtClean="0"/>
              <a:t> </a:t>
            </a:r>
            <a:r>
              <a:rPr lang="en-US" sz="1600" dirty="0" err="1" smtClean="0"/>
              <a:t>produzione</a:t>
            </a:r>
            <a:r>
              <a:rPr lang="en-US" sz="1600" dirty="0" smtClean="0"/>
              <a:t> di </a:t>
            </a:r>
            <a:r>
              <a:rPr lang="en-US" sz="1600" dirty="0" err="1" smtClean="0"/>
              <a:t>prolattina</a:t>
            </a:r>
            <a:endParaRPr lang="en-US" sz="1600" dirty="0" smtClean="0"/>
          </a:p>
          <a:p>
            <a:endParaRPr lang="en-US" sz="1600" dirty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LIMITI DELLA CONTRACCEZIONE IN ALLATTAMENTO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 smtClean="0"/>
              <a:t>Effetto</a:t>
            </a:r>
            <a:r>
              <a:rPr lang="en-US" sz="1600" dirty="0" smtClean="0"/>
              <a:t> </a:t>
            </a:r>
            <a:r>
              <a:rPr lang="en-US" sz="1600" dirty="0" err="1" smtClean="0"/>
              <a:t>negativo</a:t>
            </a:r>
            <a:r>
              <a:rPr lang="en-US" sz="1600" dirty="0" smtClean="0"/>
              <a:t> </a:t>
            </a:r>
            <a:r>
              <a:rPr lang="en-US" sz="1600" dirty="0" err="1" smtClean="0"/>
              <a:t>sulla</a:t>
            </a:r>
            <a:r>
              <a:rPr lang="en-US" sz="1600" dirty="0" smtClean="0"/>
              <a:t> </a:t>
            </a:r>
            <a:r>
              <a:rPr lang="en-US" sz="1600" dirty="0" err="1" smtClean="0"/>
              <a:t>quantità</a:t>
            </a:r>
            <a:r>
              <a:rPr lang="en-US" sz="1600" dirty="0" smtClean="0"/>
              <a:t> e </a:t>
            </a:r>
            <a:r>
              <a:rPr lang="en-US" sz="1600" dirty="0" err="1" smtClean="0"/>
              <a:t>qualità</a:t>
            </a:r>
            <a:r>
              <a:rPr lang="en-US" sz="1600" dirty="0" smtClean="0"/>
              <a:t> del latte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 smtClean="0"/>
              <a:t>Passaggio</a:t>
            </a:r>
            <a:r>
              <a:rPr lang="en-US" sz="1600" dirty="0" smtClean="0"/>
              <a:t> </a:t>
            </a:r>
            <a:r>
              <a:rPr lang="en-US" sz="1600" dirty="0" err="1" smtClean="0"/>
              <a:t>degli</a:t>
            </a:r>
            <a:r>
              <a:rPr lang="en-US" sz="1600" dirty="0" smtClean="0"/>
              <a:t> </a:t>
            </a:r>
            <a:r>
              <a:rPr lang="en-US" sz="1600" dirty="0" err="1" smtClean="0"/>
              <a:t>ormoni</a:t>
            </a:r>
            <a:r>
              <a:rPr lang="en-US" sz="1600" dirty="0" smtClean="0"/>
              <a:t> </a:t>
            </a:r>
            <a:r>
              <a:rPr lang="en-US" sz="1600" dirty="0" err="1" smtClean="0"/>
              <a:t>nel</a:t>
            </a:r>
            <a:r>
              <a:rPr lang="en-US" sz="1600" dirty="0" smtClean="0"/>
              <a:t> latte </a:t>
            </a:r>
            <a:r>
              <a:rPr lang="en-US" sz="1600" dirty="0" err="1" smtClean="0"/>
              <a:t>materno</a:t>
            </a:r>
            <a:r>
              <a:rPr lang="en-US" sz="1600" dirty="0" smtClean="0"/>
              <a:t> con </a:t>
            </a:r>
            <a:r>
              <a:rPr lang="en-US" sz="1600" dirty="0" err="1" smtClean="0"/>
              <a:t>effetti</a:t>
            </a:r>
            <a:r>
              <a:rPr lang="en-US" sz="1600" dirty="0" smtClean="0"/>
              <a:t> </a:t>
            </a:r>
            <a:r>
              <a:rPr lang="en-US" sz="1600" dirty="0" err="1" smtClean="0"/>
              <a:t>sulla</a:t>
            </a:r>
            <a:r>
              <a:rPr lang="en-US" sz="1600" dirty="0" smtClean="0"/>
              <a:t> </a:t>
            </a:r>
            <a:r>
              <a:rPr lang="en-US" sz="1600" dirty="0" err="1" smtClean="0"/>
              <a:t>crescita</a:t>
            </a:r>
            <a:r>
              <a:rPr lang="en-US" sz="1600" dirty="0"/>
              <a:t> </a:t>
            </a:r>
            <a:r>
              <a:rPr lang="en-US" sz="1600" dirty="0" smtClean="0"/>
              <a:t>e </a:t>
            </a:r>
            <a:r>
              <a:rPr lang="en-US" sz="1600" dirty="0" err="1" smtClean="0"/>
              <a:t>sullo</a:t>
            </a:r>
            <a:r>
              <a:rPr lang="en-US" sz="1600" dirty="0" smtClean="0"/>
              <a:t> </a:t>
            </a:r>
            <a:r>
              <a:rPr lang="en-US" sz="1600" dirty="0" err="1" smtClean="0"/>
              <a:t>sviluppo</a:t>
            </a:r>
            <a:r>
              <a:rPr lang="en-US" sz="1600" dirty="0" smtClean="0"/>
              <a:t> del </a:t>
            </a:r>
            <a:r>
              <a:rPr lang="en-US" sz="1600" dirty="0" err="1" smtClean="0"/>
              <a:t>neonato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CONTRACCEZIONE NEL POSTPARTUM E NEL PUERPERIO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563888" y="5589240"/>
            <a:ext cx="55446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1600" dirty="0"/>
              <a:t> Le </a:t>
            </a:r>
            <a:r>
              <a:rPr lang="en-US" sz="1600" dirty="0" err="1"/>
              <a:t>evidenze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effetto</a:t>
            </a:r>
            <a:r>
              <a:rPr lang="en-US" sz="1600" dirty="0"/>
              <a:t> di COC e </a:t>
            </a:r>
            <a:r>
              <a:rPr lang="en-US" sz="1600" dirty="0" err="1"/>
              <a:t>progestinici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quantità</a:t>
            </a:r>
            <a:r>
              <a:rPr lang="en-US" sz="1600" dirty="0"/>
              <a:t> e </a:t>
            </a:r>
            <a:r>
              <a:rPr lang="en-US" sz="1600" dirty="0" err="1"/>
              <a:t>qualità</a:t>
            </a:r>
            <a:r>
              <a:rPr lang="en-US" sz="1600" dirty="0"/>
              <a:t> di latte </a:t>
            </a:r>
            <a:r>
              <a:rPr lang="en-US" sz="1600" dirty="0" err="1"/>
              <a:t>materno</a:t>
            </a:r>
            <a:r>
              <a:rPr lang="en-US" sz="1600" dirty="0"/>
              <a:t> e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crescita</a:t>
            </a:r>
            <a:r>
              <a:rPr lang="en-US" sz="1600" dirty="0"/>
              <a:t> del </a:t>
            </a:r>
            <a:r>
              <a:rPr lang="en-US" sz="1600" dirty="0" err="1"/>
              <a:t>neonato</a:t>
            </a:r>
            <a:r>
              <a:rPr lang="en-US" sz="1600" dirty="0"/>
              <a:t> </a:t>
            </a:r>
            <a:r>
              <a:rPr lang="en-US" sz="1600" dirty="0" err="1"/>
              <a:t>sono</a:t>
            </a:r>
            <a:r>
              <a:rPr lang="en-US" sz="1600" dirty="0"/>
              <a:t> non </a:t>
            </a:r>
            <a:r>
              <a:rPr lang="en-US" sz="1600" dirty="0" err="1"/>
              <a:t>conclusivi</a:t>
            </a:r>
            <a:r>
              <a:rPr lang="en-US" sz="1600" dirty="0"/>
              <a:t> (Cochrane review 2015).</a:t>
            </a:r>
          </a:p>
        </p:txBody>
      </p:sp>
    </p:spTree>
    <p:extLst>
      <p:ext uri="{BB962C8B-B14F-4D97-AF65-F5344CB8AC3E}">
        <p14:creationId xmlns:p14="http://schemas.microsoft.com/office/powerpoint/2010/main" val="181168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99660" y="1628801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Inoltre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 </a:t>
            </a:r>
          </a:p>
          <a:p>
            <a:r>
              <a:rPr lang="en-US" u="sng" dirty="0" smtClean="0"/>
              <a:t>RISCHIO TROMBOEMBOLICO PUERPERIO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Primi</a:t>
            </a:r>
            <a:r>
              <a:rPr lang="en-US" dirty="0" smtClean="0"/>
              <a:t> </a:t>
            </a:r>
            <a:r>
              <a:rPr lang="en-US" b="1" dirty="0" smtClean="0"/>
              <a:t>21° gg </a:t>
            </a:r>
            <a:r>
              <a:rPr lang="en-US" dirty="0" err="1" smtClean="0"/>
              <a:t>puerperio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maggior</a:t>
            </a:r>
            <a:r>
              <a:rPr lang="en-US" dirty="0" smtClean="0"/>
              <a:t> </a:t>
            </a:r>
            <a:r>
              <a:rPr lang="en-US" dirty="0" err="1" smtClean="0"/>
              <a:t>rischio</a:t>
            </a:r>
            <a:r>
              <a:rPr lang="en-US" dirty="0" smtClean="0"/>
              <a:t> </a:t>
            </a:r>
            <a:r>
              <a:rPr lang="en-US" dirty="0" err="1" smtClean="0"/>
              <a:t>tromboembolico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ovulazione</a:t>
            </a:r>
            <a:r>
              <a:rPr lang="en-US" dirty="0" smtClean="0"/>
              <a:t> </a:t>
            </a:r>
            <a:r>
              <a:rPr lang="en-US" dirty="0" err="1" smtClean="0"/>
              <a:t>improbabile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b="1" dirty="0" smtClean="0"/>
              <a:t>42° gg </a:t>
            </a:r>
            <a:r>
              <a:rPr lang="en-US" dirty="0" err="1" smtClean="0"/>
              <a:t>puerperio</a:t>
            </a:r>
            <a:r>
              <a:rPr lang="en-US" dirty="0" smtClean="0"/>
              <a:t> </a:t>
            </a:r>
            <a:r>
              <a:rPr lang="en-US" dirty="0" err="1" smtClean="0"/>
              <a:t>rischio</a:t>
            </a:r>
            <a:r>
              <a:rPr lang="en-US" dirty="0" smtClean="0"/>
              <a:t> </a:t>
            </a:r>
            <a:r>
              <a:rPr lang="en-US" dirty="0" err="1" smtClean="0"/>
              <a:t>tromboembolico</a:t>
            </a:r>
            <a:r>
              <a:rPr lang="en-US" dirty="0" smtClean="0"/>
              <a:t> </a:t>
            </a:r>
            <a:r>
              <a:rPr lang="en-US" dirty="0" err="1" smtClean="0"/>
              <a:t>torna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normalità</a:t>
            </a:r>
            <a:endParaRPr lang="en-US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CONTRACCEZIONE NEL POSTPARTUM E NEL PUERPERIO</a:t>
            </a:r>
            <a:endParaRPr lang="it-IT" dirty="0"/>
          </a:p>
        </p:txBody>
      </p:sp>
      <p:pic>
        <p:nvPicPr>
          <p:cNvPr id="1026" name="Picture 2" descr="Risultato immagine per thrombosis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929" y="3943659"/>
            <a:ext cx="3838575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4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53340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6" t="29083" r="39291"/>
          <a:stretch/>
        </p:blipFill>
        <p:spPr bwMode="auto">
          <a:xfrm>
            <a:off x="3059832" y="1124744"/>
            <a:ext cx="2748541" cy="115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CONTRACCEZIONE IN PUERPERIO</a:t>
            </a:r>
            <a:endParaRPr lang="it-IT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3552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4" y="4149080"/>
            <a:ext cx="52959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165304"/>
            <a:ext cx="53435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72047"/>
            <a:ext cx="7524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388" y="2492896"/>
            <a:ext cx="7239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028" y="4442817"/>
            <a:ext cx="495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45224"/>
            <a:ext cx="495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95536" y="2564904"/>
            <a:ext cx="7344816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50" name="Picture 2" descr="Risultato immagine per breastfeeding carto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600" y="3944466"/>
            <a:ext cx="2131860" cy="279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54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844824"/>
            <a:ext cx="61744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CATEGORIA 4</a:t>
            </a:r>
            <a:r>
              <a:rPr lang="it-IT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carcinoma mammario in atto.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b="1" dirty="0" smtClean="0"/>
              <a:t>CATEGORIA 3</a:t>
            </a:r>
            <a:r>
              <a:rPr lang="it-IT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Trombosi venosa profonda o </a:t>
            </a:r>
            <a:r>
              <a:rPr lang="it-IT" dirty="0" err="1" smtClean="0"/>
              <a:t>Tromboembolia</a:t>
            </a:r>
            <a:r>
              <a:rPr lang="it-IT" dirty="0" smtClean="0"/>
              <a:t> in fase acuta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Cardiopatia ischemica in atto o </a:t>
            </a:r>
            <a:r>
              <a:rPr lang="it-IT" dirty="0" err="1" smtClean="0"/>
              <a:t>progressa</a:t>
            </a:r>
            <a:r>
              <a:rPr lang="it-IT" dirty="0" smtClean="0"/>
              <a:t> (solo per continuazione uso)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Storia di ictus (solo per continuazione uso)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LES con Ab </a:t>
            </a:r>
            <a:r>
              <a:rPr lang="it-IT" dirty="0" err="1" smtClean="0"/>
              <a:t>antifosfolipidi</a:t>
            </a:r>
            <a:r>
              <a:rPr lang="it-IT" dirty="0" smtClean="0"/>
              <a:t> + o sconosciuti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Emicrania con aura (solo per continuazione uso)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Carcinoma mammella in remissione da &gt; 5 anni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Cirrosi epatica grave o tumori epatici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MINIPILLOLA – quando è controindicata</a:t>
            </a:r>
            <a:endParaRPr lang="it-IT" dirty="0"/>
          </a:p>
        </p:txBody>
      </p:sp>
      <p:pic>
        <p:nvPicPr>
          <p:cNvPr id="1026" name="Picture 2" descr="Risultato immagine per CONTROINDIC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928" y="980728"/>
            <a:ext cx="2498576" cy="249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2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67944" y="4221088"/>
            <a:ext cx="46085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GRAZIE PER L’ATTENZIONE</a:t>
            </a:r>
            <a:endParaRPr lang="it-IT" dirty="0"/>
          </a:p>
        </p:txBody>
      </p:sp>
      <p:pic>
        <p:nvPicPr>
          <p:cNvPr id="3" name="Immagine 2" descr="Risultati immagini per mantov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2656"/>
            <a:ext cx="784887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91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7643796" cy="3872384"/>
          </a:xfrm>
        </p:spPr>
        <p:txBody>
          <a:bodyPr>
            <a:normAutofit lnSpcReduction="10000"/>
          </a:bodyPr>
          <a:lstStyle/>
          <a:p>
            <a:r>
              <a:rPr lang="it-IT" sz="2000" dirty="0" smtClean="0"/>
              <a:t>Pillola contraccettiva contenente solo progestinico</a:t>
            </a:r>
          </a:p>
          <a:p>
            <a:r>
              <a:rPr lang="it-IT" sz="2000" dirty="0" smtClean="0"/>
              <a:t>28 pillole contenenti solo progestinico (</a:t>
            </a:r>
            <a:r>
              <a:rPr lang="it-IT" sz="2000" dirty="0" err="1" smtClean="0"/>
              <a:t>Desogestrel</a:t>
            </a:r>
            <a:r>
              <a:rPr lang="it-IT" sz="2000" dirty="0" smtClean="0"/>
              <a:t> 75 </a:t>
            </a:r>
            <a:r>
              <a:rPr lang="it-IT" sz="2000" dirty="0" err="1" smtClean="0"/>
              <a:t>mcg</a:t>
            </a:r>
            <a:r>
              <a:rPr lang="it-IT" sz="2000" dirty="0" smtClean="0"/>
              <a:t>)</a:t>
            </a:r>
          </a:p>
          <a:p>
            <a:r>
              <a:rPr lang="it-IT" sz="2000" dirty="0" smtClean="0"/>
              <a:t>Assunzione giornaliera, tutti i giorni alla stessa ora</a:t>
            </a:r>
            <a:r>
              <a:rPr lang="it-IT" sz="2000" dirty="0" smtClean="0">
                <a:sym typeface="Wingdings" panose="05000000000000000000" pitchFamily="2" charset="2"/>
              </a:rPr>
              <a:t> picco ematico entro 1,8 ore dall’assunzione e rapida redistribuzione ed eliminazione (entro 24 ore). La dimenticanza anche solo di 3 ore richiede uso di metodi barriera per almeno 48 ore.</a:t>
            </a:r>
            <a:endParaRPr lang="it-IT" sz="2000" dirty="0" smtClean="0"/>
          </a:p>
          <a:p>
            <a:r>
              <a:rPr lang="it-IT" sz="2000" dirty="0" smtClean="0"/>
              <a:t>MECCANISMO D’AZIONE: inibizione dell’ovulazione + aumento viscosità muco cervicale + alterazione del normale meccanismo di trasporto tubarico</a:t>
            </a:r>
          </a:p>
          <a:p>
            <a:r>
              <a:rPr lang="it-IT" sz="2000" dirty="0" smtClean="0"/>
              <a:t>INDICE DI PEARL: 0,4-4 (analogo a quello dei COC)</a:t>
            </a:r>
            <a:endParaRPr lang="it-IT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CHE COS’E’ LA MINIPILLOLA?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32765"/>
            <a:ext cx="1872208" cy="2580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7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POP VS COC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323528" y="1853976"/>
            <a:ext cx="4040188" cy="639762"/>
          </a:xfrm>
        </p:spPr>
        <p:txBody>
          <a:bodyPr/>
          <a:lstStyle/>
          <a:p>
            <a:r>
              <a:rPr lang="it-IT" dirty="0" smtClean="0"/>
              <a:t>VANTAGGI 	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3"/>
          </p:nvPr>
        </p:nvSpPr>
        <p:spPr>
          <a:xfrm>
            <a:off x="4850705" y="1853976"/>
            <a:ext cx="4041775" cy="639762"/>
          </a:xfrm>
        </p:spPr>
        <p:txBody>
          <a:bodyPr/>
          <a:lstStyle/>
          <a:p>
            <a:r>
              <a:rPr lang="it-IT" dirty="0" smtClean="0"/>
              <a:t>SVANTAGGI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179512" y="2790080"/>
            <a:ext cx="4040188" cy="395128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Schema di assunzione fisso (tutti i giorni senza sospensione)</a:t>
            </a:r>
          </a:p>
          <a:p>
            <a:r>
              <a:rPr lang="it-IT" dirty="0" smtClean="0"/>
              <a:t>Rapido ritorno alla fertilità</a:t>
            </a:r>
          </a:p>
          <a:p>
            <a:r>
              <a:rPr lang="it-IT" dirty="0" smtClean="0"/>
              <a:t>Uso consentito anche quando estrogeni controindicati</a:t>
            </a:r>
          </a:p>
          <a:p>
            <a:r>
              <a:rPr lang="it-IT" dirty="0" smtClean="0"/>
              <a:t>Metodo ormonale a basse dosi </a:t>
            </a:r>
          </a:p>
          <a:p>
            <a:r>
              <a:rPr lang="it-IT" dirty="0" smtClean="0"/>
              <a:t>Complicanze meno frequenti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922713" y="2790080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Necessaria una attenta </a:t>
            </a:r>
            <a:r>
              <a:rPr lang="it-IT" dirty="0" err="1" smtClean="0"/>
              <a:t>compliance</a:t>
            </a:r>
            <a:r>
              <a:rPr lang="it-IT" dirty="0"/>
              <a:t> </a:t>
            </a:r>
            <a:r>
              <a:rPr lang="it-IT" dirty="0" smtClean="0"/>
              <a:t>nell’assunzione</a:t>
            </a:r>
          </a:p>
          <a:p>
            <a:r>
              <a:rPr lang="it-IT" dirty="0" smtClean="0"/>
              <a:t>Pattern di sanguinamento variabile (</a:t>
            </a:r>
            <a:r>
              <a:rPr lang="it-IT" dirty="0" err="1" smtClean="0"/>
              <a:t>spotting</a:t>
            </a:r>
            <a:r>
              <a:rPr lang="it-IT" dirty="0" smtClean="0"/>
              <a:t> e sanguinamenti irregolari più frequenti)</a:t>
            </a:r>
          </a:p>
          <a:p>
            <a:r>
              <a:rPr lang="it-IT" dirty="0" smtClean="0"/>
              <a:t>Cisti ovariche funzionali più frequenti</a:t>
            </a:r>
          </a:p>
          <a:p>
            <a:r>
              <a:rPr lang="it-IT" dirty="0" smtClean="0"/>
              <a:t>Minore protezione per GEU (possibile per alterazione dei normali meccanismi di trasporto tubarico)?</a:t>
            </a:r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2195736" cy="252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u="sng" dirty="0" smtClean="0"/>
              <a:t>Sanguinamenti irregolari</a:t>
            </a:r>
          </a:p>
          <a:p>
            <a:r>
              <a:rPr lang="it-IT" dirty="0" smtClean="0"/>
              <a:t>Cefalea</a:t>
            </a:r>
          </a:p>
          <a:p>
            <a:r>
              <a:rPr lang="it-IT" dirty="0" smtClean="0"/>
              <a:t>Tensione mammaria</a:t>
            </a:r>
          </a:p>
          <a:p>
            <a:r>
              <a:rPr lang="it-IT" dirty="0" smtClean="0"/>
              <a:t>Cloaca</a:t>
            </a:r>
          </a:p>
          <a:p>
            <a:r>
              <a:rPr lang="it-IT" dirty="0" smtClean="0"/>
              <a:t>Nausea</a:t>
            </a:r>
          </a:p>
          <a:p>
            <a:r>
              <a:rPr lang="it-IT" dirty="0" smtClean="0"/>
              <a:t>Vertigini</a:t>
            </a:r>
          </a:p>
          <a:p>
            <a:r>
              <a:rPr lang="it-IT" dirty="0" smtClean="0"/>
              <a:t>Calo della libido</a:t>
            </a:r>
          </a:p>
          <a:p>
            <a:r>
              <a:rPr lang="it-IT" dirty="0" smtClean="0"/>
              <a:t>Tendenza a sbagli d’umore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EFFETTI COLLATERALI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9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4724400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932040" y="105273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CATEGORIE MEC USO CONTRACCETTIVI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148064" y="2056780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CATEGORIA 1</a:t>
            </a:r>
            <a:r>
              <a:rPr lang="it-IT" dirty="0" smtClean="0"/>
              <a:t>: non restrizioni all’utilizzo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CATEGORIA 2</a:t>
            </a:r>
            <a:r>
              <a:rPr lang="it-IT" dirty="0" smtClean="0"/>
              <a:t>: benefici superano i rischi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CATEGORIA 3</a:t>
            </a:r>
            <a:r>
              <a:rPr lang="it-IT" dirty="0" smtClean="0"/>
              <a:t>: rischi superano i benefici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CATEGORIA 4</a:t>
            </a:r>
            <a:r>
              <a:rPr lang="it-IT" dirty="0" smtClean="0"/>
              <a:t>: rischio inaccettabile legato all’utilizzo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87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5305425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6" t="29083" r="39291"/>
          <a:stretch/>
        </p:blipFill>
        <p:spPr bwMode="auto">
          <a:xfrm>
            <a:off x="2831571" y="41675"/>
            <a:ext cx="2748541" cy="115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821" y="491224"/>
            <a:ext cx="7524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821" y="1196752"/>
            <a:ext cx="771525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67544" y="619213"/>
            <a:ext cx="2160240" cy="37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IPERTENSIONE</a:t>
            </a:r>
            <a:endParaRPr lang="it-IT" b="1" dirty="0"/>
          </a:p>
        </p:txBody>
      </p:sp>
      <p:sp>
        <p:nvSpPr>
          <p:cNvPr id="2" name="Freccia a destra 1"/>
          <p:cNvSpPr/>
          <p:nvPr/>
        </p:nvSpPr>
        <p:spPr>
          <a:xfrm>
            <a:off x="5508104" y="1700808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5516488" y="3284984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5580112" y="6021288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5580112" y="5517232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5580112" y="6525344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831571" y="1196752"/>
            <a:ext cx="2684917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35896" y="3789040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COC</a:t>
            </a:r>
          </a:p>
          <a:p>
            <a:pPr algn="ctr"/>
            <a:endParaRPr lang="it-IT" dirty="0" smtClean="0"/>
          </a:p>
          <a:p>
            <a:pPr algn="ctr"/>
            <a:r>
              <a:rPr lang="it-IT" b="1" dirty="0" smtClean="0"/>
              <a:t>NO</a:t>
            </a:r>
            <a:endParaRPr lang="it-IT" b="1" dirty="0"/>
          </a:p>
        </p:txBody>
      </p:sp>
      <p:sp>
        <p:nvSpPr>
          <p:cNvPr id="8" name="Freccia a destra 7"/>
          <p:cNvSpPr/>
          <p:nvPr/>
        </p:nvSpPr>
        <p:spPr>
          <a:xfrm>
            <a:off x="5292080" y="4149080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6588224" y="3789040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PROGESTINICO</a:t>
            </a:r>
          </a:p>
          <a:p>
            <a:pPr algn="ctr"/>
            <a:endParaRPr lang="it-IT" dirty="0"/>
          </a:p>
          <a:p>
            <a:pPr algn="ctr"/>
            <a:r>
              <a:rPr lang="it-IT" b="1" dirty="0" smtClean="0"/>
              <a:t>SI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3743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7" grpId="0" animBg="1"/>
      <p:bldP spid="8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91258"/>
            <a:ext cx="5334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76"/>
          <a:stretch/>
        </p:blipFill>
        <p:spPr bwMode="auto">
          <a:xfrm>
            <a:off x="145529" y="3826346"/>
            <a:ext cx="5362575" cy="138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6" t="29083" r="39291"/>
          <a:stretch/>
        </p:blipFill>
        <p:spPr bwMode="auto">
          <a:xfrm>
            <a:off x="2764971" y="446314"/>
            <a:ext cx="2748541" cy="115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336" y="1628800"/>
            <a:ext cx="762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058" y="1073307"/>
            <a:ext cx="7524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861" y="3789040"/>
            <a:ext cx="7524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79512" y="2348881"/>
            <a:ext cx="532859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5585520" y="2780928"/>
            <a:ext cx="1146720" cy="144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804248" y="2420888"/>
            <a:ext cx="792088" cy="1062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07504" y="3645024"/>
            <a:ext cx="5328592" cy="8752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6804248" y="3662562"/>
            <a:ext cx="808285" cy="857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5585520" y="4005063"/>
            <a:ext cx="1146720" cy="144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859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6" t="29083" r="39291"/>
          <a:stretch/>
        </p:blipFill>
        <p:spPr bwMode="auto">
          <a:xfrm>
            <a:off x="2764971" y="446314"/>
            <a:ext cx="2748541" cy="115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82"/>
          <a:stretch/>
        </p:blipFill>
        <p:spPr bwMode="auto">
          <a:xfrm>
            <a:off x="212204" y="1628800"/>
            <a:ext cx="5295900" cy="521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058" y="1073307"/>
            <a:ext cx="7524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253" y="2276872"/>
            <a:ext cx="6000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952750"/>
            <a:ext cx="4095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84773"/>
            <a:ext cx="6096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688285"/>
            <a:ext cx="6477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12204" y="2276872"/>
            <a:ext cx="5223892" cy="1107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12204" y="4005064"/>
            <a:ext cx="522389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12204" y="5661248"/>
            <a:ext cx="5223892" cy="11819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6948265" y="2586434"/>
            <a:ext cx="481582" cy="3095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72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37" y="1166093"/>
            <a:ext cx="52863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6" t="29083" r="39291"/>
          <a:stretch/>
        </p:blipFill>
        <p:spPr bwMode="auto">
          <a:xfrm>
            <a:off x="2764971" y="11016"/>
            <a:ext cx="2748541" cy="115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61"/>
          <a:stretch/>
        </p:blipFill>
        <p:spPr bwMode="auto">
          <a:xfrm>
            <a:off x="227062" y="3106266"/>
            <a:ext cx="53530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38"/>
          <a:stretch/>
        </p:blipFill>
        <p:spPr bwMode="auto">
          <a:xfrm>
            <a:off x="6127948" y="1082055"/>
            <a:ext cx="73211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781" y="475903"/>
            <a:ext cx="7524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06" y="3068960"/>
            <a:ext cx="7429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23528" y="4653136"/>
            <a:ext cx="6552728" cy="6827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139241" y="2564904"/>
            <a:ext cx="396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I: inizio uso; C: uso continuativo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87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479</TotalTime>
  <Words>598</Words>
  <Application>Microsoft Office PowerPoint</Application>
  <PresentationFormat>Presentazione su schermo (4:3)</PresentationFormat>
  <Paragraphs>87</Paragraphs>
  <Slides>14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Viale</vt:lpstr>
      <vt:lpstr>CONTRACCEZIONE</vt:lpstr>
      <vt:lpstr>CHE COS’E’ LA MINIPILLOLA?</vt:lpstr>
      <vt:lpstr>POP VS COC</vt:lpstr>
      <vt:lpstr>EFFETTI COLLATERALI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CONTRACCEZIONE NEL POSTPARTUM E NEL PUERPERIO</vt:lpstr>
      <vt:lpstr>CONTRACCEZIONE NEL POSTPARTUM E NEL PUERPERIO</vt:lpstr>
      <vt:lpstr>CONTRACCEZIONE IN PUERPERIO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Barbara Pacchioni</dc:creator>
  <cp:lastModifiedBy>MNOSGI PARTO2</cp:lastModifiedBy>
  <cp:revision>29</cp:revision>
  <dcterms:created xsi:type="dcterms:W3CDTF">2017-03-17T15:01:14Z</dcterms:created>
  <dcterms:modified xsi:type="dcterms:W3CDTF">2017-03-24T23:23:45Z</dcterms:modified>
</cp:coreProperties>
</file>