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2" r:id="rId16"/>
    <p:sldId id="270" r:id="rId17"/>
    <p:sldId id="271" r:id="rId18"/>
    <p:sldId id="273" r:id="rId19"/>
    <p:sldId id="276" r:id="rId20"/>
    <p:sldId id="274" r:id="rId21"/>
    <p:sldId id="275" r:id="rId22"/>
    <p:sldId id="277" r:id="rId23"/>
    <p:sldId id="278" r:id="rId24"/>
    <p:sldId id="279" r:id="rId25"/>
    <p:sldId id="280" r:id="rId2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CCFF"/>
    <a:srgbClr val="AFE1F3"/>
    <a:srgbClr val="35FF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26"/>
    </mc:Choice>
    <mc:Fallback>
      <c:style val="26"/>
    </mc:Fallback>
  </mc:AlternateContent>
  <c:chart>
    <c:title>
      <c:layout/>
      <c:overlay val="0"/>
    </c:title>
    <c:autoTitleDeleted val="0"/>
    <c:plotArea>
      <c:layout/>
      <c:pieChart>
        <c:varyColors val="1"/>
        <c:ser>
          <c:idx val="0"/>
          <c:order val="0"/>
          <c:tx>
            <c:strRef>
              <c:f>Foglio1!$B$1</c:f>
              <c:strCache>
                <c:ptCount val="1"/>
                <c:pt idx="0">
                  <c:v>Codici colore</c:v>
                </c:pt>
              </c:strCache>
            </c:strRef>
          </c:tx>
          <c:dLbls>
            <c:spPr>
              <a:noFill/>
              <a:ln>
                <a:noFill/>
              </a:ln>
              <a:effectLst/>
            </c:spPr>
            <c:txPr>
              <a:bodyPr/>
              <a:lstStyle/>
              <a:p>
                <a:pPr>
                  <a:defRPr>
                    <a:solidFill>
                      <a:schemeClr val="bg1"/>
                    </a:solidFill>
                  </a:defRPr>
                </a:pPr>
                <a:endParaRPr lang="it-IT"/>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Foglio1!$A$2:$A$5</c:f>
              <c:strCache>
                <c:ptCount val="4"/>
                <c:pt idx="0">
                  <c:v>bianco</c:v>
                </c:pt>
                <c:pt idx="1">
                  <c:v>verde</c:v>
                </c:pt>
                <c:pt idx="2">
                  <c:v>giallo</c:v>
                </c:pt>
                <c:pt idx="3">
                  <c:v>rosso</c:v>
                </c:pt>
              </c:strCache>
            </c:strRef>
          </c:cat>
          <c:val>
            <c:numRef>
              <c:f>Foglio1!$B$2:$B$5</c:f>
              <c:numCache>
                <c:formatCode>General</c:formatCode>
                <c:ptCount val="4"/>
                <c:pt idx="0">
                  <c:v>47</c:v>
                </c:pt>
                <c:pt idx="1">
                  <c:v>3</c:v>
                </c:pt>
                <c:pt idx="2">
                  <c:v>8</c:v>
                </c:pt>
                <c:pt idx="3">
                  <c:v>1</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it-IT"/>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B6055F8-1D02-4417-9241-55C834FD9970}" type="datetimeFigureOut">
              <a:rPr lang="it-IT" smtClean="0"/>
              <a:pPr/>
              <a:t>07/04/2017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4B6055F8-1D02-4417-9241-55C834FD9970}" type="datetimeFigureOut">
              <a:rPr lang="it-IT" smtClean="0"/>
              <a:pPr/>
              <a:t>07/04/2017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4B6055F8-1D02-4417-9241-55C834FD9970}" type="datetimeFigureOut">
              <a:rPr lang="it-IT" smtClean="0"/>
              <a:pPr/>
              <a:t>07/04/2017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10"/>
          </p:nvPr>
        </p:nvSpPr>
        <p:spPr/>
        <p:txBody>
          <a:bodyPr/>
          <a:lstStyle/>
          <a:p>
            <a:fld id="{4B6055F8-1D02-4417-9241-55C834FD9970}" type="datetimeFigureOut">
              <a:rPr lang="it-IT" smtClean="0"/>
              <a:pPr/>
              <a:t>07/04/2017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it-IT" smtClean="0"/>
              <a:t>Fare clic per modificare lo stile del titolo</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B6055F8-1D02-4417-9241-55C834FD9970}" type="datetimeFigureOut">
              <a:rPr lang="it-IT" smtClean="0"/>
              <a:pPr/>
              <a:t>07/04/2017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4B6055F8-1D02-4417-9241-55C834FD9970}" type="datetimeFigureOut">
              <a:rPr lang="it-IT" smtClean="0"/>
              <a:pPr/>
              <a:t>07/04/2017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4B6055F8-1D02-4417-9241-55C834FD9970}" type="datetimeFigureOut">
              <a:rPr lang="it-IT" smtClean="0"/>
              <a:pPr/>
              <a:t>07/04/2017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4B6055F8-1D02-4417-9241-55C834FD9970}" type="datetimeFigureOut">
              <a:rPr lang="it-IT" smtClean="0"/>
              <a:pPr/>
              <a:t>07/04/2017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055F8-1D02-4417-9241-55C834FD9970}" type="datetimeFigureOut">
              <a:rPr lang="it-IT" smtClean="0"/>
              <a:pPr/>
              <a:t>07/04/2017</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it-IT" smtClean="0"/>
              <a:t>Fare clic per modificare lo stile del titolo</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B6055F8-1D02-4417-9241-55C834FD9970}" type="datetimeFigureOut">
              <a:rPr lang="it-IT" smtClean="0"/>
              <a:pPr/>
              <a:t>07/04/2017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it-IT" smtClean="0"/>
              <a:t>Fare clic per modificare lo stile del titolo</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B6055F8-1D02-4417-9241-55C834FD9970}" type="datetimeFigureOut">
              <a:rPr lang="it-IT" smtClean="0"/>
              <a:pPr/>
              <a:t>07/04/2017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007B441-5312-499D-93C3-6E37886527FA}" type="slidenum">
              <a:rPr lang="it-IT" smtClean="0"/>
              <a:pPr/>
              <a:t>‹N›</a:t>
            </a:fld>
            <a:endParaRPr lang="it-IT"/>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it-IT" smtClean="0"/>
              <a:t>Fare clic sull'icona per inserire un'immagine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4B6055F8-1D02-4417-9241-55C834FD9970}" type="datetimeFigureOut">
              <a:rPr lang="it-IT" smtClean="0"/>
              <a:pPr/>
              <a:t>07/04/2017</a:t>
            </a:fld>
            <a:endParaRPr lang="it-IT"/>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B007B441-5312-499D-93C3-6E37886527FA}" type="slidenum">
              <a:rPr lang="it-IT" smtClean="0"/>
              <a:pPr/>
              <a:t>‹N›</a:t>
            </a:fld>
            <a:endParaRPr lang="it-IT"/>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708920"/>
            <a:ext cx="7772400" cy="1107554"/>
          </a:xfrm>
        </p:spPr>
        <p:txBody>
          <a:bodyPr>
            <a:normAutofit/>
          </a:bodyPr>
          <a:lstStyle/>
          <a:p>
            <a:pPr algn="ctr"/>
            <a:r>
              <a:rPr lang="it-IT" sz="4400" dirty="0" smtClean="0">
                <a:latin typeface="Baskerville Old Face" pitchFamily="18" charset="0"/>
              </a:rPr>
              <a:t>Appunti per ostetriche e non solo</a:t>
            </a:r>
            <a:endParaRPr lang="it-IT" sz="4400" dirty="0">
              <a:latin typeface="Baskerville Old Face" pitchFamily="18" charset="0"/>
            </a:endParaRPr>
          </a:p>
        </p:txBody>
      </p:sp>
      <p:sp>
        <p:nvSpPr>
          <p:cNvPr id="3" name="Sottotitolo 2"/>
          <p:cNvSpPr>
            <a:spLocks noGrp="1"/>
          </p:cNvSpPr>
          <p:nvPr>
            <p:ph type="subTitle" idx="1"/>
          </p:nvPr>
        </p:nvSpPr>
        <p:spPr>
          <a:xfrm>
            <a:off x="827584" y="4293096"/>
            <a:ext cx="7848872" cy="1224136"/>
          </a:xfrm>
        </p:spPr>
        <p:txBody>
          <a:bodyPr>
            <a:normAutofit/>
          </a:bodyPr>
          <a:lstStyle/>
          <a:p>
            <a:pPr algn="ctr"/>
            <a:r>
              <a:rPr lang="it-IT" sz="2200" dirty="0" smtClean="0">
                <a:solidFill>
                  <a:schemeClr val="tx1"/>
                </a:solidFill>
                <a:latin typeface="Baskerville Old Face" pitchFamily="18" charset="0"/>
              </a:rPr>
              <a:t>Green Park Mantova, Strada Circonvallazione Sud 21/B, Mantova</a:t>
            </a:r>
          </a:p>
          <a:p>
            <a:pPr algn="ctr"/>
            <a:r>
              <a:rPr lang="it-IT" sz="2200" dirty="0" smtClean="0">
                <a:solidFill>
                  <a:schemeClr val="tx1"/>
                </a:solidFill>
                <a:latin typeface="Baskerville Old Face" pitchFamily="18" charset="0"/>
              </a:rPr>
              <a:t>25 marzo – 8/22 aprile – 6/20 maggio 2017</a:t>
            </a:r>
          </a:p>
          <a:p>
            <a:pPr algn="ctr"/>
            <a:endParaRPr lang="it-IT" dirty="0"/>
          </a:p>
        </p:txBody>
      </p:sp>
      <p:pic>
        <p:nvPicPr>
          <p:cNvPr id="1026" name="Picture 2"/>
          <p:cNvPicPr>
            <a:picLocks noChangeAspect="1" noChangeArrowheads="1"/>
          </p:cNvPicPr>
          <p:nvPr/>
        </p:nvPicPr>
        <p:blipFill>
          <a:blip r:embed="rId2" cstate="print"/>
          <a:srcRect/>
          <a:stretch>
            <a:fillRect/>
          </a:stretch>
        </p:blipFill>
        <p:spPr bwMode="auto">
          <a:xfrm>
            <a:off x="3779912" y="188640"/>
            <a:ext cx="1656184" cy="1689710"/>
          </a:xfrm>
          <a:prstGeom prst="rect">
            <a:avLst/>
          </a:prstGeom>
          <a:ln>
            <a:noFill/>
          </a:ln>
          <a:effectLst>
            <a:softEdge rad="112500"/>
          </a:effectLst>
        </p:spPr>
      </p:pic>
      <p:sp>
        <p:nvSpPr>
          <p:cNvPr id="5" name="CasellaDiTesto 4"/>
          <p:cNvSpPr txBox="1"/>
          <p:nvPr/>
        </p:nvSpPr>
        <p:spPr>
          <a:xfrm>
            <a:off x="3491880" y="1772816"/>
            <a:ext cx="2376264" cy="584775"/>
          </a:xfrm>
          <a:prstGeom prst="rect">
            <a:avLst/>
          </a:prstGeom>
          <a:noFill/>
        </p:spPr>
        <p:txBody>
          <a:bodyPr wrap="square" rtlCol="0">
            <a:spAutoFit/>
          </a:bodyPr>
          <a:lstStyle/>
          <a:p>
            <a:pPr algn="just"/>
            <a:r>
              <a:rPr lang="it-IT" sz="1600" dirty="0" smtClean="0">
                <a:latin typeface="Baskerville Old Face" pitchFamily="18" charset="0"/>
              </a:rPr>
              <a:t>Collegio delle Ostetriche della provincia di Mantova</a:t>
            </a:r>
            <a:endParaRPr lang="it-IT" sz="1600" dirty="0">
              <a:latin typeface="Baskerville Old Fac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6024"/>
            <a:ext cx="9144000" cy="6247864"/>
          </a:xfrm>
          <a:prstGeom prst="rect">
            <a:avLst/>
          </a:prstGeom>
        </p:spPr>
        <p:txBody>
          <a:bodyPr wrap="square">
            <a:spAutoFit/>
          </a:bodyPr>
          <a:lstStyle/>
          <a:p>
            <a:pPr lvl="0" algn="ctr">
              <a:buNone/>
            </a:pPr>
            <a:r>
              <a:rPr lang="it-IT" sz="3600" b="1" dirty="0">
                <a:latin typeface="Times New Roman" panose="02020603050405020304" pitchFamily="18" charset="0"/>
                <a:cs typeface="Times New Roman" panose="02020603050405020304" pitchFamily="18" charset="0"/>
              </a:rPr>
              <a:t>CODICE BIANCO</a:t>
            </a:r>
            <a:r>
              <a:rPr lang="it-IT" sz="3600" b="1" dirty="0" smtClean="0">
                <a:latin typeface="Times New Roman" panose="02020603050405020304" pitchFamily="18" charset="0"/>
                <a:cs typeface="Times New Roman" panose="02020603050405020304" pitchFamily="18" charset="0"/>
              </a:rPr>
              <a:t>:</a:t>
            </a:r>
          </a:p>
          <a:p>
            <a:pPr lvl="0" algn="ctr">
              <a:buNone/>
            </a:pPr>
            <a:endParaRPr lang="it-IT" sz="2800" b="1" dirty="0">
              <a:latin typeface="Times New Roman" panose="02020603050405020304" pitchFamily="18" charset="0"/>
              <a:cs typeface="Times New Roman" panose="02020603050405020304" pitchFamily="18" charset="0"/>
            </a:endParaRPr>
          </a:p>
          <a:p>
            <a:pPr lvl="0"/>
            <a:r>
              <a:rPr lang="it-IT" sz="2800" b="1" dirty="0">
                <a:latin typeface="Times New Roman" panose="02020603050405020304" pitchFamily="18" charset="0"/>
                <a:cs typeface="Times New Roman" panose="02020603050405020304" pitchFamily="18" charset="0"/>
              </a:rPr>
              <a:t>DONNA:</a:t>
            </a:r>
          </a:p>
          <a:p>
            <a:pPr lvl="0"/>
            <a:r>
              <a:rPr lang="it-IT" sz="2800" b="1" dirty="0" smtClean="0">
                <a:latin typeface="Times New Roman" panose="02020603050405020304" pitchFamily="18" charset="0"/>
                <a:cs typeface="Times New Roman" panose="02020603050405020304" pitchFamily="18" charset="0"/>
              </a:rPr>
              <a:t>		Nessuna </a:t>
            </a:r>
            <a:r>
              <a:rPr lang="it-IT" sz="2800" b="1" dirty="0">
                <a:latin typeface="Times New Roman" panose="02020603050405020304" pitchFamily="18" charset="0"/>
                <a:cs typeface="Times New Roman" panose="02020603050405020304" pitchFamily="18" charset="0"/>
              </a:rPr>
              <a:t>condizione critica</a:t>
            </a:r>
          </a:p>
          <a:p>
            <a:pPr lvl="0"/>
            <a:endParaRPr lang="it-IT" sz="2800" b="1" dirty="0" smtClean="0">
              <a:latin typeface="Times New Roman" panose="02020603050405020304" pitchFamily="18" charset="0"/>
              <a:cs typeface="Times New Roman" panose="02020603050405020304" pitchFamily="18" charset="0"/>
            </a:endParaRPr>
          </a:p>
          <a:p>
            <a:pPr lvl="0"/>
            <a:r>
              <a:rPr lang="it-IT" sz="2800" b="1" dirty="0" smtClean="0">
                <a:latin typeface="Times New Roman" panose="02020603050405020304" pitchFamily="18" charset="0"/>
                <a:cs typeface="Times New Roman" panose="02020603050405020304" pitchFamily="18" charset="0"/>
              </a:rPr>
              <a:t>NEONATO:</a:t>
            </a:r>
            <a:endParaRPr lang="it-IT" sz="2800" b="1" dirty="0">
              <a:latin typeface="Times New Roman" panose="02020603050405020304" pitchFamily="18" charset="0"/>
              <a:cs typeface="Times New Roman" panose="02020603050405020304" pitchFamily="18" charset="0"/>
            </a:endParaRPr>
          </a:p>
          <a:p>
            <a:pPr lvl="0"/>
            <a:r>
              <a:rPr lang="it-IT" sz="2800" b="1" dirty="0" smtClean="0">
                <a:latin typeface="Times New Roman" panose="02020603050405020304" pitchFamily="18" charset="0"/>
                <a:cs typeface="Times New Roman" panose="02020603050405020304" pitchFamily="18" charset="0"/>
              </a:rPr>
              <a:t>		Nessuna </a:t>
            </a:r>
            <a:r>
              <a:rPr lang="it-IT" sz="2800" b="1" dirty="0">
                <a:latin typeface="Times New Roman" panose="02020603050405020304" pitchFamily="18" charset="0"/>
                <a:cs typeface="Times New Roman" panose="02020603050405020304" pitchFamily="18" charset="0"/>
              </a:rPr>
              <a:t>condizione </a:t>
            </a:r>
            <a:r>
              <a:rPr lang="it-IT" sz="2800" b="1" dirty="0" smtClean="0">
                <a:latin typeface="Times New Roman" panose="02020603050405020304" pitchFamily="18" charset="0"/>
                <a:cs typeface="Times New Roman" panose="02020603050405020304" pitchFamily="18" charset="0"/>
              </a:rPr>
              <a:t>critica</a:t>
            </a:r>
          </a:p>
          <a:p>
            <a:pPr lvl="0"/>
            <a:endParaRPr lang="it-IT" sz="2800" b="1" dirty="0">
              <a:latin typeface="Times New Roman" panose="02020603050405020304" pitchFamily="18" charset="0"/>
              <a:cs typeface="Times New Roman" panose="02020603050405020304" pitchFamily="18" charset="0"/>
            </a:endParaRPr>
          </a:p>
          <a:p>
            <a:r>
              <a:rPr lang="it-IT" sz="2800" b="1" dirty="0">
                <a:solidFill>
                  <a:schemeClr val="bg1"/>
                </a:solidFill>
                <a:latin typeface="Times New Roman" panose="02020603050405020304" pitchFamily="18" charset="0"/>
                <a:cs typeface="Times New Roman" panose="02020603050405020304" pitchFamily="18" charset="0"/>
              </a:rPr>
              <a:t>BASSA PRIORITA’:</a:t>
            </a:r>
          </a:p>
          <a:p>
            <a:pPr lvl="0"/>
            <a:r>
              <a:rPr lang="it-IT" sz="2800" b="1" dirty="0" smtClean="0">
                <a:latin typeface="Times New Roman" panose="02020603050405020304" pitchFamily="18" charset="0"/>
                <a:cs typeface="Times New Roman" panose="02020603050405020304" pitchFamily="18" charset="0"/>
              </a:rPr>
              <a:t>Invio </a:t>
            </a:r>
            <a:r>
              <a:rPr lang="it-IT" sz="2800" b="1" dirty="0">
                <a:latin typeface="Times New Roman" panose="02020603050405020304" pitchFamily="18" charset="0"/>
                <a:cs typeface="Times New Roman" panose="02020603050405020304" pitchFamily="18" charset="0"/>
              </a:rPr>
              <a:t>della segnalazione, accompagnata </a:t>
            </a:r>
            <a:r>
              <a:rPr lang="it-IT" sz="2800" b="1" dirty="0" smtClean="0">
                <a:latin typeface="Times New Roman" panose="02020603050405020304" pitchFamily="18" charset="0"/>
                <a:cs typeface="Times New Roman" panose="02020603050405020304" pitchFamily="18" charset="0"/>
              </a:rPr>
              <a:t>dalla </a:t>
            </a:r>
            <a:r>
              <a:rPr lang="it-IT" sz="2800" b="1" dirty="0">
                <a:latin typeface="Times New Roman" panose="02020603050405020304" pitchFamily="18" charset="0"/>
                <a:cs typeface="Times New Roman" panose="02020603050405020304" pitchFamily="18" charset="0"/>
              </a:rPr>
              <a:t>dichiarazione sottoscritta dalla </a:t>
            </a:r>
            <a:r>
              <a:rPr lang="it-IT" sz="2800" b="1" dirty="0" smtClean="0">
                <a:latin typeface="Times New Roman" panose="02020603050405020304" pitchFamily="18" charset="0"/>
                <a:cs typeface="Times New Roman" panose="02020603050405020304" pitchFamily="18" charset="0"/>
              </a:rPr>
              <a:t>donna</a:t>
            </a:r>
            <a:r>
              <a:rPr lang="it-IT" sz="2800" b="1" dirty="0">
                <a:latin typeface="Times New Roman" panose="02020603050405020304" pitchFamily="18" charset="0"/>
                <a:cs typeface="Times New Roman" panose="02020603050405020304" pitchFamily="18" charset="0"/>
              </a:rPr>
              <a:t>, di accettare l’attivazione della </a:t>
            </a:r>
            <a:r>
              <a:rPr lang="it-IT" sz="2800" b="1" dirty="0" smtClean="0">
                <a:latin typeface="Times New Roman" panose="02020603050405020304" pitchFamily="18" charset="0"/>
                <a:cs typeface="Times New Roman" panose="02020603050405020304" pitchFamily="18" charset="0"/>
              </a:rPr>
              <a:t>dimissione protetta. Intervento del Consultorio </a:t>
            </a:r>
            <a:r>
              <a:rPr lang="it-IT" sz="2800" b="1" dirty="0">
                <a:latin typeface="Times New Roman" panose="02020603050405020304" pitchFamily="18" charset="0"/>
                <a:cs typeface="Times New Roman" panose="02020603050405020304" pitchFamily="18" charset="0"/>
              </a:rPr>
              <a:t>familiare su </a:t>
            </a:r>
            <a:r>
              <a:rPr lang="it-IT" sz="2800" b="1" dirty="0" smtClean="0">
                <a:latin typeface="Times New Roman" panose="02020603050405020304" pitchFamily="18" charset="0"/>
                <a:cs typeface="Times New Roman" panose="02020603050405020304" pitchFamily="18" charset="0"/>
              </a:rPr>
              <a:t>richiesta specifica dell’interessata che si metterà in contatto con esso.</a:t>
            </a:r>
            <a:endParaRPr lang="it-IT" sz="2800" b="1"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919314"/>
            <a:ext cx="2066925" cy="22098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262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randombar(vertical)">
                                      <p:cBhvr>
                                        <p:cTn id="7"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281" y="0"/>
            <a:ext cx="9144000" cy="6678751"/>
          </a:xfrm>
          <a:prstGeom prst="rect">
            <a:avLst/>
          </a:prstGeom>
        </p:spPr>
        <p:txBody>
          <a:bodyPr wrap="square">
            <a:spAutoFit/>
          </a:bodyPr>
          <a:lstStyle/>
          <a:p>
            <a:pPr lvl="0" algn="ctr">
              <a:buNone/>
            </a:pPr>
            <a:r>
              <a:rPr lang="it-IT" sz="3600" b="1" dirty="0">
                <a:solidFill>
                  <a:srgbClr val="35FF25"/>
                </a:solidFill>
                <a:latin typeface="Times New Roman" panose="02020603050405020304" pitchFamily="18" charset="0"/>
                <a:cs typeface="Times New Roman" panose="02020603050405020304" pitchFamily="18" charset="0"/>
              </a:rPr>
              <a:t>CODICE VERDE</a:t>
            </a:r>
            <a:r>
              <a:rPr lang="it-IT" sz="3600" b="1" dirty="0" smtClean="0">
                <a:solidFill>
                  <a:srgbClr val="35FF25"/>
                </a:solidFill>
                <a:latin typeface="Times New Roman" panose="02020603050405020304" pitchFamily="18" charset="0"/>
                <a:cs typeface="Times New Roman" panose="02020603050405020304" pitchFamily="18" charset="0"/>
              </a:rPr>
              <a:t>:</a:t>
            </a:r>
            <a:endParaRPr lang="it-IT" sz="3600" b="1" dirty="0">
              <a:solidFill>
                <a:srgbClr val="35FF25"/>
              </a:solidFill>
              <a:latin typeface="Times New Roman" panose="02020603050405020304" pitchFamily="18" charset="0"/>
              <a:cs typeface="Times New Roman" panose="02020603050405020304" pitchFamily="18" charset="0"/>
            </a:endParaRPr>
          </a:p>
          <a:p>
            <a:pPr lvl="0"/>
            <a:r>
              <a:rPr lang="it-IT" sz="2800" b="1" dirty="0">
                <a:solidFill>
                  <a:srgbClr val="35FF25"/>
                </a:solidFill>
                <a:latin typeface="Times New Roman" panose="02020603050405020304" pitchFamily="18" charset="0"/>
                <a:cs typeface="Times New Roman" panose="02020603050405020304" pitchFamily="18" charset="0"/>
              </a:rPr>
              <a:t>DONNA</a:t>
            </a:r>
            <a:r>
              <a:rPr lang="it-IT" sz="2800" b="1" dirty="0" smtClean="0">
                <a:solidFill>
                  <a:srgbClr val="35FF25"/>
                </a:solidFill>
                <a:latin typeface="Times New Roman" panose="02020603050405020304" pitchFamily="18" charset="0"/>
                <a:cs typeface="Times New Roman" panose="02020603050405020304" pitchFamily="18" charset="0"/>
              </a:rPr>
              <a:t>:</a:t>
            </a:r>
            <a:endParaRPr lang="it-IT" sz="2800" b="1" dirty="0">
              <a:solidFill>
                <a:srgbClr val="35FF25"/>
              </a:solidFill>
              <a:latin typeface="Times New Roman" panose="02020603050405020304" pitchFamily="18" charset="0"/>
              <a:cs typeface="Times New Roman" panose="02020603050405020304" pitchFamily="18" charset="0"/>
            </a:endParaRPr>
          </a:p>
          <a:p>
            <a:pPr lvl="0"/>
            <a:r>
              <a:rPr lang="it-IT" sz="2800" b="1" dirty="0" smtClean="0">
                <a:solidFill>
                  <a:srgbClr val="35FF25"/>
                </a:solidFill>
                <a:latin typeface="Times New Roman" panose="02020603050405020304" pitchFamily="18" charset="0"/>
                <a:cs typeface="Times New Roman" panose="02020603050405020304" pitchFamily="18" charset="0"/>
              </a:rPr>
              <a:t>		Disagio </a:t>
            </a:r>
            <a:r>
              <a:rPr lang="it-IT" sz="2800" b="1" dirty="0">
                <a:solidFill>
                  <a:srgbClr val="35FF25"/>
                </a:solidFill>
                <a:latin typeface="Times New Roman" panose="02020603050405020304" pitchFamily="18" charset="0"/>
                <a:cs typeface="Times New Roman" panose="02020603050405020304" pitchFamily="18" charset="0"/>
              </a:rPr>
              <a:t>abitativo, economico, </a:t>
            </a:r>
            <a:r>
              <a:rPr lang="it-IT" sz="2800" b="1" dirty="0" smtClean="0">
                <a:solidFill>
                  <a:srgbClr val="35FF25"/>
                </a:solidFill>
                <a:latin typeface="Times New Roman" panose="02020603050405020304" pitchFamily="18" charset="0"/>
                <a:cs typeface="Times New Roman" panose="02020603050405020304" pitchFamily="18" charset="0"/>
              </a:rPr>
              <a:t>					</a:t>
            </a:r>
            <a:r>
              <a:rPr lang="it-IT" sz="2800" b="1" dirty="0" err="1" smtClean="0">
                <a:solidFill>
                  <a:srgbClr val="35FF25"/>
                </a:solidFill>
                <a:latin typeface="Times New Roman" panose="02020603050405020304" pitchFamily="18" charset="0"/>
                <a:cs typeface="Times New Roman" panose="02020603050405020304" pitchFamily="18" charset="0"/>
              </a:rPr>
              <a:t>culturale,lontananza</a:t>
            </a:r>
            <a:r>
              <a:rPr lang="it-IT" sz="2800" b="1" dirty="0" smtClean="0">
                <a:solidFill>
                  <a:srgbClr val="35FF25"/>
                </a:solidFill>
                <a:latin typeface="Times New Roman" panose="02020603050405020304" pitchFamily="18" charset="0"/>
                <a:cs typeface="Times New Roman" panose="02020603050405020304" pitchFamily="18" charset="0"/>
              </a:rPr>
              <a:t> </a:t>
            </a:r>
            <a:r>
              <a:rPr lang="it-IT" sz="2800" b="1" dirty="0">
                <a:solidFill>
                  <a:srgbClr val="35FF25"/>
                </a:solidFill>
                <a:latin typeface="Times New Roman" panose="02020603050405020304" pitchFamily="18" charset="0"/>
                <a:cs typeface="Times New Roman" panose="02020603050405020304" pitchFamily="18" charset="0"/>
              </a:rPr>
              <a:t>dai </a:t>
            </a:r>
            <a:r>
              <a:rPr lang="it-IT" sz="2800" b="1" dirty="0" smtClean="0">
                <a:solidFill>
                  <a:srgbClr val="35FF25"/>
                </a:solidFill>
                <a:latin typeface="Times New Roman" panose="02020603050405020304" pitchFamily="18" charset="0"/>
                <a:cs typeface="Times New Roman" panose="02020603050405020304" pitchFamily="18" charset="0"/>
              </a:rPr>
              <a:t>servizi</a:t>
            </a:r>
          </a:p>
          <a:p>
            <a:pPr lvl="0"/>
            <a:endParaRPr lang="it-IT" sz="2800" b="1" dirty="0">
              <a:solidFill>
                <a:srgbClr val="35FF25"/>
              </a:solidFill>
              <a:latin typeface="Times New Roman" panose="02020603050405020304" pitchFamily="18" charset="0"/>
              <a:cs typeface="Times New Roman" panose="02020603050405020304" pitchFamily="18" charset="0"/>
            </a:endParaRPr>
          </a:p>
          <a:p>
            <a:pPr lvl="0"/>
            <a:r>
              <a:rPr lang="it-IT" sz="2800" b="1" dirty="0" smtClean="0">
                <a:solidFill>
                  <a:srgbClr val="35FF25"/>
                </a:solidFill>
                <a:latin typeface="Times New Roman" panose="02020603050405020304" pitchFamily="18" charset="0"/>
                <a:cs typeface="Times New Roman" panose="02020603050405020304" pitchFamily="18" charset="0"/>
              </a:rPr>
              <a:t>NEONATO:</a:t>
            </a:r>
            <a:endParaRPr lang="it-IT" sz="2800" b="1" dirty="0">
              <a:solidFill>
                <a:srgbClr val="35FF25"/>
              </a:solidFill>
              <a:latin typeface="Times New Roman" panose="02020603050405020304" pitchFamily="18" charset="0"/>
              <a:cs typeface="Times New Roman" panose="02020603050405020304" pitchFamily="18" charset="0"/>
            </a:endParaRPr>
          </a:p>
          <a:p>
            <a:pPr lvl="0"/>
            <a:r>
              <a:rPr lang="it-IT" sz="2800" b="1" dirty="0" smtClean="0">
                <a:solidFill>
                  <a:srgbClr val="35FF25"/>
                </a:solidFill>
                <a:latin typeface="Times New Roman" panose="02020603050405020304" pitchFamily="18" charset="0"/>
                <a:cs typeface="Times New Roman" panose="02020603050405020304" pitchFamily="18" charset="0"/>
              </a:rPr>
              <a:t>		Difficoltà </a:t>
            </a:r>
            <a:r>
              <a:rPr lang="it-IT" sz="2800" b="1" dirty="0">
                <a:solidFill>
                  <a:srgbClr val="35FF25"/>
                </a:solidFill>
                <a:latin typeface="Times New Roman" panose="02020603050405020304" pitchFamily="18" charset="0"/>
                <a:cs typeface="Times New Roman" panose="02020603050405020304" pitchFamily="18" charset="0"/>
              </a:rPr>
              <a:t>di attaccamento al seno (neonato </a:t>
            </a:r>
            <a:r>
              <a:rPr lang="it-IT" sz="2800" b="1" dirty="0" smtClean="0">
                <a:solidFill>
                  <a:srgbClr val="35FF25"/>
                </a:solidFill>
                <a:latin typeface="Times New Roman" panose="02020603050405020304" pitchFamily="18" charset="0"/>
                <a:cs typeface="Times New Roman" panose="02020603050405020304" pitchFamily="18" charset="0"/>
              </a:rPr>
              <a:t>		pigro, </a:t>
            </a:r>
            <a:r>
              <a:rPr lang="it-IT" sz="2800" b="1" dirty="0">
                <a:solidFill>
                  <a:srgbClr val="35FF25"/>
                </a:solidFill>
                <a:latin typeface="Times New Roman" panose="02020603050405020304" pitchFamily="18" charset="0"/>
                <a:cs typeface="Times New Roman" panose="02020603050405020304" pitchFamily="18" charset="0"/>
              </a:rPr>
              <a:t>iperbilirubinemia…) </a:t>
            </a:r>
            <a:r>
              <a:rPr lang="it-IT" sz="2800" b="1" dirty="0" smtClean="0">
                <a:solidFill>
                  <a:srgbClr val="35FF25"/>
                </a:solidFill>
                <a:latin typeface="Times New Roman" panose="02020603050405020304" pitchFamily="18" charset="0"/>
                <a:cs typeface="Times New Roman" panose="02020603050405020304" pitchFamily="18" charset="0"/>
              </a:rPr>
              <a:t>o alla madre</a:t>
            </a:r>
          </a:p>
          <a:p>
            <a:pPr lvl="0"/>
            <a:endParaRPr lang="it-IT" sz="2800" b="1" dirty="0">
              <a:solidFill>
                <a:srgbClr val="35FF25"/>
              </a:solidFill>
              <a:latin typeface="Times New Roman" panose="02020603050405020304" pitchFamily="18" charset="0"/>
              <a:cs typeface="Times New Roman" panose="02020603050405020304" pitchFamily="18" charset="0"/>
            </a:endParaRPr>
          </a:p>
          <a:p>
            <a:pPr lvl="0"/>
            <a:r>
              <a:rPr lang="it-IT" sz="2800" b="1" dirty="0">
                <a:solidFill>
                  <a:schemeClr val="bg1"/>
                </a:solidFill>
                <a:latin typeface="Times New Roman" panose="02020603050405020304" pitchFamily="18" charset="0"/>
                <a:cs typeface="Times New Roman" panose="02020603050405020304" pitchFamily="18" charset="0"/>
              </a:rPr>
              <a:t>PRIORITA’MEDIA:</a:t>
            </a:r>
          </a:p>
          <a:p>
            <a:pPr lvl="0"/>
            <a:r>
              <a:rPr lang="it-IT" sz="2800" b="1" dirty="0">
                <a:solidFill>
                  <a:srgbClr val="35FF25"/>
                </a:solidFill>
                <a:latin typeface="Times New Roman" panose="02020603050405020304" pitchFamily="18" charset="0"/>
                <a:cs typeface="Times New Roman" panose="02020603050405020304" pitchFamily="18" charset="0"/>
              </a:rPr>
              <a:t>Invio della segnalazione, accompagnata  dalla dichiarazione sottoscritta dalla donna, di accettare l’attivazione della dimissione protetta.</a:t>
            </a:r>
          </a:p>
          <a:p>
            <a:pPr lvl="0"/>
            <a:r>
              <a:rPr lang="it-IT" sz="2800" b="1" dirty="0">
                <a:solidFill>
                  <a:srgbClr val="35FF25"/>
                </a:solidFill>
                <a:latin typeface="Times New Roman" panose="02020603050405020304" pitchFamily="18" charset="0"/>
                <a:cs typeface="Times New Roman" panose="02020603050405020304" pitchFamily="18" charset="0"/>
              </a:rPr>
              <a:t>Intervento del  Consultorio familiare su richiesta specifica dell’interessata.</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930"/>
          <a:stretch/>
        </p:blipFill>
        <p:spPr bwMode="auto">
          <a:xfrm>
            <a:off x="6660232" y="347816"/>
            <a:ext cx="2038350" cy="195723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28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90"/>
                                          </p:val>
                                        </p:tav>
                                        <p:tav tm="100000">
                                          <p:val>
                                            <p:fltVal val="0"/>
                                          </p:val>
                                        </p:tav>
                                      </p:tavLst>
                                    </p:anim>
                                    <p:animEffect transition="in" filter="fade">
                                      <p:cBhvr>
                                        <p:cTn id="10"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6691062"/>
          </a:xfrm>
          <a:prstGeom prst="rect">
            <a:avLst/>
          </a:prstGeom>
        </p:spPr>
        <p:txBody>
          <a:bodyPr wrap="square">
            <a:spAutoFit/>
          </a:bodyPr>
          <a:lstStyle/>
          <a:p>
            <a:pPr lvl="0" algn="ctr">
              <a:lnSpc>
                <a:spcPct val="80000"/>
              </a:lnSpc>
              <a:buNone/>
            </a:pPr>
            <a:r>
              <a:rPr lang="it-IT" sz="3200" b="1" dirty="0">
                <a:solidFill>
                  <a:srgbClr val="FFFF00"/>
                </a:solidFill>
                <a:latin typeface="Times New Roman" panose="02020603050405020304" pitchFamily="18" charset="0"/>
                <a:cs typeface="Times New Roman" panose="02020603050405020304" pitchFamily="18" charset="0"/>
              </a:rPr>
              <a:t>CODICE GIALLO:</a:t>
            </a:r>
          </a:p>
          <a:p>
            <a:pPr lvl="0">
              <a:lnSpc>
                <a:spcPct val="80000"/>
              </a:lnSpc>
            </a:pPr>
            <a:r>
              <a:rPr lang="it-IT" sz="2400" b="1" dirty="0">
                <a:solidFill>
                  <a:srgbClr val="FFFF00"/>
                </a:solidFill>
                <a:latin typeface="Times New Roman" panose="02020603050405020304" pitchFamily="18" charset="0"/>
                <a:cs typeface="Times New Roman" panose="02020603050405020304" pitchFamily="18" charset="0"/>
              </a:rPr>
              <a:t>DONNA:</a:t>
            </a:r>
          </a:p>
          <a:p>
            <a:pPr lvl="0">
              <a:lnSpc>
                <a:spcPct val="80000"/>
              </a:lnSpc>
            </a:pPr>
            <a:r>
              <a:rPr lang="it-IT" sz="2400" b="1" dirty="0" smtClean="0">
                <a:solidFill>
                  <a:srgbClr val="FFFF00"/>
                </a:solidFill>
                <a:latin typeface="Times New Roman" panose="02020603050405020304" pitchFamily="18" charset="0"/>
                <a:cs typeface="Times New Roman" panose="02020603050405020304" pitchFamily="18" charset="0"/>
              </a:rPr>
              <a:t>		Astenia </a:t>
            </a:r>
            <a:r>
              <a:rPr lang="it-IT" sz="2400" b="1" dirty="0">
                <a:solidFill>
                  <a:srgbClr val="FFFF00"/>
                </a:solidFill>
                <a:latin typeface="Times New Roman" panose="02020603050405020304" pitchFamily="18" charset="0"/>
                <a:cs typeface="Times New Roman" panose="02020603050405020304" pitchFamily="18" charset="0"/>
              </a:rPr>
              <a:t>intensa</a:t>
            </a:r>
          </a:p>
          <a:p>
            <a:pPr lvl="0">
              <a:lnSpc>
                <a:spcPct val="80000"/>
              </a:lnSpc>
            </a:pPr>
            <a:r>
              <a:rPr lang="it-IT" sz="2400" b="1" dirty="0" smtClean="0">
                <a:solidFill>
                  <a:srgbClr val="FFFF00"/>
                </a:solidFill>
                <a:latin typeface="Times New Roman" panose="02020603050405020304" pitchFamily="18" charset="0"/>
                <a:cs typeface="Times New Roman" panose="02020603050405020304" pitchFamily="18" charset="0"/>
              </a:rPr>
              <a:t>		Perdita </a:t>
            </a:r>
            <a:r>
              <a:rPr lang="it-IT" sz="2400" b="1" dirty="0">
                <a:solidFill>
                  <a:srgbClr val="FFFF00"/>
                </a:solidFill>
                <a:latin typeface="Times New Roman" panose="02020603050405020304" pitchFamily="18" charset="0"/>
                <a:cs typeface="Times New Roman" panose="02020603050405020304" pitchFamily="18" charset="0"/>
              </a:rPr>
              <a:t>ematica importante (anemia/emorragia </a:t>
            </a:r>
            <a:r>
              <a:rPr lang="it-IT" sz="2400" b="1" dirty="0" smtClean="0">
                <a:solidFill>
                  <a:srgbClr val="FFFF00"/>
                </a:solidFill>
                <a:latin typeface="Times New Roman" panose="02020603050405020304" pitchFamily="18" charset="0"/>
                <a:cs typeface="Times New Roman" panose="02020603050405020304" pitchFamily="18" charset="0"/>
              </a:rPr>
              <a:t>post-		</a:t>
            </a:r>
            <a:r>
              <a:rPr lang="it-IT" sz="2400" b="1" dirty="0" err="1" smtClean="0">
                <a:solidFill>
                  <a:srgbClr val="FFFF00"/>
                </a:solidFill>
                <a:latin typeface="Times New Roman" panose="02020603050405020304" pitchFamily="18" charset="0"/>
                <a:cs typeface="Times New Roman" panose="02020603050405020304" pitchFamily="18" charset="0"/>
              </a:rPr>
              <a:t>partum</a:t>
            </a:r>
            <a:r>
              <a:rPr lang="it-IT" sz="2400" b="1" dirty="0">
                <a:solidFill>
                  <a:srgbClr val="FFFF00"/>
                </a:solidFill>
                <a:latin typeface="Times New Roman" panose="02020603050405020304" pitchFamily="18" charset="0"/>
                <a:cs typeface="Times New Roman" panose="02020603050405020304" pitchFamily="18" charset="0"/>
              </a:rPr>
              <a:t>)</a:t>
            </a:r>
          </a:p>
          <a:p>
            <a:pPr lvl="0">
              <a:lnSpc>
                <a:spcPct val="80000"/>
              </a:lnSpc>
            </a:pPr>
            <a:r>
              <a:rPr lang="it-IT" sz="2400" b="1" dirty="0" smtClean="0">
                <a:solidFill>
                  <a:srgbClr val="FFFF00"/>
                </a:solidFill>
                <a:latin typeface="Times New Roman" panose="02020603050405020304" pitchFamily="18" charset="0"/>
                <a:cs typeface="Times New Roman" panose="02020603050405020304" pitchFamily="18" charset="0"/>
              </a:rPr>
              <a:t>		Patologie </a:t>
            </a:r>
            <a:r>
              <a:rPr lang="it-IT" sz="2400" b="1" dirty="0" err="1">
                <a:solidFill>
                  <a:srgbClr val="FFFF00"/>
                </a:solidFill>
                <a:latin typeface="Times New Roman" panose="02020603050405020304" pitchFamily="18" charset="0"/>
                <a:cs typeface="Times New Roman" panose="02020603050405020304" pitchFamily="18" charset="0"/>
              </a:rPr>
              <a:t>pre</a:t>
            </a:r>
            <a:r>
              <a:rPr lang="it-IT" sz="2400" b="1" dirty="0">
                <a:solidFill>
                  <a:srgbClr val="FFFF00"/>
                </a:solidFill>
                <a:latin typeface="Times New Roman" panose="02020603050405020304" pitchFamily="18" charset="0"/>
                <a:cs typeface="Times New Roman" panose="02020603050405020304" pitchFamily="18" charset="0"/>
              </a:rPr>
              <a:t>-esistenti alla gravidanza</a:t>
            </a:r>
          </a:p>
          <a:p>
            <a:pPr lvl="0">
              <a:lnSpc>
                <a:spcPct val="80000"/>
              </a:lnSpc>
            </a:pPr>
            <a:r>
              <a:rPr lang="it-IT" sz="2400" b="1" dirty="0" smtClean="0">
                <a:solidFill>
                  <a:srgbClr val="FFFF00"/>
                </a:solidFill>
                <a:latin typeface="Times New Roman" panose="02020603050405020304" pitchFamily="18" charset="0"/>
                <a:cs typeface="Times New Roman" panose="02020603050405020304" pitchFamily="18" charset="0"/>
              </a:rPr>
              <a:t>		Parto </a:t>
            </a:r>
            <a:r>
              <a:rPr lang="it-IT" sz="2400" b="1" dirty="0">
                <a:solidFill>
                  <a:srgbClr val="FFFF00"/>
                </a:solidFill>
                <a:latin typeface="Times New Roman" panose="02020603050405020304" pitchFamily="18" charset="0"/>
                <a:cs typeface="Times New Roman" panose="02020603050405020304" pitchFamily="18" charset="0"/>
              </a:rPr>
              <a:t>gemellare</a:t>
            </a:r>
          </a:p>
          <a:p>
            <a:pPr lvl="0">
              <a:lnSpc>
                <a:spcPct val="80000"/>
              </a:lnSpc>
            </a:pPr>
            <a:r>
              <a:rPr lang="it-IT" sz="2400" b="1" dirty="0" smtClean="0">
                <a:solidFill>
                  <a:srgbClr val="FFFF00"/>
                </a:solidFill>
                <a:latin typeface="Times New Roman" panose="02020603050405020304" pitchFamily="18" charset="0"/>
                <a:cs typeface="Times New Roman" panose="02020603050405020304" pitchFamily="18" charset="0"/>
              </a:rPr>
              <a:t>		Dolore </a:t>
            </a:r>
            <a:r>
              <a:rPr lang="it-IT" sz="2400" b="1" dirty="0">
                <a:solidFill>
                  <a:srgbClr val="FFFF00"/>
                </a:solidFill>
                <a:latin typeface="Times New Roman" panose="02020603050405020304" pitchFamily="18" charset="0"/>
                <a:cs typeface="Times New Roman" panose="02020603050405020304" pitchFamily="18" charset="0"/>
              </a:rPr>
              <a:t>e/o disagio fisico intenso </a:t>
            </a:r>
            <a:r>
              <a:rPr lang="it-IT" sz="2400" b="1" dirty="0" smtClean="0">
                <a:solidFill>
                  <a:srgbClr val="FFFF00"/>
                </a:solidFill>
                <a:latin typeface="Times New Roman" panose="02020603050405020304" pitchFamily="18" charset="0"/>
                <a:cs typeface="Times New Roman" panose="02020603050405020304" pitchFamily="18" charset="0"/>
              </a:rPr>
              <a:t>					(</a:t>
            </a:r>
            <a:r>
              <a:rPr lang="it-IT" sz="2400" b="1" dirty="0" err="1">
                <a:solidFill>
                  <a:srgbClr val="FFFF00"/>
                </a:solidFill>
                <a:latin typeface="Times New Roman" panose="02020603050405020304" pitchFamily="18" charset="0"/>
                <a:cs typeface="Times New Roman" panose="02020603050405020304" pitchFamily="18" charset="0"/>
              </a:rPr>
              <a:t>mastodinia,ingorgo,ragadi,emorroidi,dolore</a:t>
            </a:r>
            <a:r>
              <a:rPr lang="it-IT" sz="2400" b="1" dirty="0">
                <a:solidFill>
                  <a:srgbClr val="FFFF00"/>
                </a:solidFill>
                <a:latin typeface="Times New Roman" panose="02020603050405020304" pitchFamily="18" charset="0"/>
                <a:cs typeface="Times New Roman" panose="02020603050405020304" pitchFamily="18" charset="0"/>
              </a:rPr>
              <a:t> alla </a:t>
            </a:r>
            <a:r>
              <a:rPr lang="it-IT" sz="2400" b="1" dirty="0" smtClean="0">
                <a:solidFill>
                  <a:srgbClr val="FFFF00"/>
                </a:solidFill>
                <a:latin typeface="Times New Roman" panose="02020603050405020304" pitchFamily="18" charset="0"/>
                <a:cs typeface="Times New Roman" panose="02020603050405020304" pitchFamily="18" charset="0"/>
              </a:rPr>
              <a:t>		sutura)</a:t>
            </a:r>
          </a:p>
          <a:p>
            <a:pPr lvl="0">
              <a:lnSpc>
                <a:spcPct val="80000"/>
              </a:lnSpc>
            </a:pPr>
            <a:endParaRPr lang="it-IT" sz="2400" b="1" dirty="0">
              <a:solidFill>
                <a:srgbClr val="FFFF00"/>
              </a:solidFill>
              <a:latin typeface="Times New Roman" panose="02020603050405020304" pitchFamily="18" charset="0"/>
              <a:cs typeface="Times New Roman" panose="02020603050405020304" pitchFamily="18" charset="0"/>
            </a:endParaRPr>
          </a:p>
          <a:p>
            <a:pPr lvl="0">
              <a:lnSpc>
                <a:spcPct val="80000"/>
              </a:lnSpc>
            </a:pPr>
            <a:r>
              <a:rPr lang="it-IT" sz="2400" b="1" dirty="0" smtClean="0">
                <a:solidFill>
                  <a:srgbClr val="FFFF00"/>
                </a:solidFill>
                <a:latin typeface="Times New Roman" panose="02020603050405020304" pitchFamily="18" charset="0"/>
                <a:cs typeface="Times New Roman" panose="02020603050405020304" pitchFamily="18" charset="0"/>
              </a:rPr>
              <a:t>NEONATO:</a:t>
            </a:r>
            <a:endParaRPr lang="it-IT" sz="2400" b="1" dirty="0">
              <a:solidFill>
                <a:srgbClr val="FFFF00"/>
              </a:solidFill>
              <a:latin typeface="Times New Roman" panose="02020603050405020304" pitchFamily="18" charset="0"/>
              <a:cs typeface="Times New Roman" panose="02020603050405020304" pitchFamily="18" charset="0"/>
            </a:endParaRPr>
          </a:p>
          <a:p>
            <a:pPr lvl="0">
              <a:lnSpc>
                <a:spcPct val="80000"/>
              </a:lnSpc>
            </a:pPr>
            <a:r>
              <a:rPr lang="it-IT" sz="2400" b="1" dirty="0" smtClean="0">
                <a:solidFill>
                  <a:srgbClr val="FFFF00"/>
                </a:solidFill>
                <a:latin typeface="Times New Roman" panose="02020603050405020304" pitchFamily="18" charset="0"/>
                <a:cs typeface="Times New Roman" panose="02020603050405020304" pitchFamily="18" charset="0"/>
              </a:rPr>
              <a:t>		Peso </a:t>
            </a:r>
            <a:r>
              <a:rPr lang="it-IT" sz="2400" b="1" dirty="0">
                <a:solidFill>
                  <a:srgbClr val="FFFF00"/>
                </a:solidFill>
                <a:latin typeface="Times New Roman" panose="02020603050405020304" pitchFamily="18" charset="0"/>
                <a:cs typeface="Times New Roman" panose="02020603050405020304" pitchFamily="18" charset="0"/>
              </a:rPr>
              <a:t>inferiore ai 2500 gr</a:t>
            </a:r>
          </a:p>
          <a:p>
            <a:pPr lvl="0">
              <a:lnSpc>
                <a:spcPct val="80000"/>
              </a:lnSpc>
            </a:pPr>
            <a:r>
              <a:rPr lang="it-IT" sz="2400" b="1" dirty="0" smtClean="0">
                <a:solidFill>
                  <a:srgbClr val="FFFF00"/>
                </a:solidFill>
                <a:latin typeface="Times New Roman" panose="02020603050405020304" pitchFamily="18" charset="0"/>
                <a:cs typeface="Times New Roman" panose="02020603050405020304" pitchFamily="18" charset="0"/>
              </a:rPr>
              <a:t>		Neonato </a:t>
            </a:r>
            <a:r>
              <a:rPr lang="it-IT" sz="2400" b="1" dirty="0">
                <a:solidFill>
                  <a:srgbClr val="FFFF00"/>
                </a:solidFill>
                <a:latin typeface="Times New Roman" panose="02020603050405020304" pitchFamily="18" charset="0"/>
                <a:cs typeface="Times New Roman" panose="02020603050405020304" pitchFamily="18" charset="0"/>
              </a:rPr>
              <a:t>prematuro</a:t>
            </a:r>
          </a:p>
          <a:p>
            <a:pPr lvl="0">
              <a:lnSpc>
                <a:spcPct val="80000"/>
              </a:lnSpc>
            </a:pPr>
            <a:r>
              <a:rPr lang="it-IT" sz="2400" b="1" dirty="0" smtClean="0">
                <a:solidFill>
                  <a:srgbClr val="FFFF00"/>
                </a:solidFill>
                <a:latin typeface="Times New Roman" panose="02020603050405020304" pitchFamily="18" charset="0"/>
                <a:cs typeface="Times New Roman" panose="02020603050405020304" pitchFamily="18" charset="0"/>
              </a:rPr>
              <a:t>		Neonato </a:t>
            </a:r>
            <a:r>
              <a:rPr lang="it-IT" sz="2400" b="1" dirty="0">
                <a:solidFill>
                  <a:srgbClr val="FFFF00"/>
                </a:solidFill>
                <a:latin typeface="Times New Roman" panose="02020603050405020304" pitchFamily="18" charset="0"/>
                <a:cs typeface="Times New Roman" panose="02020603050405020304" pitchFamily="18" charset="0"/>
              </a:rPr>
              <a:t>con patologia</a:t>
            </a:r>
          </a:p>
          <a:p>
            <a:pPr lvl="0">
              <a:lnSpc>
                <a:spcPct val="80000"/>
              </a:lnSpc>
            </a:pPr>
            <a:r>
              <a:rPr lang="it-IT" sz="2400" b="1" dirty="0" smtClean="0">
                <a:solidFill>
                  <a:srgbClr val="FFFF00"/>
                </a:solidFill>
                <a:latin typeface="Times New Roman" panose="02020603050405020304" pitchFamily="18" charset="0"/>
                <a:cs typeface="Times New Roman" panose="02020603050405020304" pitchFamily="18" charset="0"/>
              </a:rPr>
              <a:t>		Separazione </a:t>
            </a:r>
            <a:r>
              <a:rPr lang="it-IT" sz="2400" b="1" dirty="0">
                <a:solidFill>
                  <a:srgbClr val="FFFF00"/>
                </a:solidFill>
                <a:latin typeface="Times New Roman" panose="02020603050405020304" pitchFamily="18" charset="0"/>
                <a:cs typeface="Times New Roman" panose="02020603050405020304" pitchFamily="18" charset="0"/>
              </a:rPr>
              <a:t>dalla </a:t>
            </a:r>
            <a:r>
              <a:rPr lang="it-IT" sz="2400" b="1" dirty="0" smtClean="0">
                <a:solidFill>
                  <a:srgbClr val="FFFF00"/>
                </a:solidFill>
                <a:latin typeface="Times New Roman" panose="02020603050405020304" pitchFamily="18" charset="0"/>
                <a:cs typeface="Times New Roman" panose="02020603050405020304" pitchFamily="18" charset="0"/>
              </a:rPr>
              <a:t>madre</a:t>
            </a:r>
          </a:p>
          <a:p>
            <a:pPr lvl="0">
              <a:lnSpc>
                <a:spcPct val="80000"/>
              </a:lnSpc>
            </a:pPr>
            <a:endParaRPr lang="it-IT" sz="2400" b="1" dirty="0">
              <a:solidFill>
                <a:srgbClr val="FFFF00"/>
              </a:solidFill>
              <a:latin typeface="Times New Roman" panose="02020603050405020304" pitchFamily="18" charset="0"/>
              <a:cs typeface="Times New Roman" panose="02020603050405020304" pitchFamily="18" charset="0"/>
            </a:endParaRPr>
          </a:p>
          <a:p>
            <a:pPr lvl="0">
              <a:lnSpc>
                <a:spcPct val="80000"/>
              </a:lnSpc>
            </a:pPr>
            <a:r>
              <a:rPr lang="it-IT" sz="2400" b="1" dirty="0">
                <a:solidFill>
                  <a:schemeClr val="bg1"/>
                </a:solidFill>
                <a:latin typeface="Times New Roman" panose="02020603050405020304" pitchFamily="18" charset="0"/>
                <a:cs typeface="Times New Roman" panose="02020603050405020304" pitchFamily="18" charset="0"/>
              </a:rPr>
              <a:t>PRIORITA’ ALTA:</a:t>
            </a:r>
          </a:p>
          <a:p>
            <a:pPr lvl="0">
              <a:lnSpc>
                <a:spcPct val="80000"/>
              </a:lnSpc>
            </a:pPr>
            <a:r>
              <a:rPr lang="it-IT" sz="2400" b="1" dirty="0">
                <a:solidFill>
                  <a:srgbClr val="FFFF00"/>
                </a:solidFill>
                <a:latin typeface="Times New Roman" panose="02020603050405020304" pitchFamily="18" charset="0"/>
                <a:cs typeface="Times New Roman" panose="02020603050405020304" pitchFamily="18" charset="0"/>
              </a:rPr>
              <a:t>Invio della segnalazione, accompagnata  dalla dichiarazione sottoscritta dalla donna, di accettare l’attivazione della dimissione protetta.</a:t>
            </a:r>
          </a:p>
          <a:p>
            <a:pPr>
              <a:lnSpc>
                <a:spcPct val="80000"/>
              </a:lnSpc>
            </a:pPr>
            <a:r>
              <a:rPr lang="it-IT" sz="2400" b="1" dirty="0">
                <a:solidFill>
                  <a:schemeClr val="bg1"/>
                </a:solidFill>
                <a:latin typeface="Times New Roman" panose="02020603050405020304" pitchFamily="18" charset="0"/>
                <a:cs typeface="Times New Roman" panose="02020603050405020304" pitchFamily="18" charset="0"/>
              </a:rPr>
              <a:t>Intervento del  Consultorio familiare entro 72 ore.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068960"/>
            <a:ext cx="2171700" cy="21050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352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Effect transition="in" filter="fade">
                                      <p:cBhvr>
                                        <p:cTn id="9"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720"/>
            <a:ext cx="9144000" cy="6924973"/>
          </a:xfrm>
          <a:prstGeom prst="rect">
            <a:avLst/>
          </a:prstGeom>
        </p:spPr>
        <p:txBody>
          <a:bodyPr wrap="square">
            <a:spAutoFit/>
          </a:bodyPr>
          <a:lstStyle/>
          <a:p>
            <a:pPr lvl="0">
              <a:buNone/>
            </a:pPr>
            <a:r>
              <a:rPr lang="it-IT" sz="3600" b="1" dirty="0" smtClean="0">
                <a:solidFill>
                  <a:srgbClr val="C00000"/>
                </a:solidFill>
                <a:latin typeface="Times New Roman" panose="02020603050405020304" pitchFamily="18" charset="0"/>
                <a:cs typeface="Times New Roman" panose="02020603050405020304" pitchFamily="18" charset="0"/>
              </a:rPr>
              <a:t>	CODICE </a:t>
            </a:r>
            <a:r>
              <a:rPr lang="it-IT" sz="3600" b="1" dirty="0">
                <a:solidFill>
                  <a:srgbClr val="C00000"/>
                </a:solidFill>
                <a:latin typeface="Times New Roman" panose="02020603050405020304" pitchFamily="18" charset="0"/>
                <a:cs typeface="Times New Roman" panose="02020603050405020304" pitchFamily="18" charset="0"/>
              </a:rPr>
              <a:t>ROSSO</a:t>
            </a:r>
            <a:r>
              <a:rPr lang="it-IT" sz="3600" b="1" dirty="0" smtClean="0">
                <a:solidFill>
                  <a:srgbClr val="C00000"/>
                </a:solidFill>
                <a:latin typeface="Times New Roman" panose="02020603050405020304" pitchFamily="18" charset="0"/>
                <a:cs typeface="Times New Roman" panose="02020603050405020304" pitchFamily="18" charset="0"/>
              </a:rPr>
              <a:t>:</a:t>
            </a:r>
          </a:p>
          <a:p>
            <a:pPr lvl="0" algn="ctr">
              <a:buNone/>
            </a:pPr>
            <a:endParaRPr lang="it-IT" sz="3600" b="1" dirty="0" smtClean="0">
              <a:solidFill>
                <a:srgbClr val="C00000"/>
              </a:solidFill>
              <a:latin typeface="Times New Roman" panose="02020603050405020304" pitchFamily="18" charset="0"/>
              <a:cs typeface="Times New Roman" panose="02020603050405020304" pitchFamily="18" charset="0"/>
            </a:endParaRPr>
          </a:p>
          <a:p>
            <a:pPr lvl="0" algn="ctr">
              <a:buNone/>
            </a:pPr>
            <a:endParaRPr lang="it-IT" sz="3600" b="1" dirty="0">
              <a:solidFill>
                <a:srgbClr val="C00000"/>
              </a:solidFill>
              <a:latin typeface="Times New Roman" panose="02020603050405020304" pitchFamily="18" charset="0"/>
              <a:cs typeface="Times New Roman" panose="02020603050405020304" pitchFamily="18" charset="0"/>
            </a:endParaRPr>
          </a:p>
          <a:p>
            <a:pPr lvl="0"/>
            <a:r>
              <a:rPr lang="it-IT" sz="2800" b="1" dirty="0">
                <a:solidFill>
                  <a:srgbClr val="C00000"/>
                </a:solidFill>
                <a:latin typeface="Times New Roman" panose="02020603050405020304" pitchFamily="18" charset="0"/>
                <a:cs typeface="Times New Roman" panose="02020603050405020304" pitchFamily="18" charset="0"/>
              </a:rPr>
              <a:t>DONNA:</a:t>
            </a:r>
          </a:p>
          <a:p>
            <a:pPr lvl="0"/>
            <a:r>
              <a:rPr lang="it-IT" sz="2800" b="1" dirty="0" smtClean="0">
                <a:solidFill>
                  <a:srgbClr val="C00000"/>
                </a:solidFill>
                <a:latin typeface="Times New Roman" panose="02020603050405020304" pitchFamily="18" charset="0"/>
                <a:cs typeface="Times New Roman" panose="02020603050405020304" pitchFamily="18" charset="0"/>
              </a:rPr>
              <a:t>-Pregressa depressione</a:t>
            </a:r>
          </a:p>
          <a:p>
            <a:pPr lvl="0"/>
            <a:r>
              <a:rPr lang="it-IT" sz="2800" b="1" dirty="0" smtClean="0">
                <a:solidFill>
                  <a:srgbClr val="C00000"/>
                </a:solidFill>
                <a:latin typeface="Times New Roman" panose="02020603050405020304" pitchFamily="18" charset="0"/>
                <a:cs typeface="Times New Roman" panose="02020603050405020304" pitchFamily="18" charset="0"/>
              </a:rPr>
              <a:t>-</a:t>
            </a:r>
            <a:r>
              <a:rPr lang="it-IT" sz="2800" b="1" dirty="0">
                <a:solidFill>
                  <a:srgbClr val="C00000"/>
                </a:solidFill>
                <a:latin typeface="Times New Roman" panose="02020603050405020304" pitchFamily="18" charset="0"/>
                <a:cs typeface="Times New Roman" panose="02020603050405020304" pitchFamily="18" charset="0"/>
              </a:rPr>
              <a:t>D</a:t>
            </a:r>
            <a:r>
              <a:rPr lang="it-IT" sz="2800" b="1" dirty="0" smtClean="0">
                <a:solidFill>
                  <a:srgbClr val="C00000"/>
                </a:solidFill>
                <a:latin typeface="Times New Roman" panose="02020603050405020304" pitchFamily="18" charset="0"/>
                <a:cs typeface="Times New Roman" panose="02020603050405020304" pitchFamily="18" charset="0"/>
              </a:rPr>
              <a:t>isagio </a:t>
            </a:r>
            <a:r>
              <a:rPr lang="it-IT" sz="2800" b="1" dirty="0">
                <a:solidFill>
                  <a:srgbClr val="C00000"/>
                </a:solidFill>
                <a:latin typeface="Times New Roman" panose="02020603050405020304" pitchFamily="18" charset="0"/>
                <a:cs typeface="Times New Roman" panose="02020603050405020304" pitchFamily="18" charset="0"/>
              </a:rPr>
              <a:t>emotivo dopo un precedente parto</a:t>
            </a:r>
          </a:p>
          <a:p>
            <a:pPr lvl="0"/>
            <a:r>
              <a:rPr lang="it-IT" sz="2800" b="1" dirty="0" smtClean="0">
                <a:solidFill>
                  <a:srgbClr val="C00000"/>
                </a:solidFill>
                <a:latin typeface="Times New Roman" panose="02020603050405020304" pitchFamily="18" charset="0"/>
                <a:cs typeface="Times New Roman" panose="02020603050405020304" pitchFamily="18" charset="0"/>
              </a:rPr>
              <a:t>-Attuale </a:t>
            </a:r>
            <a:r>
              <a:rPr lang="it-IT" sz="2800" b="1" dirty="0">
                <a:solidFill>
                  <a:srgbClr val="C00000"/>
                </a:solidFill>
                <a:latin typeface="Times New Roman" panose="02020603050405020304" pitchFamily="18" charset="0"/>
                <a:cs typeface="Times New Roman" panose="02020603050405020304" pitchFamily="18" charset="0"/>
              </a:rPr>
              <a:t>forte difficoltà di relazione con il bambino</a:t>
            </a:r>
          </a:p>
          <a:p>
            <a:pPr lvl="0"/>
            <a:r>
              <a:rPr lang="it-IT" sz="2800" b="1" dirty="0" smtClean="0">
                <a:solidFill>
                  <a:srgbClr val="C00000"/>
                </a:solidFill>
                <a:latin typeface="Times New Roman" panose="02020603050405020304" pitchFamily="18" charset="0"/>
                <a:cs typeface="Times New Roman" panose="02020603050405020304" pitchFamily="18" charset="0"/>
              </a:rPr>
              <a:t>-Minore </a:t>
            </a:r>
            <a:r>
              <a:rPr lang="it-IT" sz="2800" b="1" dirty="0">
                <a:solidFill>
                  <a:srgbClr val="C00000"/>
                </a:solidFill>
                <a:latin typeface="Times New Roman" panose="02020603050405020304" pitchFamily="18" charset="0"/>
                <a:cs typeface="Times New Roman" panose="02020603050405020304" pitchFamily="18" charset="0"/>
              </a:rPr>
              <a:t>o senza rete di sostegno </a:t>
            </a:r>
            <a:r>
              <a:rPr lang="it-IT" sz="2800" b="1" dirty="0" smtClean="0">
                <a:solidFill>
                  <a:srgbClr val="C00000"/>
                </a:solidFill>
                <a:latin typeface="Times New Roman" panose="02020603050405020304" pitchFamily="18" charset="0"/>
                <a:cs typeface="Times New Roman" panose="02020603050405020304" pitchFamily="18" charset="0"/>
              </a:rPr>
              <a:t>familiare/amicale</a:t>
            </a:r>
          </a:p>
          <a:p>
            <a:pPr lvl="0"/>
            <a:endParaRPr lang="it-IT" sz="2800" b="1" dirty="0">
              <a:solidFill>
                <a:srgbClr val="C00000"/>
              </a:solidFill>
              <a:latin typeface="Times New Roman" panose="02020603050405020304" pitchFamily="18" charset="0"/>
              <a:cs typeface="Times New Roman" panose="02020603050405020304" pitchFamily="18" charset="0"/>
            </a:endParaRPr>
          </a:p>
          <a:p>
            <a:pPr lvl="0"/>
            <a:r>
              <a:rPr lang="it-IT" sz="2800" b="1" dirty="0">
                <a:solidFill>
                  <a:schemeClr val="bg1"/>
                </a:solidFill>
                <a:latin typeface="Times New Roman" panose="02020603050405020304" pitchFamily="18" charset="0"/>
                <a:cs typeface="Times New Roman" panose="02020603050405020304" pitchFamily="18" charset="0"/>
              </a:rPr>
              <a:t>PRIORITA’ </a:t>
            </a:r>
            <a:r>
              <a:rPr lang="it-IT" sz="2800" b="1" dirty="0" smtClean="0">
                <a:solidFill>
                  <a:schemeClr val="bg1"/>
                </a:solidFill>
                <a:latin typeface="Times New Roman" panose="02020603050405020304" pitchFamily="18" charset="0"/>
                <a:cs typeface="Times New Roman" panose="02020603050405020304" pitchFamily="18" charset="0"/>
              </a:rPr>
              <a:t> MASSIMA DI </a:t>
            </a:r>
            <a:r>
              <a:rPr lang="it-IT" sz="2800" b="1" dirty="0">
                <a:solidFill>
                  <a:schemeClr val="bg1"/>
                </a:solidFill>
                <a:latin typeface="Times New Roman" panose="02020603050405020304" pitchFamily="18" charset="0"/>
                <a:cs typeface="Times New Roman" panose="02020603050405020304" pitchFamily="18" charset="0"/>
              </a:rPr>
              <a:t>INTERVENTO:</a:t>
            </a:r>
          </a:p>
          <a:p>
            <a:pPr lvl="0"/>
            <a:r>
              <a:rPr lang="it-IT" sz="2800" b="1" dirty="0">
                <a:solidFill>
                  <a:schemeClr val="bg1"/>
                </a:solidFill>
                <a:latin typeface="Times New Roman" panose="02020603050405020304" pitchFamily="18" charset="0"/>
                <a:cs typeface="Times New Roman" panose="02020603050405020304" pitchFamily="18" charset="0"/>
              </a:rPr>
              <a:t>L’Ospedale informa telefonicamente il Consultorio familiare di riferimento territoriale e spedisce la </a:t>
            </a:r>
            <a:r>
              <a:rPr lang="it-IT" sz="2800" b="1" dirty="0" err="1">
                <a:solidFill>
                  <a:schemeClr val="bg1"/>
                </a:solidFill>
                <a:latin typeface="Times New Roman" panose="02020603050405020304" pitchFamily="18" charset="0"/>
                <a:cs typeface="Times New Roman" panose="02020603050405020304" pitchFamily="18" charset="0"/>
              </a:rPr>
              <a:t>check</a:t>
            </a:r>
            <a:r>
              <a:rPr lang="it-IT" sz="2800" b="1" dirty="0">
                <a:solidFill>
                  <a:schemeClr val="bg1"/>
                </a:solidFill>
                <a:latin typeface="Times New Roman" panose="02020603050405020304" pitchFamily="18" charset="0"/>
                <a:cs typeface="Times New Roman" panose="02020603050405020304" pitchFamily="18" charset="0"/>
              </a:rPr>
              <a:t> list via mail. Intervento del Consultorio entro 24 ore</a:t>
            </a:r>
            <a:r>
              <a:rPr lang="it-IT" sz="2800" b="1" dirty="0" smtClean="0">
                <a:solidFill>
                  <a:schemeClr val="bg1"/>
                </a:solidFill>
                <a:latin typeface="Times New Roman" panose="02020603050405020304" pitchFamily="18" charset="0"/>
                <a:cs typeface="Times New Roman" panose="02020603050405020304" pitchFamily="18" charset="0"/>
              </a:rPr>
              <a:t>. Di conseguenza la donna NON può essere dimessa di venerdì o di sabato (per la sospensione dell’attività </a:t>
            </a:r>
            <a:r>
              <a:rPr lang="it-IT" sz="2800" b="1" dirty="0" err="1" smtClean="0">
                <a:solidFill>
                  <a:schemeClr val="bg1"/>
                </a:solidFill>
                <a:latin typeface="Times New Roman" panose="02020603050405020304" pitchFamily="18" charset="0"/>
                <a:cs typeface="Times New Roman" panose="02020603050405020304" pitchFamily="18" charset="0"/>
              </a:rPr>
              <a:t>consultoriale</a:t>
            </a:r>
            <a:r>
              <a:rPr lang="it-IT" sz="2800" b="1" dirty="0" smtClean="0">
                <a:solidFill>
                  <a:schemeClr val="bg1"/>
                </a:solidFill>
                <a:latin typeface="Times New Roman" panose="02020603050405020304" pitchFamily="18" charset="0"/>
                <a:cs typeface="Times New Roman" panose="02020603050405020304" pitchFamily="18" charset="0"/>
              </a:rPr>
              <a:t>).</a:t>
            </a:r>
            <a:endParaRPr lang="it-IT" sz="2800" b="1" dirty="0">
              <a:solidFill>
                <a:schemeClr val="bg1"/>
              </a:solidFill>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701" b="11402"/>
          <a:stretch/>
        </p:blipFill>
        <p:spPr bwMode="auto">
          <a:xfrm>
            <a:off x="5436096" y="89367"/>
            <a:ext cx="3252048" cy="269156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015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8216" y="476672"/>
            <a:ext cx="9144000" cy="2246769"/>
          </a:xfrm>
          <a:prstGeom prst="rect">
            <a:avLst/>
          </a:prstGeom>
        </p:spPr>
        <p:txBody>
          <a:bodyPr wrap="square">
            <a:spAutoFit/>
          </a:bodyPr>
          <a:lstStyle/>
          <a:p>
            <a:pPr lvl="0"/>
            <a:r>
              <a:rPr lang="it-IT" sz="2800" dirty="0" smtClean="0">
                <a:solidFill>
                  <a:srgbClr val="000000"/>
                </a:solidFill>
                <a:latin typeface="Times New Roman" panose="02020603050405020304" pitchFamily="18" charset="0"/>
                <a:cs typeface="Times New Roman" panose="02020603050405020304" pitchFamily="18" charset="0"/>
              </a:rPr>
              <a:t>Quando la donna accetta di aderire al percorso di dimissione protetta l’ostetrica che ha raccolto il consenso invia la scheda al consultorio famigliare di riferimento, che può essere quello in cui la signora è stata seguita in gravidanza o quello della sua zona di residenza. </a:t>
            </a:r>
            <a:endParaRPr lang="it-IT" sz="2800" dirty="0">
              <a:solidFill>
                <a:srgbClr val="000000"/>
              </a:solidFill>
              <a:latin typeface="Times New Roman" panose="02020603050405020304" pitchFamily="18" charset="0"/>
              <a:cs typeface="Times New Roman" panose="02020603050405020304" pitchFamily="18" charset="0"/>
            </a:endParaRP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8480" b="14454"/>
          <a:stretch/>
        </p:blipFill>
        <p:spPr bwMode="auto">
          <a:xfrm>
            <a:off x="4549522" y="2516333"/>
            <a:ext cx="4256087" cy="43212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20807" y="3068960"/>
            <a:ext cx="4572000" cy="2677656"/>
          </a:xfrm>
          <a:prstGeom prst="rect">
            <a:avLst/>
          </a:prstGeom>
        </p:spPr>
        <p:txBody>
          <a:bodyPr>
            <a:spAutoFit/>
          </a:bodyPr>
          <a:lstStyle/>
          <a:p>
            <a:r>
              <a:rPr lang="it-IT" sz="2800" dirty="0" smtClean="0">
                <a:solidFill>
                  <a:schemeClr val="bg1"/>
                </a:solidFill>
                <a:latin typeface="Times New Roman" panose="02020603050405020304" pitchFamily="18" charset="0"/>
                <a:cs typeface="Times New Roman" panose="02020603050405020304" pitchFamily="18" charset="0"/>
              </a:rPr>
              <a:t>La presa in carico del consultorio presuppone la raccolta delle schede inviate dall’ospedale su una griglia di monitoraggio della dimissione protetta.</a:t>
            </a:r>
            <a:endParaRPr lang="it-IT"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296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Effect transition="in" filter="fade">
                                      <p:cBhvr>
                                        <p:cTn id="9"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Visualizzazione di 20170330_18371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126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915" b="8959"/>
          <a:stretch/>
        </p:blipFill>
        <p:spPr bwMode="auto">
          <a:xfrm>
            <a:off x="0" y="0"/>
            <a:ext cx="442912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t="10077" b="19784"/>
          <a:stretch/>
        </p:blipFill>
        <p:spPr bwMode="auto">
          <a:xfrm>
            <a:off x="4602188" y="179889"/>
            <a:ext cx="4541812" cy="6437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e 4"/>
          <p:cNvSpPr/>
          <p:nvPr/>
        </p:nvSpPr>
        <p:spPr>
          <a:xfrm>
            <a:off x="8460432" y="5445224"/>
            <a:ext cx="576064"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00045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332656"/>
            <a:ext cx="9144000" cy="6124754"/>
          </a:xfrm>
          <a:prstGeom prst="rect">
            <a:avLst/>
          </a:prstGeom>
        </p:spPr>
        <p:txBody>
          <a:bodyPr wrap="square">
            <a:spAutoFit/>
          </a:bodyPr>
          <a:lstStyle/>
          <a:p>
            <a:pPr lvl="0" algn="ctr">
              <a:buNone/>
            </a:pPr>
            <a:r>
              <a:rPr lang="it-IT" sz="2800" b="1" dirty="0">
                <a:solidFill>
                  <a:schemeClr val="bg1"/>
                </a:solidFill>
                <a:latin typeface="Times New Roman" panose="02020603050405020304" pitchFamily="18" charset="0"/>
                <a:cs typeface="Times New Roman" panose="02020603050405020304" pitchFamily="18" charset="0"/>
              </a:rPr>
              <a:t>LA PRESA IN CARICO DEL CONSULTORIO PREVEDE</a:t>
            </a:r>
            <a:r>
              <a:rPr lang="it-IT" sz="2800" b="1" dirty="0" smtClean="0">
                <a:solidFill>
                  <a:schemeClr val="bg1"/>
                </a:solidFill>
                <a:latin typeface="Times New Roman" panose="02020603050405020304" pitchFamily="18" charset="0"/>
                <a:cs typeface="Times New Roman" panose="02020603050405020304" pitchFamily="18" charset="0"/>
              </a:rPr>
              <a:t>:</a:t>
            </a:r>
          </a:p>
          <a:p>
            <a:pPr lvl="0">
              <a:buNone/>
            </a:pPr>
            <a:endParaRPr lang="it-IT" sz="2400" dirty="0">
              <a:latin typeface="Times New Roman" panose="02020603050405020304" pitchFamily="18" charset="0"/>
              <a:cs typeface="Times New Roman" panose="02020603050405020304" pitchFamily="18" charset="0"/>
            </a:endParaRPr>
          </a:p>
          <a:p>
            <a:pPr lvl="0">
              <a:buNone/>
            </a:pPr>
            <a:r>
              <a:rPr lang="it-IT" sz="2400" b="1" dirty="0">
                <a:solidFill>
                  <a:srgbClr val="C5000B"/>
                </a:solidFill>
                <a:latin typeface="Times New Roman" panose="02020603050405020304" pitchFamily="18" charset="0"/>
                <a:cs typeface="Times New Roman" panose="02020603050405020304" pitchFamily="18" charset="0"/>
              </a:rPr>
              <a:t>CODICE ROSSO </a:t>
            </a:r>
            <a:r>
              <a:rPr lang="it-IT" sz="2400" b="1" dirty="0" smtClean="0">
                <a:solidFill>
                  <a:schemeClr val="bg1"/>
                </a:solidFill>
                <a:latin typeface="Times New Roman" panose="02020603050405020304" pitchFamily="18" charset="0"/>
                <a:cs typeface="Times New Roman" panose="02020603050405020304" pitchFamily="18" charset="0"/>
              </a:rPr>
              <a:t>o</a:t>
            </a:r>
            <a:r>
              <a:rPr lang="it-IT" sz="2400" b="1" dirty="0" smtClean="0">
                <a:solidFill>
                  <a:srgbClr val="C5000B"/>
                </a:solidFill>
                <a:latin typeface="Times New Roman" panose="02020603050405020304" pitchFamily="18" charset="0"/>
                <a:cs typeface="Times New Roman" panose="02020603050405020304" pitchFamily="18" charset="0"/>
              </a:rPr>
              <a:t> </a:t>
            </a:r>
            <a:r>
              <a:rPr lang="it-IT" sz="2400" b="1" dirty="0" smtClean="0">
                <a:solidFill>
                  <a:srgbClr val="FFFF00"/>
                </a:solidFill>
                <a:latin typeface="Times New Roman" panose="02020603050405020304" pitchFamily="18" charset="0"/>
                <a:cs typeface="Times New Roman" panose="02020603050405020304" pitchFamily="18" charset="0"/>
              </a:rPr>
              <a:t>GIALLO</a:t>
            </a:r>
          </a:p>
          <a:p>
            <a:pPr lvl="0">
              <a:buNone/>
            </a:pPr>
            <a:r>
              <a:rPr lang="it-IT" sz="2400" dirty="0" smtClean="0">
                <a:solidFill>
                  <a:schemeClr val="bg1"/>
                </a:solidFill>
                <a:latin typeface="Times New Roman" panose="02020603050405020304" pitchFamily="18" charset="0"/>
                <a:cs typeface="Times New Roman" panose="02020603050405020304" pitchFamily="18" charset="0"/>
              </a:rPr>
              <a:t>La </a:t>
            </a:r>
            <a:r>
              <a:rPr lang="it-IT" sz="2400" dirty="0">
                <a:solidFill>
                  <a:schemeClr val="bg1"/>
                </a:solidFill>
                <a:latin typeface="Times New Roman" panose="02020603050405020304" pitchFamily="18" charset="0"/>
                <a:cs typeface="Times New Roman" panose="02020603050405020304" pitchFamily="18" charset="0"/>
              </a:rPr>
              <a:t>donna e i suoi familiari  sono  informati che è necessario comunicare la dimissione agli operatori  del consultorio anche in caso di rifiuto. L'equipe del consultorio (psicologo/ostetrica/assistente sociale definiscono le azioni da intraprendere e la presa in carico entro le 24 ore per  codice rosso , 72 </a:t>
            </a:r>
            <a:r>
              <a:rPr lang="it-IT" sz="2400" dirty="0" smtClean="0">
                <a:solidFill>
                  <a:schemeClr val="bg1"/>
                </a:solidFill>
                <a:latin typeface="Times New Roman" panose="02020603050405020304" pitchFamily="18" charset="0"/>
                <a:cs typeface="Times New Roman" panose="02020603050405020304" pitchFamily="18" charset="0"/>
              </a:rPr>
              <a:t>ore per  </a:t>
            </a:r>
            <a:r>
              <a:rPr lang="it-IT" sz="2400" dirty="0">
                <a:solidFill>
                  <a:schemeClr val="bg1"/>
                </a:solidFill>
                <a:latin typeface="Times New Roman" panose="02020603050405020304" pitchFamily="18" charset="0"/>
                <a:cs typeface="Times New Roman" panose="02020603050405020304" pitchFamily="18" charset="0"/>
              </a:rPr>
              <a:t>codice giallo)</a:t>
            </a:r>
          </a:p>
          <a:p>
            <a:pPr lvl="0">
              <a:buNone/>
            </a:pPr>
            <a:r>
              <a:rPr lang="it-IT" sz="2400" dirty="0">
                <a:solidFill>
                  <a:schemeClr val="bg1"/>
                </a:solidFill>
                <a:latin typeface="Times New Roman" panose="02020603050405020304" pitchFamily="18" charset="0"/>
                <a:cs typeface="Times New Roman" panose="02020603050405020304" pitchFamily="18" charset="0"/>
              </a:rPr>
              <a:t>Può essere opportuno, se la situazione desta preoccupazione, che il contatto con il Consultorio avvenga già in ospedale durante il ricovero  per predisporre un percorso di dimissione protetta adeguata</a:t>
            </a:r>
            <a:r>
              <a:rPr lang="it-IT" sz="2400" dirty="0" smtClean="0">
                <a:solidFill>
                  <a:schemeClr val="bg1"/>
                </a:solidFill>
                <a:latin typeface="Times New Roman" panose="02020603050405020304" pitchFamily="18" charset="0"/>
                <a:cs typeface="Times New Roman" panose="02020603050405020304" pitchFamily="18" charset="0"/>
              </a:rPr>
              <a:t>.</a:t>
            </a:r>
          </a:p>
          <a:p>
            <a:pPr lvl="0">
              <a:buNone/>
            </a:pPr>
            <a:endParaRPr lang="it-IT" sz="2400" dirty="0">
              <a:solidFill>
                <a:schemeClr val="bg1"/>
              </a:solidFill>
              <a:latin typeface="Times New Roman" panose="02020603050405020304" pitchFamily="18" charset="0"/>
              <a:cs typeface="Times New Roman" panose="02020603050405020304" pitchFamily="18" charset="0"/>
            </a:endParaRPr>
          </a:p>
          <a:p>
            <a:pPr lvl="0">
              <a:buNone/>
            </a:pPr>
            <a:r>
              <a:rPr lang="it-IT" sz="2400" b="1" dirty="0">
                <a:solidFill>
                  <a:srgbClr val="35FF25"/>
                </a:solidFill>
                <a:latin typeface="Times New Roman" panose="02020603050405020304" pitchFamily="18" charset="0"/>
                <a:cs typeface="Times New Roman" panose="02020603050405020304" pitchFamily="18" charset="0"/>
              </a:rPr>
              <a:t>CODICI  VERDE </a:t>
            </a:r>
            <a:r>
              <a:rPr lang="it-IT" sz="2400" b="1" dirty="0" smtClean="0">
                <a:solidFill>
                  <a:schemeClr val="bg1"/>
                </a:solidFill>
                <a:latin typeface="Times New Roman" panose="02020603050405020304" pitchFamily="18" charset="0"/>
                <a:cs typeface="Times New Roman" panose="02020603050405020304" pitchFamily="18" charset="0"/>
              </a:rPr>
              <a:t>o </a:t>
            </a:r>
            <a:r>
              <a:rPr lang="it-IT" sz="2400" b="1" dirty="0" smtClean="0">
                <a:latin typeface="Times New Roman" panose="02020603050405020304" pitchFamily="18" charset="0"/>
                <a:cs typeface="Times New Roman" panose="02020603050405020304" pitchFamily="18" charset="0"/>
              </a:rPr>
              <a:t>BIANCO</a:t>
            </a:r>
            <a:endParaRPr lang="it-IT" sz="2400" b="1" dirty="0">
              <a:latin typeface="Times New Roman" panose="02020603050405020304" pitchFamily="18" charset="0"/>
              <a:cs typeface="Times New Roman" panose="02020603050405020304" pitchFamily="18" charset="0"/>
            </a:endParaRPr>
          </a:p>
          <a:p>
            <a:pPr lvl="0">
              <a:buNone/>
            </a:pPr>
            <a:r>
              <a:rPr lang="it-IT" sz="2400" dirty="0">
                <a:latin typeface="Times New Roman" panose="02020603050405020304" pitchFamily="18" charset="0"/>
                <a:cs typeface="Times New Roman" panose="02020603050405020304" pitchFamily="18" charset="0"/>
              </a:rPr>
              <a:t>IL CONTATTO E' SU RICHIESTA DELLA PAZIENTE che deciderà di chiamare il consultorio di riferimento in caso di bisogno</a:t>
            </a:r>
          </a:p>
        </p:txBody>
      </p:sp>
    </p:spTree>
    <p:extLst>
      <p:ext uri="{BB962C8B-B14F-4D97-AF65-F5344CB8AC3E}">
        <p14:creationId xmlns:p14="http://schemas.microsoft.com/office/powerpoint/2010/main" val="1809255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2000" y="21103"/>
            <a:ext cx="9072000" cy="1261798"/>
          </a:xfrm>
          <a:prstGeom prst="rect">
            <a:avLst/>
          </a:prstGeom>
        </p:spPr>
        <p:txBody>
          <a:bodyPr vert="horz" lIns="0" tIns="0" rIns="0" bIns="0" rtlCol="0" anchor="ctr" anchorCtr="1">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hangingPunct="0"/>
            <a:r>
              <a:rPr lang="it-IT" sz="4000" dirty="0" smtClean="0">
                <a:solidFill>
                  <a:schemeClr val="bg1"/>
                </a:solidFill>
                <a:latin typeface="Times New Roman" panose="02020603050405020304" pitchFamily="18" charset="0"/>
                <a:cs typeface="Times New Roman" panose="02020603050405020304" pitchFamily="18" charset="0"/>
              </a:rPr>
              <a:t>POSSIBILI INTERVENTI PER TUTTI I CODICI</a:t>
            </a:r>
            <a:endParaRPr lang="it-IT" sz="4000" dirty="0">
              <a:solidFill>
                <a:schemeClr val="bg1"/>
              </a:solidFill>
              <a:latin typeface="Times New Roman" panose="02020603050405020304" pitchFamily="18" charset="0"/>
              <a:cs typeface="Times New Roman" panose="02020603050405020304" pitchFamily="18" charset="0"/>
            </a:endParaRPr>
          </a:p>
        </p:txBody>
      </p:sp>
      <p:sp>
        <p:nvSpPr>
          <p:cNvPr id="3" name="Text Placeholder 2"/>
          <p:cNvSpPr txBox="1">
            <a:spLocks/>
          </p:cNvSpPr>
          <p:nvPr/>
        </p:nvSpPr>
        <p:spPr>
          <a:xfrm>
            <a:off x="218158" y="1426901"/>
            <a:ext cx="8205843" cy="5178603"/>
          </a:xfrm>
          <a:prstGeom prst="rect">
            <a:avLst/>
          </a:prstGeom>
        </p:spPr>
        <p:txBody>
          <a:bodyPr vert="horz" lIns="0" tIns="0" rIns="0" bIns="0" rtlCol="0" anchor="ctr">
            <a:normAutofit lnSpcReduction="10000"/>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hangingPunct="0">
              <a:spcBef>
                <a:spcPts val="0"/>
              </a:spcBef>
              <a:spcAft>
                <a:spcPts val="1415"/>
              </a:spcAft>
              <a:buSzPct val="45000"/>
              <a:buFont typeface="StarSymbol"/>
              <a:buChar char="●"/>
            </a:pPr>
            <a:r>
              <a:rPr lang="it-IT" sz="2400" dirty="0" smtClean="0">
                <a:solidFill>
                  <a:schemeClr val="bg1"/>
                </a:solidFill>
                <a:latin typeface="Times New Roman" panose="02020603050405020304" pitchFamily="18" charset="0"/>
                <a:cs typeface="Times New Roman" panose="02020603050405020304" pitchFamily="18" charset="0"/>
              </a:rPr>
              <a:t>INTERRUZIONE DELLA CONSULENZA</a:t>
            </a:r>
          </a:p>
          <a:p>
            <a:pPr hangingPunct="0">
              <a:spcBef>
                <a:spcPts val="0"/>
              </a:spcBef>
              <a:spcAft>
                <a:spcPts val="1415"/>
              </a:spcAft>
              <a:buSzPct val="45000"/>
              <a:buFont typeface="StarSymbol"/>
              <a:buChar char="●"/>
            </a:pPr>
            <a:r>
              <a:rPr lang="it-IT" sz="2400" dirty="0" smtClean="0">
                <a:solidFill>
                  <a:schemeClr val="bg1"/>
                </a:solidFill>
                <a:latin typeface="Times New Roman" panose="02020603050405020304" pitchFamily="18" charset="0"/>
                <a:cs typeface="Times New Roman" panose="02020603050405020304" pitchFamily="18" charset="0"/>
              </a:rPr>
              <a:t>INSERIMENTO IN UN GRUPPO PUERPERIO</a:t>
            </a:r>
          </a:p>
          <a:p>
            <a:pPr hangingPunct="0">
              <a:spcBef>
                <a:spcPts val="0"/>
              </a:spcBef>
              <a:spcAft>
                <a:spcPts val="1415"/>
              </a:spcAft>
              <a:buSzPct val="45000"/>
              <a:buFont typeface="StarSymbol"/>
              <a:buChar char="●"/>
            </a:pPr>
            <a:r>
              <a:rPr lang="it-IT" sz="2400" dirty="0" smtClean="0">
                <a:solidFill>
                  <a:schemeClr val="bg1"/>
                </a:solidFill>
                <a:latin typeface="Times New Roman" panose="02020603050405020304" pitchFamily="18" charset="0"/>
                <a:cs typeface="Times New Roman" panose="02020603050405020304" pitchFamily="18" charset="0"/>
              </a:rPr>
              <a:t>COINVOLGIMENTO DI ALTRI SERVIZI SANITARI O SOCIO-ASSISTENZIALI</a:t>
            </a:r>
          </a:p>
          <a:p>
            <a:pPr hangingPunct="0">
              <a:spcBef>
                <a:spcPts val="0"/>
              </a:spcBef>
              <a:spcAft>
                <a:spcPts val="1415"/>
              </a:spcAft>
              <a:buSzPct val="45000"/>
              <a:buFont typeface="StarSymbol"/>
              <a:buChar char="●"/>
            </a:pPr>
            <a:r>
              <a:rPr lang="it-IT" sz="2400" dirty="0" smtClean="0">
                <a:solidFill>
                  <a:schemeClr val="bg1"/>
                </a:solidFill>
                <a:latin typeface="Times New Roman" panose="02020603050405020304" pitchFamily="18" charset="0"/>
                <a:cs typeface="Times New Roman" panose="02020603050405020304" pitchFamily="18" charset="0"/>
              </a:rPr>
              <a:t>COINVOLGIMENTO DI PIU' OPERATORI DEL CONSULTORIO</a:t>
            </a:r>
          </a:p>
          <a:p>
            <a:pPr hangingPunct="0">
              <a:spcBef>
                <a:spcPts val="0"/>
              </a:spcBef>
              <a:spcAft>
                <a:spcPts val="1415"/>
              </a:spcAft>
              <a:buSzPct val="45000"/>
              <a:buFont typeface="StarSymbol"/>
              <a:buChar char="●"/>
            </a:pPr>
            <a:r>
              <a:rPr lang="it-IT" sz="2400" dirty="0" smtClean="0">
                <a:solidFill>
                  <a:schemeClr val="bg1"/>
                </a:solidFill>
                <a:latin typeface="Times New Roman" panose="02020603050405020304" pitchFamily="18" charset="0"/>
                <a:cs typeface="Times New Roman" panose="02020603050405020304" pitchFamily="18" charset="0"/>
              </a:rPr>
              <a:t>CONSULENZA DI COPPIA E/O FAMIGLIA</a:t>
            </a:r>
          </a:p>
          <a:p>
            <a:pPr hangingPunct="0">
              <a:spcBef>
                <a:spcPts val="0"/>
              </a:spcBef>
              <a:spcAft>
                <a:spcPts val="1415"/>
              </a:spcAft>
              <a:buSzPct val="45000"/>
              <a:buFont typeface="StarSymbol"/>
              <a:buChar char="●"/>
            </a:pPr>
            <a:r>
              <a:rPr lang="it-IT" sz="2400" dirty="0" smtClean="0">
                <a:solidFill>
                  <a:schemeClr val="bg1"/>
                </a:solidFill>
                <a:latin typeface="Times New Roman" panose="02020603050405020304" pitchFamily="18" charset="0"/>
                <a:cs typeface="Times New Roman" panose="02020603050405020304" pitchFamily="18" charset="0"/>
              </a:rPr>
              <a:t>STESURA PROGETTO PERSONALIZZATO</a:t>
            </a:r>
          </a:p>
          <a:p>
            <a:pPr hangingPunct="0">
              <a:spcBef>
                <a:spcPts val="0"/>
              </a:spcBef>
              <a:spcAft>
                <a:spcPts val="1415"/>
              </a:spcAft>
              <a:buSzPct val="45000"/>
              <a:buFont typeface="StarSymbol"/>
              <a:buChar char="●"/>
            </a:pPr>
            <a:r>
              <a:rPr lang="it-IT" sz="2400" dirty="0" smtClean="0">
                <a:solidFill>
                  <a:schemeClr val="bg1"/>
                </a:solidFill>
                <a:latin typeface="Times New Roman" panose="02020603050405020304" pitchFamily="18" charset="0"/>
                <a:cs typeface="Times New Roman" panose="02020603050405020304" pitchFamily="18" charset="0"/>
              </a:rPr>
              <a:t>PUERPERIO AL DOMICILIO</a:t>
            </a:r>
          </a:p>
          <a:p>
            <a:pPr hangingPunct="0">
              <a:spcBef>
                <a:spcPts val="0"/>
              </a:spcBef>
              <a:spcAft>
                <a:spcPts val="1415"/>
              </a:spcAft>
              <a:buSzPct val="45000"/>
              <a:buFont typeface="StarSymbol"/>
              <a:buChar char="●"/>
            </a:pPr>
            <a:r>
              <a:rPr lang="it-IT" sz="2400" dirty="0" smtClean="0">
                <a:solidFill>
                  <a:schemeClr val="bg1"/>
                </a:solidFill>
                <a:latin typeface="Times New Roman" panose="02020603050405020304" pitchFamily="18" charset="0"/>
                <a:cs typeface="Times New Roman" panose="02020603050405020304" pitchFamily="18" charset="0"/>
              </a:rPr>
              <a:t>PUERPERIO IN CONSULTORIO</a:t>
            </a:r>
          </a:p>
          <a:p>
            <a:pPr hangingPunct="0">
              <a:spcBef>
                <a:spcPts val="0"/>
              </a:spcBef>
              <a:spcAft>
                <a:spcPts val="1415"/>
              </a:spcAft>
              <a:buSzPct val="45000"/>
              <a:buFont typeface="StarSymbol"/>
              <a:buChar char="●"/>
            </a:pPr>
            <a:r>
              <a:rPr lang="it-IT" sz="2400" dirty="0" smtClean="0">
                <a:solidFill>
                  <a:schemeClr val="bg1"/>
                </a:solidFill>
                <a:latin typeface="Times New Roman" panose="02020603050405020304" pitchFamily="18" charset="0"/>
                <a:cs typeface="Times New Roman" panose="02020603050405020304" pitchFamily="18" charset="0"/>
              </a:rPr>
              <a:t>SOLO CONSULENZA TELEFONICA</a:t>
            </a:r>
            <a:endParaRPr lang="it-IT"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1415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852" y="172958"/>
            <a:ext cx="9157852" cy="1815882"/>
          </a:xfrm>
          <a:prstGeom prst="rect">
            <a:avLst/>
          </a:prstGeom>
        </p:spPr>
        <p:txBody>
          <a:bodyPr wrap="square">
            <a:spAutoFit/>
          </a:bodyPr>
          <a:lstStyle/>
          <a:p>
            <a:r>
              <a:rPr lang="it-IT" sz="2800" dirty="0" smtClean="0">
                <a:solidFill>
                  <a:schemeClr val="bg1"/>
                </a:solidFill>
                <a:latin typeface="Times New Roman" panose="02020603050405020304" pitchFamily="18" charset="0"/>
                <a:cs typeface="Times New Roman" panose="02020603050405020304" pitchFamily="18" charset="0"/>
              </a:rPr>
              <a:t>Per ogni scheda di dimissione protetta che arriva, i consultori registrano sulla griglia di monitoraggio gli interventi effettuati e la inviano ogni mese al proprio coordinatore per avere un riscontro più diretto della funzionalità di questo progetto.</a:t>
            </a:r>
            <a:endParaRPr lang="it-IT" sz="2800" dirty="0">
              <a:latin typeface="Times New Roman" panose="02020603050405020304" pitchFamily="18" charset="0"/>
              <a:cs typeface="Times New Roman" panose="02020603050405020304" pitchFamily="18" charset="0"/>
            </a:endParaRPr>
          </a:p>
        </p:txBody>
      </p:sp>
      <p:sp>
        <p:nvSpPr>
          <p:cNvPr id="3" name="AutoShape 2" descr="Visualizzazione di 20170330_18475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22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927" t="5075" r="7698" b="3672"/>
          <a:stretch/>
        </p:blipFill>
        <p:spPr bwMode="auto">
          <a:xfrm>
            <a:off x="908283" y="1988840"/>
            <a:ext cx="7336125" cy="4805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rotWithShape="1">
          <a:blip r:embed="rId3">
            <a:clrChange>
              <a:clrFrom>
                <a:srgbClr val="5A5A5A"/>
              </a:clrFrom>
              <a:clrTo>
                <a:srgbClr val="5A5A5A">
                  <a:alpha val="0"/>
                </a:srgbClr>
              </a:clrTo>
            </a:clrChange>
            <a:duotone>
              <a:prstClr val="black"/>
              <a:srgbClr val="D9C3A5">
                <a:tint val="50000"/>
                <a:satMod val="180000"/>
              </a:srgbClr>
            </a:duotone>
          </a:blip>
          <a:srcRect l="50000" t="65479"/>
          <a:stretch/>
        </p:blipFill>
        <p:spPr>
          <a:xfrm>
            <a:off x="4383272" y="2434536"/>
            <a:ext cx="936104" cy="211166"/>
          </a:xfrm>
          <a:prstGeom prst="rect">
            <a:avLst/>
          </a:prstGeom>
        </p:spPr>
      </p:pic>
    </p:spTree>
    <p:extLst>
      <p:ext uri="{BB962C8B-B14F-4D97-AF65-F5344CB8AC3E}">
        <p14:creationId xmlns:p14="http://schemas.microsoft.com/office/powerpoint/2010/main" val="595221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788045" y="3068960"/>
            <a:ext cx="4176443" cy="3539430"/>
          </a:xfrm>
          <a:prstGeom prst="rect">
            <a:avLst/>
          </a:prstGeom>
          <a:noFill/>
        </p:spPr>
        <p:txBody>
          <a:bodyPr wrap="square" rtlCol="0">
            <a:spAutoFit/>
          </a:bodyPr>
          <a:lstStyle/>
          <a:p>
            <a:r>
              <a:rPr lang="it-IT" sz="2800" dirty="0" smtClean="0">
                <a:solidFill>
                  <a:schemeClr val="bg1"/>
                </a:solidFill>
                <a:latin typeface="Times New Roman" panose="02020603050405020304" pitchFamily="18" charset="0"/>
                <a:cs typeface="Times New Roman" panose="02020603050405020304" pitchFamily="18" charset="0"/>
              </a:rPr>
              <a:t>Se la signora non accetta il progetto al momento della dimissione, può comunque andare in consultorio in qualsiasi momento. E dopo un primo accesso può continuare ad essere seguita finché ne avrà bisogno.</a:t>
            </a:r>
            <a:endParaRPr lang="it-IT" sz="2800" dirty="0">
              <a:solidFill>
                <a:schemeClr val="bg1"/>
              </a:solidFill>
              <a:latin typeface="Times New Roman" panose="02020603050405020304" pitchFamily="18" charset="0"/>
              <a:cs typeface="Times New Roman" panose="02020603050405020304" pitchFamily="18" charset="0"/>
            </a:endParaRPr>
          </a:p>
        </p:txBody>
      </p:sp>
      <p:sp>
        <p:nvSpPr>
          <p:cNvPr id="4" name="Fumetto 3 3"/>
          <p:cNvSpPr/>
          <p:nvPr/>
        </p:nvSpPr>
        <p:spPr>
          <a:xfrm>
            <a:off x="5436096" y="116632"/>
            <a:ext cx="3168352" cy="2459029"/>
          </a:xfrm>
          <a:prstGeom prst="wedgeEllipseCallout">
            <a:avLst>
              <a:gd name="adj1" fmla="val -52021"/>
              <a:gd name="adj2" fmla="val 69697"/>
            </a:avLst>
          </a:prstGeom>
          <a:solidFill>
            <a:srgbClr val="AFE1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5868144" y="866329"/>
            <a:ext cx="2304256" cy="923330"/>
          </a:xfrm>
          <a:prstGeom prst="rect">
            <a:avLst/>
          </a:prstGeom>
          <a:noFill/>
        </p:spPr>
        <p:txBody>
          <a:bodyPr wrap="square" rtlCol="0">
            <a:spAutoFit/>
          </a:bodyPr>
          <a:lstStyle/>
          <a:p>
            <a:pPr algn="ctr"/>
            <a:r>
              <a:rPr lang="it-IT" dirty="0" smtClean="0">
                <a:solidFill>
                  <a:schemeClr val="bg1"/>
                </a:solidFill>
              </a:rPr>
              <a:t>E SE NON HA FIRMATO LA SCHEDA??</a:t>
            </a:r>
            <a:endParaRPr lang="it-IT" dirty="0">
              <a:solidFill>
                <a:schemeClr val="bg1"/>
              </a:solidFill>
            </a:endParaRPr>
          </a:p>
        </p:txBody>
      </p:sp>
      <p:grpSp>
        <p:nvGrpSpPr>
          <p:cNvPr id="7" name="Gruppo 6"/>
          <p:cNvGrpSpPr/>
          <p:nvPr/>
        </p:nvGrpSpPr>
        <p:grpSpPr>
          <a:xfrm>
            <a:off x="8" y="10"/>
            <a:ext cx="4788025" cy="5871384"/>
            <a:chOff x="8" y="10"/>
            <a:chExt cx="4788025" cy="5871384"/>
          </a:xfrm>
        </p:grpSpPr>
        <p:pic>
          <p:nvPicPr>
            <p:cNvPr id="2" name="Picture 3"/>
            <p:cNvPicPr>
              <a:picLocks noChangeAspect="1"/>
            </p:cNvPicPr>
            <p:nvPr/>
          </p:nvPicPr>
          <p:blipFill rotWithShape="1">
            <a:blip r:embed="rId2"/>
            <a:srcRect l="23021" r="8002"/>
            <a:stretch/>
          </p:blipFill>
          <p:spPr>
            <a:xfrm rot="5400013">
              <a:off x="-541671" y="541689"/>
              <a:ext cx="5871384" cy="4788025"/>
            </a:xfrm>
            <a:prstGeom prst="rect">
              <a:avLst/>
            </a:prstGeom>
            <a:ln>
              <a:noFill/>
            </a:ln>
            <a:effectLst>
              <a:softEdge rad="112500"/>
            </a:effectLst>
          </p:spPr>
        </p:pic>
        <p:sp>
          <p:nvSpPr>
            <p:cNvPr id="6" name="Ovale 5"/>
            <p:cNvSpPr/>
            <p:nvPr/>
          </p:nvSpPr>
          <p:spPr>
            <a:xfrm rot="21389589">
              <a:off x="2700292" y="1124729"/>
              <a:ext cx="576064" cy="681257"/>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62694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8"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amond(in)">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827584" y="908720"/>
            <a:ext cx="7772400" cy="1107554"/>
          </a:xfrm>
          <a:prstGeom prst="rect">
            <a:avLst/>
          </a:prstGeom>
        </p:spPr>
        <p:txBody>
          <a:bodyP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6000" dirty="0" smtClean="0">
                <a:solidFill>
                  <a:schemeClr val="bg1"/>
                </a:solidFill>
                <a:latin typeface="Baskerville Old Face" pitchFamily="18" charset="0"/>
              </a:rPr>
              <a:t>Assistenza alla puerpera e continuità assistenziale</a:t>
            </a:r>
            <a:endParaRPr lang="it-IT" sz="6000" dirty="0">
              <a:solidFill>
                <a:schemeClr val="bg1"/>
              </a:solidFill>
              <a:latin typeface="Baskerville Old Face" pitchFamily="18" charset="0"/>
            </a:endParaRPr>
          </a:p>
        </p:txBody>
      </p:sp>
      <p:sp>
        <p:nvSpPr>
          <p:cNvPr id="5" name="Titolo 1"/>
          <p:cNvSpPr txBox="1">
            <a:spLocks/>
          </p:cNvSpPr>
          <p:nvPr/>
        </p:nvSpPr>
        <p:spPr>
          <a:xfrm>
            <a:off x="979984" y="4841726"/>
            <a:ext cx="7772400" cy="1107554"/>
          </a:xfrm>
          <a:prstGeom prst="rect">
            <a:avLst/>
          </a:prstGeom>
        </p:spPr>
        <p:txBody>
          <a:bodyP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it-IT" sz="2800" dirty="0">
                <a:solidFill>
                  <a:schemeClr val="bg1"/>
                </a:solidFill>
                <a:latin typeface="Baskerville Old Face" pitchFamily="18" charset="0"/>
              </a:rPr>
              <a:t>Ostetrica Monica </a:t>
            </a:r>
            <a:r>
              <a:rPr lang="it-IT" sz="2800" dirty="0" smtClean="0">
                <a:solidFill>
                  <a:schemeClr val="bg1"/>
                </a:solidFill>
                <a:latin typeface="Baskerville Old Face" pitchFamily="18" charset="0"/>
              </a:rPr>
              <a:t>Tonelli</a:t>
            </a:r>
          </a:p>
          <a:p>
            <a:pPr algn="r"/>
            <a:r>
              <a:rPr lang="it-IT" sz="2800" dirty="0" smtClean="0">
                <a:solidFill>
                  <a:schemeClr val="bg1"/>
                </a:solidFill>
                <a:latin typeface="Baskerville Old Face" pitchFamily="18" charset="0"/>
              </a:rPr>
              <a:t>Ostetrica Mara Vanella</a:t>
            </a:r>
          </a:p>
          <a:p>
            <a:pPr algn="r"/>
            <a:r>
              <a:rPr lang="it-IT" sz="2800" dirty="0" smtClean="0">
                <a:solidFill>
                  <a:schemeClr val="bg1"/>
                </a:solidFill>
                <a:latin typeface="Baskerville Old Face" pitchFamily="18" charset="0"/>
              </a:rPr>
              <a:t>Ostetrica Rachele Villani</a:t>
            </a:r>
            <a:endParaRPr lang="it-IT" sz="2800" dirty="0">
              <a:solidFill>
                <a:schemeClr val="bg1"/>
              </a:solidFill>
              <a:latin typeface="Baskerville Old Face" pitchFamily="18" charset="0"/>
            </a:endParaRPr>
          </a:p>
        </p:txBody>
      </p:sp>
      <p:pic>
        <p:nvPicPr>
          <p:cNvPr id="1026" name="Picture 2" descr="Risultati immagini per disegno profilo mamm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662"/>
          <a:stretch/>
        </p:blipFill>
        <p:spPr bwMode="auto">
          <a:xfrm>
            <a:off x="683568" y="2852936"/>
            <a:ext cx="3564957" cy="34434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4470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342621" y="188640"/>
            <a:ext cx="8496943" cy="5386090"/>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1" i="0" u="none" strike="noStrike" kern="1200" cap="none" spc="0" baseline="0" dirty="0">
                <a:effectLst>
                  <a:outerShdw blurRad="38100" dist="38100" dir="2700000" algn="tl">
                    <a:srgbClr val="000000">
                      <a:alpha val="43137"/>
                    </a:srgbClr>
                  </a:outerShdw>
                </a:effectLst>
                <a:uFillTx/>
                <a:latin typeface="Times New Roman" panose="02020603050405020304" pitchFamily="18" charset="0"/>
                <a:cs typeface="Times New Roman" panose="02020603050405020304" pitchFamily="18" charset="0"/>
              </a:rPr>
              <a:t>Dati statistici consultorio </a:t>
            </a:r>
            <a:r>
              <a:rPr lang="it-IT" sz="3200" b="1" i="0" u="none" strike="noStrike" kern="1200" cap="none" spc="0" baseline="0" dirty="0" smtClean="0">
                <a:effectLst>
                  <a:outerShdw blurRad="38100" dist="38100" dir="2700000" algn="tl">
                    <a:srgbClr val="000000">
                      <a:alpha val="43137"/>
                    </a:srgbClr>
                  </a:outerShdw>
                </a:effectLst>
                <a:uFillTx/>
                <a:latin typeface="Times New Roman" panose="02020603050405020304" pitchFamily="18" charset="0"/>
                <a:cs typeface="Times New Roman" panose="02020603050405020304" pitchFamily="18" charset="0"/>
              </a:rPr>
              <a:t>di</a:t>
            </a:r>
            <a:r>
              <a:rPr lang="it-IT" sz="3200" b="1" i="0" u="none" strike="noStrike" kern="1200" cap="none" spc="0" dirty="0" smtClean="0">
                <a:effectLst>
                  <a:outerShdw blurRad="38100" dist="38100" dir="2700000" algn="tl">
                    <a:srgbClr val="000000">
                      <a:alpha val="43137"/>
                    </a:srgbClr>
                  </a:outerShdw>
                </a:effectLst>
                <a:uFillTx/>
                <a:latin typeface="Times New Roman" panose="02020603050405020304" pitchFamily="18" charset="0"/>
                <a:cs typeface="Times New Roman" panose="02020603050405020304" pitchFamily="18" charset="0"/>
              </a:rPr>
              <a:t> C</a:t>
            </a:r>
            <a:r>
              <a:rPr lang="it-IT" sz="3200" b="1" i="0" u="none" strike="noStrike" kern="1200" cap="none" spc="0" baseline="0" dirty="0" smtClean="0">
                <a:effectLst>
                  <a:outerShdw blurRad="38100" dist="38100" dir="2700000" algn="tl">
                    <a:srgbClr val="000000">
                      <a:alpha val="43137"/>
                    </a:srgbClr>
                  </a:outerShdw>
                </a:effectLst>
                <a:uFillTx/>
                <a:latin typeface="Times New Roman" panose="02020603050405020304" pitchFamily="18" charset="0"/>
                <a:cs typeface="Times New Roman" panose="02020603050405020304" pitchFamily="18" charset="0"/>
              </a:rPr>
              <a:t>astiglione delle Stiviere</a:t>
            </a:r>
            <a:endParaRPr lang="it-IT" sz="3200" b="1" i="0" u="none" strike="noStrike" kern="1200" cap="none" spc="0" baseline="0" dirty="0">
              <a:effectLst>
                <a:outerShdw blurRad="38100" dist="38100" dir="2700000" algn="tl">
                  <a:srgbClr val="000000">
                    <a:alpha val="43137"/>
                  </a:srgbClr>
                </a:outerShdw>
              </a:effectLst>
              <a:uFillTx/>
              <a:latin typeface="Times New Roman" panose="02020603050405020304" pitchFamily="18" charset="0"/>
              <a:cs typeface="Times New Roman" panose="02020603050405020304" pitchFamily="18"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800" b="0" i="0" u="none" strike="noStrike" kern="1200" cap="none" spc="0" baseline="0" dirty="0">
              <a:solidFill>
                <a:srgbClr val="000000"/>
              </a:solidFill>
              <a:uFillTx/>
              <a:latin typeface="Times New Roman" panose="02020603050405020304" pitchFamily="18" charset="0"/>
              <a:cs typeface="Times New Roman" panose="02020603050405020304" pitchFamily="18"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800" b="0" i="0" u="none" strike="noStrike" kern="1200" cap="none" spc="0" baseline="0" dirty="0">
                <a:solidFill>
                  <a:srgbClr val="000000"/>
                </a:solidFill>
                <a:uFillTx/>
                <a:latin typeface="Times New Roman" panose="02020603050405020304" pitchFamily="18" charset="0"/>
                <a:cs typeface="Times New Roman" panose="02020603050405020304" pitchFamily="18" charset="0"/>
              </a:rPr>
              <a:t>Essendo un territorio di confine con la provincia di </a:t>
            </a:r>
            <a:r>
              <a:rPr lang="it-IT" sz="2800" b="0" i="0" u="none" strike="noStrike" kern="1200" cap="none" spc="0" baseline="0" dirty="0" smtClean="0">
                <a:solidFill>
                  <a:srgbClr val="000000"/>
                </a:solidFill>
                <a:uFillTx/>
                <a:latin typeface="Times New Roman" panose="02020603050405020304" pitchFamily="18" charset="0"/>
                <a:cs typeface="Times New Roman" panose="02020603050405020304" pitchFamily="18" charset="0"/>
              </a:rPr>
              <a:t>Brescia</a:t>
            </a:r>
            <a:r>
              <a:rPr lang="it-IT" sz="2800" b="0" i="0" u="none" strike="noStrike" kern="1200" cap="none" spc="0" baseline="0" dirty="0">
                <a:solidFill>
                  <a:srgbClr val="000000"/>
                </a:solidFill>
                <a:uFillTx/>
                <a:latin typeface="Times New Roman" panose="02020603050405020304" pitchFamily="18" charset="0"/>
                <a:cs typeface="Times New Roman" panose="02020603050405020304" pitchFamily="18" charset="0"/>
              </a:rPr>
              <a:t>, i primi accessi in puerperio nel 2016 sono stati 76, tuttavia le schede di dimissione pervenute sono in numero inferiore </a:t>
            </a:r>
            <a:r>
              <a:rPr lang="it-IT" sz="2800" b="0" i="0" u="none" strike="noStrike" kern="1200" cap="none" spc="0" baseline="0" dirty="0" smtClean="0">
                <a:solidFill>
                  <a:srgbClr val="000000"/>
                </a:solidFill>
                <a:uFillTx/>
                <a:latin typeface="Times New Roman" panose="02020603050405020304" pitchFamily="18" charset="0"/>
                <a:cs typeface="Times New Roman" panose="02020603050405020304" pitchFamily="18" charset="0"/>
              </a:rPr>
              <a:t>perché</a:t>
            </a:r>
            <a:r>
              <a:rPr lang="it-IT" sz="2800" b="0" i="0" u="none" strike="noStrike" kern="1200" cap="none" spc="0" dirty="0" smtClean="0">
                <a:solidFill>
                  <a:srgbClr val="000000"/>
                </a:solidFill>
                <a:uFillTx/>
                <a:latin typeface="Times New Roman" panose="02020603050405020304" pitchFamily="18" charset="0"/>
                <a:cs typeface="Times New Roman" panose="02020603050405020304" pitchFamily="18" charset="0"/>
              </a:rPr>
              <a:t> alcune donne seguite in gravidanza al consultorio di Castiglione poi </a:t>
            </a:r>
            <a:r>
              <a:rPr lang="it-IT" sz="2800" b="0" i="0" u="none" strike="noStrike" kern="1200" cap="none" spc="0" dirty="0" smtClean="0">
                <a:solidFill>
                  <a:srgbClr val="000000"/>
                </a:solidFill>
                <a:uFillTx/>
                <a:latin typeface="Times New Roman" panose="02020603050405020304" pitchFamily="18" charset="0"/>
                <a:cs typeface="Times New Roman" panose="02020603050405020304" pitchFamily="18" charset="0"/>
              </a:rPr>
              <a:t>hanno </a:t>
            </a:r>
            <a:r>
              <a:rPr lang="it-IT" sz="2800" b="0" i="0" u="none" strike="noStrike" kern="1200" cap="none" spc="0" dirty="0" smtClean="0">
                <a:solidFill>
                  <a:srgbClr val="000000"/>
                </a:solidFill>
                <a:uFillTx/>
                <a:latin typeface="Times New Roman" panose="02020603050405020304" pitchFamily="18" charset="0"/>
                <a:cs typeface="Times New Roman" panose="02020603050405020304" pitchFamily="18" charset="0"/>
              </a:rPr>
              <a:t>scelto di </a:t>
            </a:r>
            <a:r>
              <a:rPr lang="it-IT" sz="2800" b="0" i="0" u="none" strike="noStrike" kern="1200" cap="none" spc="0" baseline="0" dirty="0" smtClean="0">
                <a:solidFill>
                  <a:srgbClr val="000000"/>
                </a:solidFill>
                <a:uFillTx/>
                <a:latin typeface="Times New Roman" panose="02020603050405020304" pitchFamily="18" charset="0"/>
                <a:cs typeface="Times New Roman" panose="02020603050405020304" pitchFamily="18" charset="0"/>
              </a:rPr>
              <a:t>partorire </a:t>
            </a:r>
            <a:r>
              <a:rPr lang="it-IT" sz="2800" b="0" i="0" u="none" strike="noStrike" kern="1200" cap="none" spc="0" baseline="0" dirty="0">
                <a:solidFill>
                  <a:srgbClr val="000000"/>
                </a:solidFill>
                <a:uFillTx/>
                <a:latin typeface="Times New Roman" panose="02020603050405020304" pitchFamily="18" charset="0"/>
                <a:cs typeface="Times New Roman" panose="02020603050405020304" pitchFamily="18" charset="0"/>
              </a:rPr>
              <a:t>a </a:t>
            </a:r>
            <a:r>
              <a:rPr lang="it-IT" sz="2800" dirty="0" smtClean="0">
                <a:solidFill>
                  <a:srgbClr val="000000"/>
                </a:solidFill>
                <a:latin typeface="Times New Roman" panose="02020603050405020304" pitchFamily="18" charset="0"/>
                <a:cs typeface="Times New Roman" panose="02020603050405020304" pitchFamily="18" charset="0"/>
              </a:rPr>
              <a:t>D</a:t>
            </a:r>
            <a:r>
              <a:rPr lang="it-IT" sz="2800" b="0" i="0" u="none" strike="noStrike" kern="1200" cap="none" spc="0" baseline="0" dirty="0" smtClean="0">
                <a:solidFill>
                  <a:srgbClr val="000000"/>
                </a:solidFill>
                <a:uFillTx/>
                <a:latin typeface="Times New Roman" panose="02020603050405020304" pitchFamily="18" charset="0"/>
                <a:cs typeface="Times New Roman" panose="02020603050405020304" pitchFamily="18" charset="0"/>
              </a:rPr>
              <a:t>esenzano</a:t>
            </a:r>
            <a:r>
              <a:rPr lang="it-IT" sz="2800" dirty="0" smtClean="0">
                <a:solidFill>
                  <a:srgbClr val="000000"/>
                </a:solidFill>
                <a:latin typeface="Times New Roman" panose="02020603050405020304" pitchFamily="18" charset="0"/>
                <a:cs typeface="Times New Roman" panose="02020603050405020304" pitchFamily="18" charset="0"/>
              </a:rPr>
              <a:t> o Brescia.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800" b="0" i="0" u="none" strike="noStrike" kern="1200" cap="none" spc="0" baseline="0" dirty="0" smtClean="0">
                <a:solidFill>
                  <a:srgbClr val="000000"/>
                </a:solidFill>
                <a:uFillTx/>
                <a:latin typeface="Times New Roman" panose="02020603050405020304" pitchFamily="18" charset="0"/>
                <a:cs typeface="Times New Roman" panose="02020603050405020304" pitchFamily="18" charset="0"/>
              </a:rPr>
              <a:t>Gli accessi in puerperio in questo consultorio</a:t>
            </a:r>
            <a:r>
              <a:rPr lang="it-IT" sz="2800" b="0" i="0" u="none" strike="noStrike" kern="1200" cap="none" spc="0" dirty="0" smtClean="0">
                <a:solidFill>
                  <a:srgbClr val="000000"/>
                </a:solidFill>
                <a:uFillTx/>
                <a:latin typeface="Times New Roman" panose="02020603050405020304" pitchFamily="18" charset="0"/>
                <a:cs typeface="Times New Roman" panose="02020603050405020304" pitchFamily="18" charset="0"/>
              </a:rPr>
              <a:t> dal 1 gennaio 2016 al 27 marzo 2017 sono stati 230 (tra primi accessi e accessi successivi)</a:t>
            </a:r>
            <a:endParaRPr lang="it-IT" sz="2800" b="0" i="0" u="none" strike="noStrike" kern="1200" cap="none" spc="0" baseline="0" dirty="0">
              <a:solidFill>
                <a:srgbClr val="000000"/>
              </a:solidFill>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6290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27384"/>
            <a:ext cx="9144000" cy="1815882"/>
          </a:xfrm>
          <a:prstGeom prst="rect">
            <a:avLst/>
          </a:prstGeom>
          <a:noFill/>
        </p:spPr>
        <p:txBody>
          <a:bodyPr wrap="square" rtlCol="0">
            <a:spAutoFit/>
          </a:bodyPr>
          <a:lstStyle/>
          <a:p>
            <a:r>
              <a:rPr lang="it-IT" sz="2800" dirty="0" smtClean="0">
                <a:solidFill>
                  <a:schemeClr val="bg1"/>
                </a:solidFill>
                <a:latin typeface="Times New Roman" panose="02020603050405020304" pitchFamily="18" charset="0"/>
                <a:cs typeface="Times New Roman" panose="02020603050405020304" pitchFamily="18" charset="0"/>
              </a:rPr>
              <a:t>Nel primo trimestre (gennaio-febbraio-marzo) del 2016, quando è stato esteso il Progetto di Dimissione Protetta a tutti e 3 i punti nascita, non sono pervenute schede di triage al consultorio di Castiglione.</a:t>
            </a:r>
            <a:endParaRPr lang="it-IT" sz="2800"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Tabella 2"/>
          <p:cNvGraphicFramePr>
            <a:graphicFrameLocks noGrp="1"/>
          </p:cNvGraphicFramePr>
          <p:nvPr>
            <p:extLst>
              <p:ext uri="{D42A27DB-BD31-4B8C-83A1-F6EECF244321}">
                <p14:modId xmlns:p14="http://schemas.microsoft.com/office/powerpoint/2010/main" val="1793694438"/>
              </p:ext>
            </p:extLst>
          </p:nvPr>
        </p:nvGraphicFramePr>
        <p:xfrm>
          <a:off x="179512" y="1788498"/>
          <a:ext cx="8856984" cy="4775200"/>
        </p:xfrm>
        <a:graphic>
          <a:graphicData uri="http://schemas.openxmlformats.org/drawingml/2006/table">
            <a:tbl>
              <a:tblPr firstRow="1" bandRow="1">
                <a:tableStyleId>{5C22544A-7EE6-4342-B048-85BDC9FD1C3A}</a:tableStyleId>
              </a:tblPr>
              <a:tblGrid>
                <a:gridCol w="2480948"/>
                <a:gridCol w="1761473"/>
                <a:gridCol w="1562997"/>
                <a:gridCol w="3051566"/>
              </a:tblGrid>
              <a:tr h="370840">
                <a:tc>
                  <a:txBody>
                    <a:bodyPr/>
                    <a:lstStyle/>
                    <a:p>
                      <a:r>
                        <a:rPr lang="it-IT" dirty="0" smtClean="0"/>
                        <a:t>MESE</a:t>
                      </a:r>
                      <a:endParaRPr lang="it-IT" dirty="0"/>
                    </a:p>
                  </a:txBody>
                  <a:tcPr/>
                </a:tc>
                <a:tc>
                  <a:txBody>
                    <a:bodyPr/>
                    <a:lstStyle/>
                    <a:p>
                      <a:r>
                        <a:rPr lang="it-IT" dirty="0" smtClean="0"/>
                        <a:t>N° schede arrivate</a:t>
                      </a:r>
                      <a:endParaRPr lang="it-IT" dirty="0"/>
                    </a:p>
                  </a:txBody>
                  <a:tcPr/>
                </a:tc>
                <a:tc>
                  <a:txBody>
                    <a:bodyPr/>
                    <a:lstStyle/>
                    <a:p>
                      <a:r>
                        <a:rPr lang="it-IT" dirty="0" smtClean="0"/>
                        <a:t>Codici</a:t>
                      </a:r>
                      <a:endParaRPr lang="it-IT" dirty="0"/>
                    </a:p>
                  </a:txBody>
                  <a:tcPr/>
                </a:tc>
                <a:tc>
                  <a:txBody>
                    <a:bodyPr/>
                    <a:lstStyle/>
                    <a:p>
                      <a:r>
                        <a:rPr lang="it-IT" dirty="0" smtClean="0"/>
                        <a:t>Note</a:t>
                      </a:r>
                      <a:endParaRPr lang="it-IT" dirty="0"/>
                    </a:p>
                  </a:txBody>
                  <a:tcPr/>
                </a:tc>
              </a:tr>
              <a:tr h="370840">
                <a:tc>
                  <a:txBody>
                    <a:bodyPr/>
                    <a:lstStyle/>
                    <a:p>
                      <a:r>
                        <a:rPr lang="it-IT" dirty="0" smtClean="0"/>
                        <a:t>Aprile 2016</a:t>
                      </a:r>
                      <a:endParaRPr lang="it-IT" dirty="0"/>
                    </a:p>
                  </a:txBody>
                  <a:tcPr/>
                </a:tc>
                <a:tc>
                  <a:txBody>
                    <a:bodyPr/>
                    <a:lstStyle/>
                    <a:p>
                      <a:r>
                        <a:rPr lang="it-IT" dirty="0" smtClean="0"/>
                        <a:t>2</a:t>
                      </a:r>
                      <a:endParaRPr lang="it-IT" dirty="0"/>
                    </a:p>
                  </a:txBody>
                  <a:tcPr/>
                </a:tc>
                <a:tc>
                  <a:txBody>
                    <a:bodyPr/>
                    <a:lstStyle/>
                    <a:p>
                      <a:r>
                        <a:rPr lang="it-IT" dirty="0" smtClean="0"/>
                        <a:t>1B e 1G</a:t>
                      </a:r>
                      <a:endParaRPr lang="it-IT" dirty="0"/>
                    </a:p>
                  </a:txBody>
                  <a:tcPr/>
                </a:tc>
                <a:tc>
                  <a:txBody>
                    <a:bodyPr/>
                    <a:lstStyle/>
                    <a:p>
                      <a:r>
                        <a:rPr lang="it-IT" dirty="0" smtClean="0"/>
                        <a:t>Il giallo era riferito al bimbo ricoverato in TIN</a:t>
                      </a:r>
                      <a:endParaRPr lang="it-IT" dirty="0"/>
                    </a:p>
                  </a:txBody>
                  <a:tcPr/>
                </a:tc>
              </a:tr>
              <a:tr h="370840">
                <a:tc>
                  <a:txBody>
                    <a:bodyPr/>
                    <a:lstStyle/>
                    <a:p>
                      <a:r>
                        <a:rPr lang="it-IT" dirty="0" smtClean="0"/>
                        <a:t>Maggio 2016</a:t>
                      </a:r>
                      <a:endParaRPr lang="it-IT" dirty="0"/>
                    </a:p>
                  </a:txBody>
                  <a:tcPr/>
                </a:tc>
                <a:tc>
                  <a:txBody>
                    <a:bodyPr/>
                    <a:lstStyle/>
                    <a:p>
                      <a:r>
                        <a:rPr lang="it-IT" dirty="0" smtClean="0"/>
                        <a:t>1</a:t>
                      </a:r>
                      <a:endParaRPr lang="it-IT" dirty="0"/>
                    </a:p>
                  </a:txBody>
                  <a:tcPr/>
                </a:tc>
                <a:tc>
                  <a:txBody>
                    <a:bodyPr/>
                    <a:lstStyle/>
                    <a:p>
                      <a:r>
                        <a:rPr lang="it-IT" dirty="0" smtClean="0"/>
                        <a:t>1B</a:t>
                      </a:r>
                      <a:endParaRPr lang="it-IT" dirty="0"/>
                    </a:p>
                  </a:txBody>
                  <a:tcPr/>
                </a:tc>
                <a:tc>
                  <a:txBody>
                    <a:bodyPr/>
                    <a:lstStyle/>
                    <a:p>
                      <a:endParaRPr lang="it-IT" dirty="0"/>
                    </a:p>
                  </a:txBody>
                  <a:tcPr/>
                </a:tc>
              </a:tr>
              <a:tr h="370840">
                <a:tc>
                  <a:txBody>
                    <a:bodyPr/>
                    <a:lstStyle/>
                    <a:p>
                      <a:r>
                        <a:rPr lang="it-IT" dirty="0" smtClean="0"/>
                        <a:t>Giugno 2016</a:t>
                      </a:r>
                      <a:endParaRPr lang="it-IT" dirty="0"/>
                    </a:p>
                  </a:txBody>
                  <a:tcPr/>
                </a:tc>
                <a:tc>
                  <a:txBody>
                    <a:bodyPr/>
                    <a:lstStyle/>
                    <a:p>
                      <a:r>
                        <a:rPr lang="it-IT" dirty="0" smtClean="0"/>
                        <a:t>10</a:t>
                      </a:r>
                      <a:endParaRPr lang="it-IT" dirty="0"/>
                    </a:p>
                  </a:txBody>
                  <a:tcPr/>
                </a:tc>
                <a:tc>
                  <a:txBody>
                    <a:bodyPr/>
                    <a:lstStyle/>
                    <a:p>
                      <a:r>
                        <a:rPr lang="it-IT" dirty="0" smtClean="0"/>
                        <a:t>4B, 3V, 2G, 1R</a:t>
                      </a:r>
                      <a:endParaRPr lang="it-IT" dirty="0"/>
                    </a:p>
                  </a:txBody>
                  <a:tcPr/>
                </a:tc>
                <a:tc>
                  <a:txBody>
                    <a:bodyPr/>
                    <a:lstStyle/>
                    <a:p>
                      <a:r>
                        <a:rPr lang="it-IT" dirty="0" smtClean="0"/>
                        <a:t>Il codice</a:t>
                      </a:r>
                      <a:r>
                        <a:rPr lang="it-IT" baseline="0" dirty="0" smtClean="0"/>
                        <a:t> rosso era riferito ad eventi di autolesionismo materno precedente la gravidanza; 1 giallo per ingorgo mammario e uno per bimbo in TIN</a:t>
                      </a:r>
                      <a:endParaRPr lang="it-IT" dirty="0"/>
                    </a:p>
                  </a:txBody>
                  <a:tcPr/>
                </a:tc>
              </a:tr>
              <a:tr h="370840">
                <a:tc>
                  <a:txBody>
                    <a:bodyPr/>
                    <a:lstStyle/>
                    <a:p>
                      <a:r>
                        <a:rPr lang="it-IT" dirty="0" smtClean="0"/>
                        <a:t>Luglio 2016</a:t>
                      </a:r>
                      <a:endParaRPr lang="it-IT" dirty="0"/>
                    </a:p>
                  </a:txBody>
                  <a:tcPr/>
                </a:tc>
                <a:tc>
                  <a:txBody>
                    <a:bodyPr/>
                    <a:lstStyle/>
                    <a:p>
                      <a:r>
                        <a:rPr lang="it-IT" dirty="0" smtClean="0"/>
                        <a:t>4</a:t>
                      </a:r>
                      <a:endParaRPr lang="it-IT" dirty="0"/>
                    </a:p>
                  </a:txBody>
                  <a:tcPr/>
                </a:tc>
                <a:tc>
                  <a:txBody>
                    <a:bodyPr/>
                    <a:lstStyle/>
                    <a:p>
                      <a:r>
                        <a:rPr lang="it-IT" dirty="0" smtClean="0"/>
                        <a:t>4B</a:t>
                      </a:r>
                      <a:endParaRPr lang="it-IT" dirty="0"/>
                    </a:p>
                  </a:txBody>
                  <a:tcPr/>
                </a:tc>
                <a:tc>
                  <a:txBody>
                    <a:bodyPr/>
                    <a:lstStyle/>
                    <a:p>
                      <a:endParaRPr lang="it-IT" dirty="0"/>
                    </a:p>
                  </a:txBody>
                  <a:tcPr/>
                </a:tc>
              </a:tr>
              <a:tr h="370840">
                <a:tc>
                  <a:txBody>
                    <a:bodyPr/>
                    <a:lstStyle/>
                    <a:p>
                      <a:r>
                        <a:rPr lang="it-IT" dirty="0" smtClean="0"/>
                        <a:t>Agosto 2016</a:t>
                      </a:r>
                      <a:endParaRPr lang="it-IT" dirty="0"/>
                    </a:p>
                  </a:txBody>
                  <a:tcPr/>
                </a:tc>
                <a:tc>
                  <a:txBody>
                    <a:bodyPr/>
                    <a:lstStyle/>
                    <a:p>
                      <a:r>
                        <a:rPr lang="it-IT" dirty="0" smtClean="0"/>
                        <a:t>13</a:t>
                      </a:r>
                      <a:endParaRPr lang="it-IT" dirty="0"/>
                    </a:p>
                  </a:txBody>
                  <a:tcPr/>
                </a:tc>
                <a:tc>
                  <a:txBody>
                    <a:bodyPr/>
                    <a:lstStyle/>
                    <a:p>
                      <a:r>
                        <a:rPr lang="it-IT" dirty="0" smtClean="0"/>
                        <a:t>12 B, 1 G</a:t>
                      </a:r>
                      <a:endParaRPr lang="it-IT" dirty="0"/>
                    </a:p>
                  </a:txBody>
                  <a:tcPr/>
                </a:tc>
                <a:tc>
                  <a:txBody>
                    <a:bodyPr/>
                    <a:lstStyle/>
                    <a:p>
                      <a:r>
                        <a:rPr lang="it-IT" dirty="0" smtClean="0"/>
                        <a:t>Giallo per gemellare</a:t>
                      </a:r>
                    </a:p>
                  </a:txBody>
                  <a:tcPr/>
                </a:tc>
              </a:tr>
              <a:tr h="370840">
                <a:tc>
                  <a:txBody>
                    <a:bodyPr/>
                    <a:lstStyle/>
                    <a:p>
                      <a:r>
                        <a:rPr lang="it-IT" dirty="0" smtClean="0"/>
                        <a:t>Settembre 2016</a:t>
                      </a:r>
                      <a:endParaRPr lang="it-IT" dirty="0"/>
                    </a:p>
                  </a:txBody>
                  <a:tcPr/>
                </a:tc>
                <a:tc>
                  <a:txBody>
                    <a:bodyPr/>
                    <a:lstStyle/>
                    <a:p>
                      <a:r>
                        <a:rPr lang="it-IT" dirty="0" smtClean="0"/>
                        <a:t>5</a:t>
                      </a:r>
                      <a:endParaRPr lang="it-IT" dirty="0"/>
                    </a:p>
                  </a:txBody>
                  <a:tcPr/>
                </a:tc>
                <a:tc>
                  <a:txBody>
                    <a:bodyPr/>
                    <a:lstStyle/>
                    <a:p>
                      <a:r>
                        <a:rPr lang="it-IT" dirty="0" smtClean="0"/>
                        <a:t>5 B</a:t>
                      </a:r>
                      <a:endParaRPr lang="it-IT" dirty="0"/>
                    </a:p>
                  </a:txBody>
                  <a:tcPr/>
                </a:tc>
                <a:tc>
                  <a:txBody>
                    <a:bodyPr/>
                    <a:lstStyle/>
                    <a:p>
                      <a:endParaRPr lang="it-IT" dirty="0" smtClean="0"/>
                    </a:p>
                  </a:txBody>
                  <a:tcPr/>
                </a:tc>
              </a:tr>
            </a:tbl>
          </a:graphicData>
        </a:graphic>
      </p:graphicFrame>
    </p:spTree>
    <p:extLst>
      <p:ext uri="{BB962C8B-B14F-4D97-AF65-F5344CB8AC3E}">
        <p14:creationId xmlns:p14="http://schemas.microsoft.com/office/powerpoint/2010/main" val="2103831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2204377878"/>
              </p:ext>
            </p:extLst>
          </p:nvPr>
        </p:nvGraphicFramePr>
        <p:xfrm>
          <a:off x="0" y="116632"/>
          <a:ext cx="9144000" cy="4245579"/>
        </p:xfrm>
        <a:graphic>
          <a:graphicData uri="http://schemas.openxmlformats.org/drawingml/2006/table">
            <a:tbl>
              <a:tblPr firstRow="1" bandRow="1">
                <a:tableStyleId>{5C22544A-7EE6-4342-B048-85BDC9FD1C3A}</a:tableStyleId>
              </a:tblPr>
              <a:tblGrid>
                <a:gridCol w="2286000"/>
                <a:gridCol w="2286000"/>
                <a:gridCol w="2286000"/>
                <a:gridCol w="2286000"/>
              </a:tblGrid>
              <a:tr h="378873">
                <a:tc>
                  <a:txBody>
                    <a:bodyPr/>
                    <a:lstStyle/>
                    <a:p>
                      <a:r>
                        <a:rPr lang="it-IT" dirty="0" smtClean="0"/>
                        <a:t>Mese</a:t>
                      </a:r>
                      <a:endParaRPr lang="it-IT"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N° schede arrivate</a:t>
                      </a:r>
                    </a:p>
                  </a:txBody>
                  <a:tcPr/>
                </a:tc>
                <a:tc>
                  <a:txBody>
                    <a:bodyPr/>
                    <a:lstStyle/>
                    <a:p>
                      <a:r>
                        <a:rPr lang="it-IT" dirty="0" smtClean="0"/>
                        <a:t>Codici</a:t>
                      </a:r>
                      <a:endParaRPr lang="it-IT" dirty="0"/>
                    </a:p>
                  </a:txBody>
                  <a:tcPr/>
                </a:tc>
                <a:tc>
                  <a:txBody>
                    <a:bodyPr/>
                    <a:lstStyle/>
                    <a:p>
                      <a:r>
                        <a:rPr lang="it-IT" dirty="0" smtClean="0"/>
                        <a:t>Note</a:t>
                      </a:r>
                      <a:endParaRPr lang="it-IT" dirty="0"/>
                    </a:p>
                  </a:txBody>
                  <a:tcPr/>
                </a:tc>
              </a:tr>
              <a:tr h="378873">
                <a:tc>
                  <a:txBody>
                    <a:bodyPr/>
                    <a:lstStyle/>
                    <a:p>
                      <a:r>
                        <a:rPr lang="it-IT" dirty="0" smtClean="0"/>
                        <a:t>Ottobre 2016</a:t>
                      </a:r>
                      <a:endParaRPr lang="it-IT" dirty="0"/>
                    </a:p>
                  </a:txBody>
                  <a:tcPr/>
                </a:tc>
                <a:tc>
                  <a:txBody>
                    <a:bodyPr/>
                    <a:lstStyle/>
                    <a:p>
                      <a:r>
                        <a:rPr lang="it-IT" dirty="0" smtClean="0"/>
                        <a:t>6</a:t>
                      </a:r>
                      <a:endParaRPr lang="it-IT" dirty="0"/>
                    </a:p>
                  </a:txBody>
                  <a:tcPr/>
                </a:tc>
                <a:tc>
                  <a:txBody>
                    <a:bodyPr/>
                    <a:lstStyle/>
                    <a:p>
                      <a:r>
                        <a:rPr lang="it-IT" dirty="0" smtClean="0"/>
                        <a:t>5 B, 1 G</a:t>
                      </a:r>
                      <a:endParaRPr lang="it-IT" dirty="0"/>
                    </a:p>
                  </a:txBody>
                  <a:tcPr/>
                </a:tc>
                <a:tc>
                  <a:txBody>
                    <a:bodyPr/>
                    <a:lstStyle/>
                    <a:p>
                      <a:r>
                        <a:rPr lang="it-IT" dirty="0" smtClean="0"/>
                        <a:t>Giallo per perdita ematica abbondante</a:t>
                      </a:r>
                      <a:endParaRPr lang="it-IT" dirty="0"/>
                    </a:p>
                  </a:txBody>
                  <a:tcPr/>
                </a:tc>
              </a:tr>
              <a:tr h="378873">
                <a:tc>
                  <a:txBody>
                    <a:bodyPr/>
                    <a:lstStyle/>
                    <a:p>
                      <a:r>
                        <a:rPr lang="it-IT" dirty="0" smtClean="0"/>
                        <a:t>Novembre</a:t>
                      </a:r>
                      <a:r>
                        <a:rPr lang="it-IT" baseline="0" dirty="0" smtClean="0"/>
                        <a:t> 2016</a:t>
                      </a:r>
                      <a:endParaRPr lang="it-IT" dirty="0"/>
                    </a:p>
                  </a:txBody>
                  <a:tcPr/>
                </a:tc>
                <a:tc>
                  <a:txBody>
                    <a:bodyPr/>
                    <a:lstStyle/>
                    <a:p>
                      <a:r>
                        <a:rPr lang="it-IT" dirty="0" smtClean="0"/>
                        <a:t>5</a:t>
                      </a:r>
                      <a:endParaRPr lang="it-IT" dirty="0"/>
                    </a:p>
                  </a:txBody>
                  <a:tcPr/>
                </a:tc>
                <a:tc>
                  <a:txBody>
                    <a:bodyPr/>
                    <a:lstStyle/>
                    <a:p>
                      <a:r>
                        <a:rPr lang="it-IT" dirty="0" smtClean="0"/>
                        <a:t>5 B</a:t>
                      </a:r>
                      <a:endParaRPr lang="it-IT" dirty="0"/>
                    </a:p>
                  </a:txBody>
                  <a:tcPr/>
                </a:tc>
                <a:tc>
                  <a:txBody>
                    <a:bodyPr/>
                    <a:lstStyle/>
                    <a:p>
                      <a:endParaRPr lang="it-IT" dirty="0"/>
                    </a:p>
                  </a:txBody>
                  <a:tcPr/>
                </a:tc>
              </a:tr>
              <a:tr h="378873">
                <a:tc>
                  <a:txBody>
                    <a:bodyPr/>
                    <a:lstStyle/>
                    <a:p>
                      <a:r>
                        <a:rPr lang="it-IT" dirty="0" smtClean="0"/>
                        <a:t>Dicembre 2016</a:t>
                      </a:r>
                      <a:endParaRPr lang="it-IT" dirty="0"/>
                    </a:p>
                  </a:txBody>
                  <a:tcPr/>
                </a:tc>
                <a:tc>
                  <a:txBody>
                    <a:bodyPr/>
                    <a:lstStyle/>
                    <a:p>
                      <a:r>
                        <a:rPr lang="it-IT" dirty="0" smtClean="0"/>
                        <a:t>3</a:t>
                      </a:r>
                      <a:endParaRPr lang="it-IT" dirty="0"/>
                    </a:p>
                  </a:txBody>
                  <a:tcPr/>
                </a:tc>
                <a:tc>
                  <a:txBody>
                    <a:bodyPr/>
                    <a:lstStyle/>
                    <a:p>
                      <a:r>
                        <a:rPr lang="it-IT" dirty="0" smtClean="0"/>
                        <a:t>1 B, 2 G</a:t>
                      </a:r>
                      <a:endParaRPr lang="it-IT" dirty="0"/>
                    </a:p>
                  </a:txBody>
                  <a:tcPr/>
                </a:tc>
                <a:tc>
                  <a:txBody>
                    <a:bodyPr/>
                    <a:lstStyle/>
                    <a:p>
                      <a:r>
                        <a:rPr lang="it-IT" dirty="0" smtClean="0"/>
                        <a:t>Gialli per PEM e per bimbo prematuro</a:t>
                      </a:r>
                      <a:endParaRPr lang="it-IT" dirty="0"/>
                    </a:p>
                  </a:txBody>
                  <a:tcPr/>
                </a:tc>
              </a:tr>
              <a:tr h="378873">
                <a:tc>
                  <a:txBody>
                    <a:bodyPr/>
                    <a:lstStyle/>
                    <a:p>
                      <a:endParaRPr lang="it-IT"/>
                    </a:p>
                  </a:txBody>
                  <a:tcPr/>
                </a:tc>
                <a:tc>
                  <a:txBody>
                    <a:bodyPr/>
                    <a:lstStyle/>
                    <a:p>
                      <a:endParaRPr lang="it-IT" dirty="0"/>
                    </a:p>
                  </a:txBody>
                  <a:tcPr/>
                </a:tc>
                <a:tc>
                  <a:txBody>
                    <a:bodyPr/>
                    <a:lstStyle/>
                    <a:p>
                      <a:endParaRPr lang="it-IT" dirty="0"/>
                    </a:p>
                  </a:txBody>
                  <a:tcPr/>
                </a:tc>
                <a:tc>
                  <a:txBody>
                    <a:bodyPr/>
                    <a:lstStyle/>
                    <a:p>
                      <a:endParaRPr lang="it-IT" dirty="0"/>
                    </a:p>
                  </a:txBody>
                  <a:tcPr/>
                </a:tc>
              </a:tr>
              <a:tr h="378873">
                <a:tc>
                  <a:txBody>
                    <a:bodyPr/>
                    <a:lstStyle/>
                    <a:p>
                      <a:r>
                        <a:rPr lang="it-IT" dirty="0" smtClean="0"/>
                        <a:t>Gennaio 2017</a:t>
                      </a:r>
                      <a:endParaRPr lang="it-IT" dirty="0"/>
                    </a:p>
                  </a:txBody>
                  <a:tcPr/>
                </a:tc>
                <a:tc>
                  <a:txBody>
                    <a:bodyPr/>
                    <a:lstStyle/>
                    <a:p>
                      <a:r>
                        <a:rPr lang="it-IT" dirty="0" smtClean="0"/>
                        <a:t>5</a:t>
                      </a:r>
                      <a:endParaRPr lang="it-IT" dirty="0"/>
                    </a:p>
                  </a:txBody>
                  <a:tcPr/>
                </a:tc>
                <a:tc>
                  <a:txBody>
                    <a:bodyPr/>
                    <a:lstStyle/>
                    <a:p>
                      <a:r>
                        <a:rPr lang="it-IT" dirty="0" smtClean="0"/>
                        <a:t>5 B</a:t>
                      </a:r>
                      <a:endParaRPr lang="it-IT" dirty="0"/>
                    </a:p>
                  </a:txBody>
                  <a:tcPr/>
                </a:tc>
                <a:tc>
                  <a:txBody>
                    <a:bodyPr/>
                    <a:lstStyle/>
                    <a:p>
                      <a:endParaRPr lang="it-IT"/>
                    </a:p>
                  </a:txBody>
                  <a:tcPr/>
                </a:tc>
              </a:tr>
              <a:tr h="378873">
                <a:tc>
                  <a:txBody>
                    <a:bodyPr/>
                    <a:lstStyle/>
                    <a:p>
                      <a:r>
                        <a:rPr lang="it-IT" dirty="0" smtClean="0"/>
                        <a:t>Febbraio 2017</a:t>
                      </a:r>
                      <a:endParaRPr lang="it-IT" dirty="0"/>
                    </a:p>
                  </a:txBody>
                  <a:tcPr/>
                </a:tc>
                <a:tc>
                  <a:txBody>
                    <a:bodyPr/>
                    <a:lstStyle/>
                    <a:p>
                      <a:r>
                        <a:rPr lang="it-IT" dirty="0" smtClean="0"/>
                        <a:t>5</a:t>
                      </a:r>
                      <a:endParaRPr lang="it-IT" dirty="0"/>
                    </a:p>
                  </a:txBody>
                  <a:tcPr/>
                </a:tc>
                <a:tc>
                  <a:txBody>
                    <a:bodyPr/>
                    <a:lstStyle/>
                    <a:p>
                      <a:r>
                        <a:rPr lang="it-IT" dirty="0" smtClean="0"/>
                        <a:t>4B, 1 G</a:t>
                      </a:r>
                      <a:endParaRPr lang="it-IT" dirty="0"/>
                    </a:p>
                  </a:txBody>
                  <a:tcPr/>
                </a:tc>
                <a:tc>
                  <a:txBody>
                    <a:bodyPr/>
                    <a:lstStyle/>
                    <a:p>
                      <a:r>
                        <a:rPr lang="it-IT" dirty="0" smtClean="0"/>
                        <a:t>Giallo per basso peso</a:t>
                      </a:r>
                      <a:r>
                        <a:rPr lang="it-IT" baseline="0" dirty="0" smtClean="0"/>
                        <a:t> alla nascita</a:t>
                      </a:r>
                      <a:endParaRPr lang="it-IT" dirty="0"/>
                    </a:p>
                  </a:txBody>
                  <a:tcPr/>
                </a:tc>
              </a:tr>
            </a:tbl>
          </a:graphicData>
        </a:graphic>
      </p:graphicFrame>
    </p:spTree>
    <p:extLst>
      <p:ext uri="{BB962C8B-B14F-4D97-AF65-F5344CB8AC3E}">
        <p14:creationId xmlns:p14="http://schemas.microsoft.com/office/powerpoint/2010/main" val="22826088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35156"/>
            <a:ext cx="7380312" cy="3108543"/>
          </a:xfrm>
          <a:prstGeom prst="rect">
            <a:avLst/>
          </a:prstGeom>
          <a:noFill/>
        </p:spPr>
        <p:txBody>
          <a:bodyPr wrap="square" rtlCol="0">
            <a:spAutoFit/>
          </a:bodyPr>
          <a:lstStyle/>
          <a:p>
            <a:r>
              <a:rPr lang="it-IT" sz="2800" dirty="0" smtClean="0">
                <a:solidFill>
                  <a:schemeClr val="bg1"/>
                </a:solidFill>
                <a:latin typeface="Times New Roman" panose="02020603050405020304" pitchFamily="18" charset="0"/>
                <a:cs typeface="Times New Roman" panose="02020603050405020304" pitchFamily="18" charset="0"/>
              </a:rPr>
              <a:t>TOTALE SCHEDE PERVENUTE DA GENNAIO 2016 A FEBBRAIO 2017: 59</a:t>
            </a:r>
          </a:p>
          <a:p>
            <a:endParaRPr lang="it-IT" sz="2800" dirty="0" smtClean="0">
              <a:solidFill>
                <a:schemeClr val="bg1"/>
              </a:solidFill>
              <a:latin typeface="Times New Roman" panose="02020603050405020304" pitchFamily="18" charset="0"/>
              <a:cs typeface="Times New Roman" panose="02020603050405020304" pitchFamily="18" charset="0"/>
            </a:endParaRPr>
          </a:p>
          <a:p>
            <a:r>
              <a:rPr lang="it-IT" sz="2800" dirty="0" smtClean="0">
                <a:solidFill>
                  <a:schemeClr val="bg1"/>
                </a:solidFill>
                <a:latin typeface="Times New Roman" panose="02020603050405020304" pitchFamily="18" charset="0"/>
                <a:cs typeface="Times New Roman" panose="02020603050405020304" pitchFamily="18" charset="0"/>
              </a:rPr>
              <a:t>Bianchi: 47</a:t>
            </a:r>
          </a:p>
          <a:p>
            <a:r>
              <a:rPr lang="it-IT" sz="2800" dirty="0" smtClean="0">
                <a:solidFill>
                  <a:schemeClr val="bg1"/>
                </a:solidFill>
                <a:latin typeface="Times New Roman" panose="02020603050405020304" pitchFamily="18" charset="0"/>
                <a:cs typeface="Times New Roman" panose="02020603050405020304" pitchFamily="18" charset="0"/>
              </a:rPr>
              <a:t>Verdi: 3</a:t>
            </a:r>
          </a:p>
          <a:p>
            <a:r>
              <a:rPr lang="it-IT" sz="2800" dirty="0" smtClean="0">
                <a:solidFill>
                  <a:schemeClr val="bg1"/>
                </a:solidFill>
                <a:latin typeface="Times New Roman" panose="02020603050405020304" pitchFamily="18" charset="0"/>
                <a:cs typeface="Times New Roman" panose="02020603050405020304" pitchFamily="18" charset="0"/>
              </a:rPr>
              <a:t>Gialli: 8</a:t>
            </a:r>
          </a:p>
          <a:p>
            <a:r>
              <a:rPr lang="it-IT" sz="2800" dirty="0" smtClean="0">
                <a:solidFill>
                  <a:schemeClr val="bg1"/>
                </a:solidFill>
                <a:latin typeface="Times New Roman" panose="02020603050405020304" pitchFamily="18" charset="0"/>
                <a:cs typeface="Times New Roman" panose="02020603050405020304" pitchFamily="18" charset="0"/>
              </a:rPr>
              <a:t>Rossi: 1</a:t>
            </a:r>
            <a:endParaRPr lang="it-IT" sz="2800"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Grafico 2"/>
          <p:cNvGraphicFramePr/>
          <p:nvPr>
            <p:extLst>
              <p:ext uri="{D42A27DB-BD31-4B8C-83A1-F6EECF244321}">
                <p14:modId xmlns:p14="http://schemas.microsoft.com/office/powerpoint/2010/main" val="161215414"/>
              </p:ext>
            </p:extLst>
          </p:nvPr>
        </p:nvGraphicFramePr>
        <p:xfrm>
          <a:off x="2411760" y="1052736"/>
          <a:ext cx="6096000" cy="4496048"/>
        </p:xfrm>
        <a:graphic>
          <a:graphicData uri="http://schemas.openxmlformats.org/drawingml/2006/chart">
            <c:chart xmlns:c="http://schemas.openxmlformats.org/drawingml/2006/chart" xmlns:r="http://schemas.openxmlformats.org/officeDocument/2006/relationships" r:id="rId2"/>
          </a:graphicData>
        </a:graphic>
      </p:graphicFrame>
      <p:sp>
        <p:nvSpPr>
          <p:cNvPr id="4" name="CasellaDiTesto 3"/>
          <p:cNvSpPr txBox="1"/>
          <p:nvPr/>
        </p:nvSpPr>
        <p:spPr>
          <a:xfrm>
            <a:off x="179512" y="5157192"/>
            <a:ext cx="8712968" cy="1569660"/>
          </a:xfrm>
          <a:prstGeom prst="rect">
            <a:avLst/>
          </a:prstGeom>
          <a:noFill/>
        </p:spPr>
        <p:txBody>
          <a:bodyPr wrap="square" rtlCol="0">
            <a:spAutoFit/>
          </a:bodyPr>
          <a:lstStyle/>
          <a:p>
            <a:r>
              <a:rPr lang="it-IT" sz="2400" dirty="0" smtClean="0">
                <a:solidFill>
                  <a:schemeClr val="bg1"/>
                </a:solidFill>
                <a:latin typeface="Times New Roman" panose="02020603050405020304" pitchFamily="18" charset="0"/>
                <a:cs typeface="Times New Roman" panose="02020603050405020304" pitchFamily="18" charset="0"/>
              </a:rPr>
              <a:t>Si è inoltre riscontrata un’adesione del 100%  di tutte le neomamme dimesse con codice giallo e contattate dal consultorio, dove poi si sono presentate. Il codice rosso ha ricevuto anche una visita in ospedale dell’equipe del Consultorio.</a:t>
            </a:r>
            <a:endParaRPr lang="it-IT"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752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07704" y="-27384"/>
            <a:ext cx="4968552" cy="523220"/>
          </a:xfrm>
          <a:prstGeom prst="rect">
            <a:avLst/>
          </a:prstGeom>
          <a:noFill/>
        </p:spPr>
        <p:txBody>
          <a:bodyPr wrap="square" rtlCol="0">
            <a:spAutoFit/>
          </a:bodyPr>
          <a:lstStyle/>
          <a:p>
            <a:pPr algn="ctr"/>
            <a:r>
              <a:rPr lang="it-IT" sz="2800" dirty="0" smtClean="0">
                <a:solidFill>
                  <a:schemeClr val="bg1"/>
                </a:solidFill>
                <a:latin typeface="Times New Roman" panose="02020603050405020304" pitchFamily="18" charset="0"/>
                <a:cs typeface="Times New Roman" panose="02020603050405020304" pitchFamily="18" charset="0"/>
              </a:rPr>
              <a:t>CONCLUSIONI</a:t>
            </a:r>
            <a:endParaRPr lang="it-IT" sz="3200"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Tabella 2"/>
          <p:cNvGraphicFramePr>
            <a:graphicFrameLocks noGrp="1"/>
          </p:cNvGraphicFramePr>
          <p:nvPr>
            <p:extLst>
              <p:ext uri="{D42A27DB-BD31-4B8C-83A1-F6EECF244321}">
                <p14:modId xmlns:p14="http://schemas.microsoft.com/office/powerpoint/2010/main" val="2803388860"/>
              </p:ext>
            </p:extLst>
          </p:nvPr>
        </p:nvGraphicFramePr>
        <p:xfrm>
          <a:off x="323528" y="692696"/>
          <a:ext cx="8532440" cy="5887968"/>
        </p:xfrm>
        <a:graphic>
          <a:graphicData uri="http://schemas.openxmlformats.org/drawingml/2006/table">
            <a:tbl>
              <a:tblPr firstRow="1" bandRow="1">
                <a:tableStyleId>{073A0DAA-6AF3-43AB-8588-CEC1D06C72B9}</a:tableStyleId>
              </a:tblPr>
              <a:tblGrid>
                <a:gridCol w="4266220"/>
                <a:gridCol w="4266220"/>
              </a:tblGrid>
              <a:tr h="432048">
                <a:tc>
                  <a:txBody>
                    <a:bodyPr/>
                    <a:lstStyle/>
                    <a:p>
                      <a:pPr algn="ctr"/>
                      <a:r>
                        <a:rPr lang="it-IT" sz="2200" dirty="0" smtClean="0">
                          <a:latin typeface="Times New Roman" panose="02020603050405020304" pitchFamily="18" charset="0"/>
                          <a:cs typeface="Times New Roman" panose="02020603050405020304" pitchFamily="18" charset="0"/>
                        </a:rPr>
                        <a:t>Criticità</a:t>
                      </a:r>
                      <a:endParaRPr lang="it-IT" sz="22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it-IT" sz="2200" dirty="0" smtClean="0">
                          <a:latin typeface="Times New Roman" panose="02020603050405020304" pitchFamily="18" charset="0"/>
                          <a:cs typeface="Times New Roman" panose="02020603050405020304" pitchFamily="18" charset="0"/>
                        </a:rPr>
                        <a:t>Punti a favore</a:t>
                      </a:r>
                      <a:endParaRPr lang="it-IT" sz="22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r>
              <a:tr h="1124012">
                <a:tc>
                  <a:txBody>
                    <a:bodyPr/>
                    <a:lstStyle/>
                    <a:p>
                      <a:pPr marL="342900" indent="-342900">
                        <a:buFont typeface="Arial" panose="020B0604020202020204" pitchFamily="34" charset="0"/>
                        <a:buChar char="•"/>
                      </a:pPr>
                      <a:r>
                        <a:rPr lang="it-IT" sz="2200" dirty="0" smtClean="0">
                          <a:solidFill>
                            <a:schemeClr val="bg1"/>
                          </a:solidFill>
                          <a:latin typeface="Times New Roman" panose="02020603050405020304" pitchFamily="18" charset="0"/>
                          <a:cs typeface="Times New Roman" panose="02020603050405020304" pitchFamily="18" charset="0"/>
                        </a:rPr>
                        <a:t>A causa</a:t>
                      </a:r>
                      <a:r>
                        <a:rPr lang="it-IT" sz="2200" baseline="0" dirty="0" smtClean="0">
                          <a:solidFill>
                            <a:schemeClr val="bg1"/>
                          </a:solidFill>
                          <a:latin typeface="Times New Roman" panose="02020603050405020304" pitchFamily="18" charset="0"/>
                          <a:cs typeface="Times New Roman" panose="02020603050405020304" pitchFamily="18" charset="0"/>
                        </a:rPr>
                        <a:t> della scarsità del personale è spesso impossibile poter andare al domicilio delle signore, che vengono quindi invitate a venire in consultorio;</a:t>
                      </a:r>
                    </a:p>
                    <a:p>
                      <a:pPr marL="342900" indent="-342900">
                        <a:buFont typeface="Arial" panose="020B0604020202020204" pitchFamily="34" charset="0"/>
                        <a:buChar char="•"/>
                      </a:pPr>
                      <a:r>
                        <a:rPr lang="it-IT" sz="2200" baseline="0" dirty="0" smtClean="0">
                          <a:solidFill>
                            <a:schemeClr val="bg1"/>
                          </a:solidFill>
                          <a:latin typeface="Times New Roman" panose="02020603050405020304" pitchFamily="18" charset="0"/>
                          <a:cs typeface="Times New Roman" panose="02020603050405020304" pitchFamily="18" charset="0"/>
                        </a:rPr>
                        <a:t>Non c’è una completa restituzione all’Ospedale di dimissione degli interventi attuati dal Consultorio</a:t>
                      </a:r>
                      <a:r>
                        <a:rPr lang="it-IT" sz="2200" baseline="0" dirty="0" smtClean="0">
                          <a:solidFill>
                            <a:schemeClr val="bg1"/>
                          </a:solidFill>
                          <a:latin typeface="Times New Roman" panose="02020603050405020304" pitchFamily="18" charset="0"/>
                          <a:cs typeface="Times New Roman" panose="02020603050405020304" pitchFamily="18" charset="0"/>
                        </a:rPr>
                        <a:t>;</a:t>
                      </a:r>
                    </a:p>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2200" baseline="0" smtClean="0">
                          <a:solidFill>
                            <a:schemeClr val="bg1"/>
                          </a:solidFill>
                          <a:latin typeface="Times New Roman" panose="02020603050405020304" pitchFamily="18" charset="0"/>
                          <a:cs typeface="Times New Roman" panose="02020603050405020304" pitchFamily="18" charset="0"/>
                        </a:rPr>
                        <a:t>Non ci sono spazi riservati e dedicati a questa attività;</a:t>
                      </a:r>
                      <a:endParaRPr lang="it-IT" sz="2200" baseline="0" dirty="0" smtClean="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it-IT" sz="2200" baseline="0" dirty="0" smtClean="0">
                          <a:solidFill>
                            <a:schemeClr val="bg1"/>
                          </a:solidFill>
                          <a:latin typeface="Times New Roman" panose="02020603050405020304" pitchFamily="18" charset="0"/>
                          <a:cs typeface="Times New Roman" panose="02020603050405020304" pitchFamily="18" charset="0"/>
                        </a:rPr>
                        <a:t>A causa delle barriere linguistiche non è semplice spiegare alle signore straniere il Progetto (possibilità di tradurre la scheda</a:t>
                      </a:r>
                      <a:r>
                        <a:rPr lang="it-IT" sz="2200" baseline="0" dirty="0" smtClean="0">
                          <a:solidFill>
                            <a:schemeClr val="bg1"/>
                          </a:solidFill>
                          <a:latin typeface="Times New Roman" panose="02020603050405020304" pitchFamily="18" charset="0"/>
                          <a:cs typeface="Times New Roman" panose="02020603050405020304" pitchFamily="18" charset="0"/>
                        </a:rPr>
                        <a:t>)</a:t>
                      </a:r>
                      <a:endParaRPr lang="it-IT" sz="2200" baseline="0" dirty="0" smtClean="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marL="285750" indent="-285750">
                        <a:buFont typeface="Wingdings" panose="05000000000000000000" pitchFamily="2" charset="2"/>
                        <a:buChar char="ü"/>
                      </a:pPr>
                      <a:r>
                        <a:rPr lang="it-IT" sz="2200" dirty="0" smtClean="0">
                          <a:latin typeface="Times New Roman" panose="02020603050405020304" pitchFamily="18" charset="0"/>
                          <a:cs typeface="Times New Roman" panose="02020603050405020304" pitchFamily="18" charset="0"/>
                        </a:rPr>
                        <a:t>Rafforzamento della rete Ospedale-Territorio;</a:t>
                      </a:r>
                    </a:p>
                    <a:p>
                      <a:pPr marL="285750" indent="-285750">
                        <a:buFont typeface="Wingdings" panose="05000000000000000000" pitchFamily="2" charset="2"/>
                        <a:buChar char="ü"/>
                      </a:pPr>
                      <a:r>
                        <a:rPr lang="it-IT" sz="2200" dirty="0" smtClean="0">
                          <a:latin typeface="Times New Roman" panose="02020603050405020304" pitchFamily="18" charset="0"/>
                          <a:cs typeface="Times New Roman" panose="02020603050405020304" pitchFamily="18" charset="0"/>
                        </a:rPr>
                        <a:t>Maggior</a:t>
                      </a:r>
                      <a:r>
                        <a:rPr lang="it-IT" sz="2200" baseline="0" dirty="0" smtClean="0">
                          <a:latin typeface="Times New Roman" panose="02020603050405020304" pitchFamily="18" charset="0"/>
                          <a:cs typeface="Times New Roman" panose="02020603050405020304" pitchFamily="18" charset="0"/>
                        </a:rPr>
                        <a:t> sostegno alle donne che inizialmente vengono dimesse con codice bianco o verde e poi manifestano qualche problema (per es. coinvolgimento di altro personale sanitario o inserimento in gruppi di sostegno);</a:t>
                      </a:r>
                    </a:p>
                    <a:p>
                      <a:pPr marL="285750" indent="-285750">
                        <a:buFont typeface="Wingdings" panose="05000000000000000000" pitchFamily="2" charset="2"/>
                        <a:buChar char="ü"/>
                      </a:pPr>
                      <a:r>
                        <a:rPr lang="it-IT" sz="2200" baseline="0" dirty="0" smtClean="0">
                          <a:latin typeface="Times New Roman" panose="02020603050405020304" pitchFamily="18" charset="0"/>
                          <a:cs typeface="Times New Roman" panose="02020603050405020304" pitchFamily="18" charset="0"/>
                        </a:rPr>
                        <a:t>Possibile accesso al Consultorio anche senza aver firmato la scheda di Dimissione.</a:t>
                      </a:r>
                    </a:p>
                    <a:p>
                      <a:pPr marL="285750" indent="-285750">
                        <a:buFont typeface="Wingdings" panose="05000000000000000000" pitchFamily="2" charset="2"/>
                        <a:buChar char="ü"/>
                      </a:pPr>
                      <a:r>
                        <a:rPr lang="it-IT" sz="2200" baseline="0" dirty="0" smtClean="0">
                          <a:latin typeface="Times New Roman" panose="02020603050405020304" pitchFamily="18" charset="0"/>
                          <a:cs typeface="Times New Roman" panose="02020603050405020304" pitchFamily="18" charset="0"/>
                        </a:rPr>
                        <a:t>Durante l’incontro con le neomamme si può anche di parlare di contraccezione/vaccinazioni/</a:t>
                      </a:r>
                      <a:r>
                        <a:rPr lang="it-IT" sz="2200" baseline="0" dirty="0" err="1" smtClean="0">
                          <a:latin typeface="Times New Roman" panose="02020603050405020304" pitchFamily="18" charset="0"/>
                          <a:cs typeface="Times New Roman" panose="02020603050405020304" pitchFamily="18" charset="0"/>
                        </a:rPr>
                        <a:t>ecc</a:t>
                      </a:r>
                      <a:endParaRPr lang="it-IT" sz="2200" dirty="0" smtClean="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r>
            </a:tbl>
          </a:graphicData>
        </a:graphic>
      </p:graphicFrame>
    </p:spTree>
    <p:extLst>
      <p:ext uri="{BB962C8B-B14F-4D97-AF65-F5344CB8AC3E}">
        <p14:creationId xmlns:p14="http://schemas.microsoft.com/office/powerpoint/2010/main" val="3789661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0193" y="2967335"/>
            <a:ext cx="9023625"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it-IT" sz="5400" b="1" cap="none" spc="0" dirty="0" smtClean="0">
                <a:ln w="50800"/>
                <a:solidFill>
                  <a:schemeClr val="bg1">
                    <a:shade val="50000"/>
                  </a:schemeClr>
                </a:solidFill>
                <a:effectLst/>
              </a:rPr>
              <a:t>Grazie </a:t>
            </a:r>
            <a:r>
              <a:rPr lang="it-IT" sz="5400" b="1" dirty="0" smtClean="0">
                <a:ln w="50800"/>
                <a:solidFill>
                  <a:schemeClr val="bg1">
                    <a:shade val="50000"/>
                  </a:schemeClr>
                </a:solidFill>
              </a:rPr>
              <a:t>per </a:t>
            </a:r>
            <a:r>
              <a:rPr lang="it-IT" sz="5400" b="1" cap="none" spc="0" dirty="0" smtClean="0">
                <a:ln w="50800"/>
                <a:solidFill>
                  <a:schemeClr val="bg1">
                    <a:shade val="50000"/>
                  </a:schemeClr>
                </a:solidFill>
                <a:effectLst/>
              </a:rPr>
              <a:t>l’attenzione</a:t>
            </a:r>
            <a:endParaRPr lang="it-IT" sz="5400" b="1" cap="none" spc="0" dirty="0">
              <a:ln w="50800"/>
              <a:solidFill>
                <a:schemeClr val="bg1">
                  <a:shade val="50000"/>
                </a:schemeClr>
              </a:solidFill>
              <a:effectLst/>
            </a:endParaRPr>
          </a:p>
        </p:txBody>
      </p:sp>
    </p:spTree>
    <p:extLst>
      <p:ext uri="{BB962C8B-B14F-4D97-AF65-F5344CB8AC3E}">
        <p14:creationId xmlns:p14="http://schemas.microsoft.com/office/powerpoint/2010/main" val="363340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000" fill="hold"/>
                                        <p:tgtEl>
                                          <p:spTgt spid="2"/>
                                        </p:tgtEl>
                                        <p:attrNameLst>
                                          <p:attrName>ppt_x</p:attrName>
                                        </p:attrNameLst>
                                      </p:cBhvr>
                                      <p:tavLst>
                                        <p:tav tm="0">
                                          <p:val>
                                            <p:strVal val="#ppt_x"/>
                                          </p:val>
                                        </p:tav>
                                        <p:tav tm="100000">
                                          <p:val>
                                            <p:strVal val="#ppt_x"/>
                                          </p:val>
                                        </p:tav>
                                      </p:tavLst>
                                    </p:anim>
                                    <p:anim calcmode="lin" valueType="num">
                                      <p:cBhvr>
                                        <p:cTn id="8" dur="12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476672"/>
            <a:ext cx="8424936" cy="2246769"/>
          </a:xfrm>
          <a:prstGeom prst="rect">
            <a:avLst/>
          </a:prstGeom>
          <a:noFill/>
        </p:spPr>
        <p:txBody>
          <a:bodyPr wrap="square" rtlCol="0">
            <a:spAutoFit/>
          </a:bodyPr>
          <a:lstStyle/>
          <a:p>
            <a:pPr lvl="0"/>
            <a:r>
              <a:rPr lang="de-DE" sz="2800" dirty="0" err="1" smtClean="0">
                <a:solidFill>
                  <a:srgbClr val="000000"/>
                </a:solidFill>
                <a:latin typeface="Times New Roman" pitchFamily="18"/>
                <a:ea typeface="Andale Sans UI" pitchFamily="2"/>
                <a:cs typeface="Tahoma" pitchFamily="2"/>
              </a:rPr>
              <a:t>L’Azienda</a:t>
            </a:r>
            <a:r>
              <a:rPr lang="de-DE" sz="2800" dirty="0" smtClean="0">
                <a:solidFill>
                  <a:srgbClr val="000000"/>
                </a:solidFill>
                <a:latin typeface="Times New Roman" pitchFamily="18"/>
                <a:ea typeface="Andale Sans UI" pitchFamily="2"/>
                <a:cs typeface="Tahoma" pitchFamily="2"/>
              </a:rPr>
              <a:t> </a:t>
            </a:r>
            <a:r>
              <a:rPr lang="de-DE" sz="2800" dirty="0" err="1" smtClean="0">
                <a:solidFill>
                  <a:srgbClr val="000000"/>
                </a:solidFill>
                <a:latin typeface="Times New Roman" pitchFamily="18"/>
                <a:ea typeface="Andale Sans UI" pitchFamily="2"/>
                <a:cs typeface="Tahoma" pitchFamily="2"/>
              </a:rPr>
              <a:t>Socio</a:t>
            </a:r>
            <a:r>
              <a:rPr lang="de-DE" sz="2800" dirty="0" smtClean="0">
                <a:solidFill>
                  <a:srgbClr val="000000"/>
                </a:solidFill>
                <a:latin typeface="Times New Roman" pitchFamily="18"/>
                <a:ea typeface="Andale Sans UI" pitchFamily="2"/>
                <a:cs typeface="Tahoma" pitchFamily="2"/>
              </a:rPr>
              <a:t> </a:t>
            </a:r>
            <a:r>
              <a:rPr lang="de-DE" sz="2800" dirty="0" err="1" smtClean="0">
                <a:solidFill>
                  <a:srgbClr val="000000"/>
                </a:solidFill>
                <a:latin typeface="Times New Roman" pitchFamily="18"/>
                <a:ea typeface="Andale Sans UI" pitchFamily="2"/>
                <a:cs typeface="Tahoma" pitchFamily="2"/>
              </a:rPr>
              <a:t>Sanitaria</a:t>
            </a:r>
            <a:r>
              <a:rPr lang="de-DE" sz="2800" dirty="0" smtClean="0">
                <a:solidFill>
                  <a:srgbClr val="000000"/>
                </a:solidFill>
                <a:latin typeface="Times New Roman" pitchFamily="18"/>
                <a:ea typeface="Andale Sans UI" pitchFamily="2"/>
                <a:cs typeface="Tahoma" pitchFamily="2"/>
              </a:rPr>
              <a:t> Territoriale di </a:t>
            </a:r>
            <a:r>
              <a:rPr lang="de-DE" sz="2800" dirty="0" err="1" smtClean="0">
                <a:solidFill>
                  <a:srgbClr val="000000"/>
                </a:solidFill>
                <a:latin typeface="Times New Roman" pitchFamily="18"/>
                <a:ea typeface="Andale Sans UI" pitchFamily="2"/>
                <a:cs typeface="Tahoma" pitchFamily="2"/>
              </a:rPr>
              <a:t>Mantova</a:t>
            </a:r>
            <a:r>
              <a:rPr lang="de-DE" sz="2800" dirty="0" smtClean="0">
                <a:solidFill>
                  <a:srgbClr val="000000"/>
                </a:solidFill>
                <a:latin typeface="Times New Roman" pitchFamily="18"/>
                <a:ea typeface="Andale Sans UI" pitchFamily="2"/>
                <a:cs typeface="Tahoma" pitchFamily="2"/>
              </a:rPr>
              <a:t> è </a:t>
            </a:r>
            <a:r>
              <a:rPr lang="de-DE" sz="2800" dirty="0" err="1" smtClean="0">
                <a:solidFill>
                  <a:srgbClr val="000000"/>
                </a:solidFill>
                <a:latin typeface="Times New Roman" pitchFamily="18"/>
                <a:ea typeface="Andale Sans UI" pitchFamily="2"/>
                <a:cs typeface="Tahoma" pitchFamily="2"/>
              </a:rPr>
              <a:t>dotata</a:t>
            </a:r>
            <a:r>
              <a:rPr lang="de-DE" sz="2800" dirty="0" smtClean="0">
                <a:solidFill>
                  <a:srgbClr val="000000"/>
                </a:solidFill>
                <a:latin typeface="Times New Roman" pitchFamily="18"/>
                <a:ea typeface="Andale Sans UI" pitchFamily="2"/>
                <a:cs typeface="Tahoma" pitchFamily="2"/>
              </a:rPr>
              <a:t> di </a:t>
            </a:r>
            <a:r>
              <a:rPr lang="de-DE" sz="2800" dirty="0" err="1" smtClean="0">
                <a:solidFill>
                  <a:srgbClr val="000000"/>
                </a:solidFill>
                <a:latin typeface="Times New Roman" pitchFamily="18"/>
                <a:ea typeface="Andale Sans UI" pitchFamily="2"/>
                <a:cs typeface="Tahoma" pitchFamily="2"/>
              </a:rPr>
              <a:t>tre</a:t>
            </a:r>
            <a:r>
              <a:rPr lang="de-DE" sz="2800" dirty="0" smtClean="0">
                <a:solidFill>
                  <a:srgbClr val="000000"/>
                </a:solidFill>
                <a:latin typeface="Times New Roman" pitchFamily="18"/>
                <a:ea typeface="Andale Sans UI" pitchFamily="2"/>
                <a:cs typeface="Tahoma" pitchFamily="2"/>
              </a:rPr>
              <a:t> </a:t>
            </a:r>
            <a:r>
              <a:rPr lang="de-DE" sz="2800" dirty="0" err="1" smtClean="0">
                <a:solidFill>
                  <a:srgbClr val="000000"/>
                </a:solidFill>
                <a:latin typeface="Times New Roman" pitchFamily="18"/>
                <a:ea typeface="Andale Sans UI" pitchFamily="2"/>
                <a:cs typeface="Tahoma" pitchFamily="2"/>
              </a:rPr>
              <a:t>punti</a:t>
            </a:r>
            <a:r>
              <a:rPr lang="de-DE" sz="2800" dirty="0" smtClean="0">
                <a:solidFill>
                  <a:srgbClr val="000000"/>
                </a:solidFill>
                <a:latin typeface="Times New Roman" pitchFamily="18"/>
                <a:ea typeface="Andale Sans UI" pitchFamily="2"/>
                <a:cs typeface="Tahoma" pitchFamily="2"/>
              </a:rPr>
              <a:t> </a:t>
            </a:r>
            <a:r>
              <a:rPr lang="de-DE" sz="2800" dirty="0" err="1" smtClean="0">
                <a:solidFill>
                  <a:srgbClr val="000000"/>
                </a:solidFill>
                <a:latin typeface="Times New Roman" pitchFamily="18"/>
                <a:ea typeface="Andale Sans UI" pitchFamily="2"/>
                <a:cs typeface="Tahoma" pitchFamily="2"/>
              </a:rPr>
              <a:t>nascita</a:t>
            </a:r>
            <a:r>
              <a:rPr lang="de-DE" sz="2800" dirty="0" smtClean="0">
                <a:solidFill>
                  <a:srgbClr val="000000"/>
                </a:solidFill>
                <a:latin typeface="Times New Roman" pitchFamily="18"/>
                <a:ea typeface="Andale Sans UI" pitchFamily="2"/>
                <a:cs typeface="Tahoma" pitchFamily="2"/>
              </a:rPr>
              <a:t> in </a:t>
            </a:r>
            <a:r>
              <a:rPr lang="de-DE" sz="2800" dirty="0" err="1" smtClean="0">
                <a:solidFill>
                  <a:srgbClr val="000000"/>
                </a:solidFill>
                <a:latin typeface="Times New Roman" pitchFamily="18"/>
                <a:ea typeface="Andale Sans UI" pitchFamily="2"/>
                <a:cs typeface="Tahoma" pitchFamily="2"/>
              </a:rPr>
              <a:t>grado</a:t>
            </a:r>
            <a:r>
              <a:rPr lang="de-DE" sz="2800" dirty="0" smtClean="0">
                <a:solidFill>
                  <a:srgbClr val="000000"/>
                </a:solidFill>
                <a:latin typeface="Times New Roman" pitchFamily="18"/>
                <a:ea typeface="Andale Sans UI" pitchFamily="2"/>
                <a:cs typeface="Tahoma" pitchFamily="2"/>
              </a:rPr>
              <a:t> di </a:t>
            </a:r>
            <a:r>
              <a:rPr lang="de-DE" sz="2800" dirty="0" err="1" smtClean="0">
                <a:solidFill>
                  <a:srgbClr val="000000"/>
                </a:solidFill>
                <a:latin typeface="Times New Roman" pitchFamily="18"/>
                <a:ea typeface="Andale Sans UI" pitchFamily="2"/>
                <a:cs typeface="Tahoma" pitchFamily="2"/>
              </a:rPr>
              <a:t>coprire</a:t>
            </a:r>
            <a:r>
              <a:rPr lang="de-DE" sz="2800" dirty="0" smtClean="0">
                <a:solidFill>
                  <a:srgbClr val="000000"/>
                </a:solidFill>
                <a:latin typeface="Times New Roman" pitchFamily="18"/>
                <a:ea typeface="Andale Sans UI" pitchFamily="2"/>
                <a:cs typeface="Tahoma" pitchFamily="2"/>
              </a:rPr>
              <a:t> le </a:t>
            </a:r>
            <a:r>
              <a:rPr lang="de-DE" sz="2800" dirty="0" err="1" smtClean="0">
                <a:solidFill>
                  <a:srgbClr val="000000"/>
                </a:solidFill>
                <a:latin typeface="Times New Roman" pitchFamily="18"/>
                <a:ea typeface="Andale Sans UI" pitchFamily="2"/>
                <a:cs typeface="Tahoma" pitchFamily="2"/>
              </a:rPr>
              <a:t>necessità</a:t>
            </a:r>
            <a:r>
              <a:rPr lang="de-DE" sz="2800" dirty="0" smtClean="0">
                <a:solidFill>
                  <a:srgbClr val="000000"/>
                </a:solidFill>
                <a:latin typeface="Times New Roman" pitchFamily="18"/>
                <a:ea typeface="Andale Sans UI" pitchFamily="2"/>
                <a:cs typeface="Tahoma" pitchFamily="2"/>
              </a:rPr>
              <a:t> della </a:t>
            </a:r>
            <a:r>
              <a:rPr lang="de-DE" sz="2800" dirty="0" err="1" smtClean="0">
                <a:solidFill>
                  <a:srgbClr val="000000"/>
                </a:solidFill>
                <a:latin typeface="Times New Roman" pitchFamily="18"/>
                <a:ea typeface="Andale Sans UI" pitchFamily="2"/>
                <a:cs typeface="Tahoma" pitchFamily="2"/>
              </a:rPr>
              <a:t>mamma</a:t>
            </a:r>
            <a:r>
              <a:rPr lang="de-DE" sz="2800" dirty="0" smtClean="0">
                <a:solidFill>
                  <a:srgbClr val="000000"/>
                </a:solidFill>
                <a:latin typeface="Times New Roman" pitchFamily="18"/>
                <a:ea typeface="Andale Sans UI" pitchFamily="2"/>
                <a:cs typeface="Tahoma" pitchFamily="2"/>
              </a:rPr>
              <a:t> e del </a:t>
            </a:r>
            <a:r>
              <a:rPr lang="de-DE" sz="2800" dirty="0" err="1" smtClean="0">
                <a:solidFill>
                  <a:srgbClr val="000000"/>
                </a:solidFill>
                <a:latin typeface="Times New Roman" pitchFamily="18"/>
                <a:ea typeface="Andale Sans UI" pitchFamily="2"/>
                <a:cs typeface="Tahoma" pitchFamily="2"/>
              </a:rPr>
              <a:t>bambino</a:t>
            </a:r>
            <a:r>
              <a:rPr lang="de-DE" sz="2800" dirty="0" smtClean="0">
                <a:solidFill>
                  <a:srgbClr val="000000"/>
                </a:solidFill>
                <a:latin typeface="Times New Roman" pitchFamily="18"/>
                <a:ea typeface="Andale Sans UI" pitchFamily="2"/>
                <a:cs typeface="Tahoma" pitchFamily="2"/>
              </a:rPr>
              <a:t> sul </a:t>
            </a:r>
            <a:r>
              <a:rPr lang="de-DE" sz="2800" dirty="0" err="1" smtClean="0">
                <a:solidFill>
                  <a:srgbClr val="000000"/>
                </a:solidFill>
                <a:latin typeface="Times New Roman" pitchFamily="18"/>
                <a:ea typeface="Andale Sans UI" pitchFamily="2"/>
                <a:cs typeface="Tahoma" pitchFamily="2"/>
              </a:rPr>
              <a:t>territorio</a:t>
            </a:r>
            <a:r>
              <a:rPr lang="de-DE" sz="2800" dirty="0" smtClean="0">
                <a:solidFill>
                  <a:srgbClr val="000000"/>
                </a:solidFill>
                <a:latin typeface="Times New Roman" pitchFamily="18"/>
                <a:ea typeface="Andale Sans UI" pitchFamily="2"/>
                <a:cs typeface="Tahoma" pitchFamily="2"/>
              </a:rPr>
              <a:t> </a:t>
            </a:r>
            <a:r>
              <a:rPr lang="de-DE" sz="2800" dirty="0" err="1" smtClean="0">
                <a:solidFill>
                  <a:srgbClr val="000000"/>
                </a:solidFill>
                <a:latin typeface="Times New Roman" pitchFamily="18"/>
                <a:ea typeface="Andale Sans UI" pitchFamily="2"/>
                <a:cs typeface="Tahoma" pitchFamily="2"/>
              </a:rPr>
              <a:t>provinciale</a:t>
            </a:r>
            <a:r>
              <a:rPr lang="de-DE" sz="2800" dirty="0" smtClean="0">
                <a:solidFill>
                  <a:srgbClr val="000000"/>
                </a:solidFill>
                <a:latin typeface="Times New Roman" pitchFamily="18"/>
                <a:ea typeface="Andale Sans UI" pitchFamily="2"/>
                <a:cs typeface="Tahoma" pitchFamily="2"/>
              </a:rPr>
              <a:t>: </a:t>
            </a:r>
            <a:r>
              <a:rPr lang="de-DE" sz="2800" dirty="0" err="1" smtClean="0">
                <a:solidFill>
                  <a:srgbClr val="000000"/>
                </a:solidFill>
                <a:latin typeface="Times New Roman" pitchFamily="18"/>
                <a:ea typeface="Andale Sans UI" pitchFamily="2"/>
                <a:cs typeface="Tahoma" pitchFamily="2"/>
              </a:rPr>
              <a:t>Mantova</a:t>
            </a:r>
            <a:r>
              <a:rPr lang="de-DE" sz="2800" dirty="0" smtClean="0">
                <a:solidFill>
                  <a:srgbClr val="000000"/>
                </a:solidFill>
                <a:latin typeface="Times New Roman" pitchFamily="18"/>
                <a:ea typeface="Andale Sans UI" pitchFamily="2"/>
                <a:cs typeface="Tahoma" pitchFamily="2"/>
              </a:rPr>
              <a:t>, </a:t>
            </a:r>
            <a:r>
              <a:rPr lang="de-DE" sz="2800" dirty="0" err="1" smtClean="0">
                <a:solidFill>
                  <a:srgbClr val="000000"/>
                </a:solidFill>
                <a:latin typeface="Times New Roman" pitchFamily="18"/>
                <a:ea typeface="Andale Sans UI" pitchFamily="2"/>
                <a:cs typeface="Tahoma" pitchFamily="2"/>
              </a:rPr>
              <a:t>Asola</a:t>
            </a:r>
            <a:r>
              <a:rPr lang="de-DE" sz="2800" dirty="0" smtClean="0">
                <a:solidFill>
                  <a:srgbClr val="000000"/>
                </a:solidFill>
                <a:latin typeface="Times New Roman" pitchFamily="18"/>
                <a:ea typeface="Andale Sans UI" pitchFamily="2"/>
                <a:cs typeface="Tahoma" pitchFamily="2"/>
              </a:rPr>
              <a:t> e </a:t>
            </a:r>
            <a:r>
              <a:rPr lang="de-DE" sz="2800" dirty="0" err="1" smtClean="0">
                <a:solidFill>
                  <a:srgbClr val="000000"/>
                </a:solidFill>
                <a:latin typeface="Times New Roman" pitchFamily="18"/>
                <a:ea typeface="Andale Sans UI" pitchFamily="2"/>
                <a:cs typeface="Tahoma" pitchFamily="2"/>
              </a:rPr>
              <a:t>Pieve</a:t>
            </a:r>
            <a:r>
              <a:rPr lang="de-DE" sz="2800" dirty="0" smtClean="0">
                <a:solidFill>
                  <a:srgbClr val="000000"/>
                </a:solidFill>
                <a:latin typeface="Times New Roman" pitchFamily="18"/>
                <a:ea typeface="Andale Sans UI" pitchFamily="2"/>
                <a:cs typeface="Tahoma" pitchFamily="2"/>
              </a:rPr>
              <a:t> di </a:t>
            </a:r>
            <a:r>
              <a:rPr lang="de-DE" sz="2800" dirty="0" err="1" smtClean="0">
                <a:solidFill>
                  <a:srgbClr val="000000"/>
                </a:solidFill>
                <a:latin typeface="Times New Roman" pitchFamily="18"/>
                <a:ea typeface="Andale Sans UI" pitchFamily="2"/>
                <a:cs typeface="Tahoma" pitchFamily="2"/>
              </a:rPr>
              <a:t>Coriano</a:t>
            </a:r>
            <a:r>
              <a:rPr lang="de-DE" sz="2800" dirty="0" smtClean="0">
                <a:solidFill>
                  <a:srgbClr val="000000"/>
                </a:solidFill>
                <a:latin typeface="Times New Roman" pitchFamily="18"/>
                <a:ea typeface="Andale Sans UI" pitchFamily="2"/>
                <a:cs typeface="Tahoma" pitchFamily="2"/>
              </a:rPr>
              <a:t>. </a:t>
            </a:r>
          </a:p>
          <a:p>
            <a:endParaRPr lang="it-IT" sz="2800" dirty="0"/>
          </a:p>
        </p:txBody>
      </p:sp>
      <p:sp>
        <p:nvSpPr>
          <p:cNvPr id="3" name="Rettangolo 2"/>
          <p:cNvSpPr/>
          <p:nvPr/>
        </p:nvSpPr>
        <p:spPr>
          <a:xfrm>
            <a:off x="395536" y="3284984"/>
            <a:ext cx="8424936" cy="2246769"/>
          </a:xfrm>
          <a:prstGeom prst="rect">
            <a:avLst/>
          </a:prstGeom>
        </p:spPr>
        <p:txBody>
          <a:bodyPr wrap="square">
            <a:spAutoFit/>
          </a:bodyPr>
          <a:lstStyle/>
          <a:p>
            <a:pPr lvl="0" hangingPunct="0">
              <a:spcBef>
                <a:spcPts val="880"/>
              </a:spcBef>
              <a:spcAft>
                <a:spcPts val="880"/>
              </a:spcAft>
              <a:defRPr sz="1800" b="0" i="0" u="none" strike="noStrike" kern="0" cap="none" spc="0" baseline="0">
                <a:solidFill>
                  <a:srgbClr val="000000"/>
                </a:solidFill>
                <a:uFillTx/>
              </a:defRPr>
            </a:pPr>
            <a:r>
              <a:rPr lang="de-DE" sz="2800" dirty="0" err="1">
                <a:solidFill>
                  <a:srgbClr val="000000"/>
                </a:solidFill>
                <a:latin typeface="Times New Roman" panose="02020603050405020304" pitchFamily="18" charset="0"/>
                <a:ea typeface="Andale Sans UI" pitchFamily="2"/>
                <a:cs typeface="Times New Roman" panose="02020603050405020304" pitchFamily="18" charset="0"/>
              </a:rPr>
              <a:t>ll</a:t>
            </a:r>
            <a:r>
              <a:rPr lang="de-DE" sz="2800" dirty="0">
                <a:solidFill>
                  <a:srgbClr val="000000"/>
                </a:solidFill>
                <a:latin typeface="Times New Roman" panose="02020603050405020304" pitchFamily="18" charset="0"/>
                <a:ea typeface="Andale Sans UI" pitchFamily="2"/>
                <a:cs typeface="Times New Roman" panose="02020603050405020304" pitchFamily="18" charset="0"/>
              </a:rPr>
              <a:t> </a:t>
            </a:r>
            <a:r>
              <a:rPr lang="de-DE" sz="2800" b="1" dirty="0" err="1">
                <a:solidFill>
                  <a:srgbClr val="000000"/>
                </a:solidFill>
                <a:effectLst>
                  <a:outerShdw blurRad="38100" dist="38100" dir="2700000" algn="tl">
                    <a:srgbClr val="000000">
                      <a:alpha val="43137"/>
                    </a:srgbClr>
                  </a:outerShdw>
                </a:effectLst>
                <a:latin typeface="Times New Roman" panose="02020603050405020304" pitchFamily="18" charset="0"/>
                <a:ea typeface="Andale Sans UI" pitchFamily="2"/>
                <a:cs typeface="Times New Roman" panose="02020603050405020304" pitchFamily="18" charset="0"/>
              </a:rPr>
              <a:t>Percorso</a:t>
            </a:r>
            <a:r>
              <a:rPr lang="de-DE" sz="2800" b="1" dirty="0">
                <a:solidFill>
                  <a:srgbClr val="000000"/>
                </a:solidFill>
                <a:effectLst>
                  <a:outerShdw blurRad="38100" dist="38100" dir="2700000" algn="tl">
                    <a:srgbClr val="000000">
                      <a:alpha val="43137"/>
                    </a:srgbClr>
                  </a:outerShdw>
                </a:effectLst>
                <a:latin typeface="Times New Roman" panose="02020603050405020304" pitchFamily="18" charset="0"/>
                <a:ea typeface="Andale Sans UI" pitchFamily="2"/>
                <a:cs typeface="Times New Roman" panose="02020603050405020304" pitchFamily="18" charset="0"/>
              </a:rPr>
              <a:t> </a:t>
            </a:r>
            <a:r>
              <a:rPr lang="de-DE" sz="2800" b="1" dirty="0" err="1">
                <a:solidFill>
                  <a:srgbClr val="000000"/>
                </a:solidFill>
                <a:effectLst>
                  <a:outerShdw blurRad="38100" dist="38100" dir="2700000" algn="tl">
                    <a:srgbClr val="000000">
                      <a:alpha val="43137"/>
                    </a:srgbClr>
                  </a:outerShdw>
                </a:effectLst>
                <a:latin typeface="Times New Roman" panose="02020603050405020304" pitchFamily="18" charset="0"/>
                <a:ea typeface="Andale Sans UI" pitchFamily="2"/>
                <a:cs typeface="Times New Roman" panose="02020603050405020304" pitchFamily="18" charset="0"/>
              </a:rPr>
              <a:t>Nascita</a:t>
            </a:r>
            <a:r>
              <a:rPr lang="de-DE" sz="2800" b="1" dirty="0">
                <a:solidFill>
                  <a:srgbClr val="000000"/>
                </a:solidFill>
                <a:effectLst>
                  <a:outerShdw blurRad="38100" dist="38100" dir="2700000" algn="tl">
                    <a:srgbClr val="000000">
                      <a:alpha val="43137"/>
                    </a:srgbClr>
                  </a:outerShdw>
                </a:effectLst>
                <a:latin typeface="Times New Roman" panose="02020603050405020304" pitchFamily="18" charset="0"/>
                <a:ea typeface="Andale Sans UI" pitchFamily="2"/>
                <a:cs typeface="Times New Roman" panose="02020603050405020304" pitchFamily="18" charset="0"/>
              </a:rPr>
              <a:t> </a:t>
            </a:r>
            <a:r>
              <a:rPr lang="de-DE" sz="2800" dirty="0" err="1">
                <a:solidFill>
                  <a:srgbClr val="000000"/>
                </a:solidFill>
                <a:latin typeface="Times New Roman" panose="02020603050405020304" pitchFamily="18" charset="0"/>
                <a:ea typeface="Andale Sans UI" pitchFamily="2"/>
                <a:cs typeface="Times New Roman" panose="02020603050405020304" pitchFamily="18" charset="0"/>
              </a:rPr>
              <a:t>attivato</a:t>
            </a:r>
            <a:r>
              <a:rPr lang="de-DE" sz="2800" dirty="0">
                <a:solidFill>
                  <a:srgbClr val="000000"/>
                </a:solidFill>
                <a:latin typeface="Times New Roman" panose="02020603050405020304" pitchFamily="18" charset="0"/>
                <a:ea typeface="Andale Sans UI" pitchFamily="2"/>
                <a:cs typeface="Times New Roman" panose="02020603050405020304" pitchFamily="18" charset="0"/>
              </a:rPr>
              <a:t> </a:t>
            </a:r>
            <a:r>
              <a:rPr lang="de-DE" sz="2800" dirty="0" err="1">
                <a:solidFill>
                  <a:srgbClr val="000000"/>
                </a:solidFill>
                <a:latin typeface="Times New Roman" panose="02020603050405020304" pitchFamily="18" charset="0"/>
                <a:ea typeface="Andale Sans UI" pitchFamily="2"/>
                <a:cs typeface="Times New Roman" panose="02020603050405020304" pitchFamily="18" charset="0"/>
              </a:rPr>
              <a:t>nella</a:t>
            </a:r>
            <a:r>
              <a:rPr lang="de-DE" sz="2800" dirty="0">
                <a:solidFill>
                  <a:srgbClr val="000000"/>
                </a:solidFill>
                <a:latin typeface="Times New Roman" panose="02020603050405020304" pitchFamily="18" charset="0"/>
                <a:ea typeface="Andale Sans UI" pitchFamily="2"/>
                <a:cs typeface="Times New Roman" panose="02020603050405020304" pitchFamily="18" charset="0"/>
              </a:rPr>
              <a:t> </a:t>
            </a:r>
            <a:r>
              <a:rPr lang="de-DE" sz="2800" dirty="0" err="1">
                <a:solidFill>
                  <a:srgbClr val="000000"/>
                </a:solidFill>
                <a:latin typeface="Times New Roman" panose="02020603050405020304" pitchFamily="18" charset="0"/>
                <a:ea typeface="Andale Sans UI" pitchFamily="2"/>
                <a:cs typeface="Times New Roman" panose="02020603050405020304" pitchFamily="18" charset="0"/>
              </a:rPr>
              <a:t>realtà</a:t>
            </a:r>
            <a:r>
              <a:rPr lang="de-DE" sz="2800" dirty="0">
                <a:solidFill>
                  <a:srgbClr val="000000"/>
                </a:solidFill>
                <a:latin typeface="Times New Roman" panose="02020603050405020304" pitchFamily="18" charset="0"/>
                <a:ea typeface="Andale Sans UI" pitchFamily="2"/>
                <a:cs typeface="Times New Roman" panose="02020603050405020304" pitchFamily="18" charset="0"/>
              </a:rPr>
              <a:t> </a:t>
            </a:r>
            <a:r>
              <a:rPr lang="de-DE" sz="2800" dirty="0" err="1" smtClean="0">
                <a:solidFill>
                  <a:srgbClr val="000000"/>
                </a:solidFill>
                <a:latin typeface="Times New Roman" panose="02020603050405020304" pitchFamily="18" charset="0"/>
                <a:ea typeface="Andale Sans UI" pitchFamily="2"/>
                <a:cs typeface="Times New Roman" panose="02020603050405020304" pitchFamily="18" charset="0"/>
              </a:rPr>
              <a:t>mantovana</a:t>
            </a:r>
            <a:r>
              <a:rPr lang="de-DE" sz="2800" dirty="0" smtClean="0">
                <a:solidFill>
                  <a:srgbClr val="000000"/>
                </a:solidFill>
                <a:latin typeface="Times New Roman" panose="02020603050405020304" pitchFamily="18" charset="0"/>
                <a:ea typeface="Andale Sans UI" pitchFamily="2"/>
                <a:cs typeface="Times New Roman" panose="02020603050405020304" pitchFamily="18" charset="0"/>
              </a:rPr>
              <a:t>, </a:t>
            </a:r>
            <a:r>
              <a:rPr lang="de-DE" sz="2800" dirty="0" err="1" smtClean="0">
                <a:solidFill>
                  <a:srgbClr val="000000"/>
                </a:solidFill>
                <a:latin typeface="Times New Roman" panose="02020603050405020304" pitchFamily="18" charset="0"/>
                <a:ea typeface="Andale Sans UI" pitchFamily="2"/>
                <a:cs typeface="Times New Roman" panose="02020603050405020304" pitchFamily="18" charset="0"/>
              </a:rPr>
              <a:t>garantisce</a:t>
            </a:r>
            <a:r>
              <a:rPr lang="de-DE" sz="2800" dirty="0" smtClean="0">
                <a:solidFill>
                  <a:srgbClr val="000000"/>
                </a:solidFill>
                <a:latin typeface="Times New Roman" panose="02020603050405020304" pitchFamily="18" charset="0"/>
                <a:ea typeface="Andale Sans UI" pitchFamily="2"/>
                <a:cs typeface="Times New Roman" panose="02020603050405020304" pitchFamily="18" charset="0"/>
              </a:rPr>
              <a:t> </a:t>
            </a:r>
            <a:r>
              <a:rPr lang="de-DE" sz="2800" dirty="0">
                <a:solidFill>
                  <a:srgbClr val="000000"/>
                </a:solidFill>
                <a:latin typeface="Times New Roman" panose="02020603050405020304" pitchFamily="18" charset="0"/>
                <a:ea typeface="Andale Sans UI" pitchFamily="2"/>
                <a:cs typeface="Times New Roman" panose="02020603050405020304" pitchFamily="18" charset="0"/>
              </a:rPr>
              <a:t>alla </a:t>
            </a:r>
            <a:r>
              <a:rPr lang="de-DE" sz="2800" dirty="0" err="1" smtClean="0">
                <a:solidFill>
                  <a:srgbClr val="000000"/>
                </a:solidFill>
                <a:latin typeface="Times New Roman" panose="02020603050405020304" pitchFamily="18" charset="0"/>
                <a:ea typeface="Andale Sans UI" pitchFamily="2"/>
                <a:cs typeface="Times New Roman" panose="02020603050405020304" pitchFamily="18" charset="0"/>
              </a:rPr>
              <a:t>mamma</a:t>
            </a:r>
            <a:r>
              <a:rPr lang="de-DE" sz="2800" dirty="0" smtClean="0">
                <a:solidFill>
                  <a:srgbClr val="000000"/>
                </a:solidFill>
                <a:latin typeface="Times New Roman" panose="02020603050405020304" pitchFamily="18" charset="0"/>
                <a:ea typeface="Andale Sans UI" pitchFamily="2"/>
                <a:cs typeface="Times New Roman" panose="02020603050405020304" pitchFamily="18" charset="0"/>
              </a:rPr>
              <a:t> </a:t>
            </a:r>
            <a:r>
              <a:rPr lang="de-DE" sz="2800" dirty="0" err="1" smtClean="0">
                <a:solidFill>
                  <a:srgbClr val="000000"/>
                </a:solidFill>
                <a:latin typeface="Times New Roman" panose="02020603050405020304" pitchFamily="18" charset="0"/>
                <a:ea typeface="Andale Sans UI" pitchFamily="2"/>
                <a:cs typeface="Times New Roman" panose="02020603050405020304" pitchFamily="18" charset="0"/>
              </a:rPr>
              <a:t>l’assistenza</a:t>
            </a:r>
            <a:r>
              <a:rPr lang="de-DE" sz="2800" dirty="0" smtClean="0">
                <a:solidFill>
                  <a:srgbClr val="000000"/>
                </a:solidFill>
                <a:latin typeface="Times New Roman" panose="02020603050405020304" pitchFamily="18" charset="0"/>
                <a:ea typeface="Andale Sans UI" pitchFamily="2"/>
                <a:cs typeface="Times New Roman" panose="02020603050405020304" pitchFamily="18" charset="0"/>
              </a:rPr>
              <a:t> </a:t>
            </a:r>
            <a:r>
              <a:rPr lang="de-DE" sz="2800" dirty="0">
                <a:solidFill>
                  <a:srgbClr val="000000"/>
                </a:solidFill>
                <a:latin typeface="Times New Roman" panose="02020603050405020304" pitchFamily="18" charset="0"/>
                <a:ea typeface="Andale Sans UI" pitchFamily="2"/>
                <a:cs typeface="Times New Roman" panose="02020603050405020304" pitchFamily="18" charset="0"/>
              </a:rPr>
              <a:t>in </a:t>
            </a:r>
            <a:r>
              <a:rPr lang="de-DE" sz="2800" dirty="0" err="1">
                <a:solidFill>
                  <a:srgbClr val="000000"/>
                </a:solidFill>
                <a:latin typeface="Times New Roman" panose="02020603050405020304" pitchFamily="18" charset="0"/>
                <a:ea typeface="Andale Sans UI" pitchFamily="2"/>
                <a:cs typeface="Times New Roman" panose="02020603050405020304" pitchFamily="18" charset="0"/>
              </a:rPr>
              <a:t>gravidanza</a:t>
            </a:r>
            <a:r>
              <a:rPr lang="de-DE" sz="2800" dirty="0">
                <a:solidFill>
                  <a:srgbClr val="000000"/>
                </a:solidFill>
                <a:latin typeface="Times New Roman" panose="02020603050405020304" pitchFamily="18" charset="0"/>
                <a:ea typeface="Andale Sans UI" pitchFamily="2"/>
                <a:cs typeface="Times New Roman" panose="02020603050405020304" pitchFamily="18" charset="0"/>
              </a:rPr>
              <a:t> e </a:t>
            </a:r>
            <a:r>
              <a:rPr lang="de-DE" sz="2800" dirty="0" err="1">
                <a:solidFill>
                  <a:srgbClr val="000000"/>
                </a:solidFill>
                <a:latin typeface="Times New Roman" panose="02020603050405020304" pitchFamily="18" charset="0"/>
                <a:ea typeface="Andale Sans UI" pitchFamily="2"/>
                <a:cs typeface="Times New Roman" panose="02020603050405020304" pitchFamily="18" charset="0"/>
              </a:rPr>
              <a:t>dopo</a:t>
            </a:r>
            <a:r>
              <a:rPr lang="de-DE" sz="2800" dirty="0">
                <a:solidFill>
                  <a:srgbClr val="000000"/>
                </a:solidFill>
                <a:latin typeface="Times New Roman" panose="02020603050405020304" pitchFamily="18" charset="0"/>
                <a:ea typeface="Andale Sans UI" pitchFamily="2"/>
                <a:cs typeface="Times New Roman" panose="02020603050405020304" pitchFamily="18" charset="0"/>
              </a:rPr>
              <a:t> </a:t>
            </a:r>
            <a:r>
              <a:rPr lang="de-DE" sz="2800" dirty="0" err="1">
                <a:solidFill>
                  <a:srgbClr val="000000"/>
                </a:solidFill>
                <a:latin typeface="Times New Roman" panose="02020603050405020304" pitchFamily="18" charset="0"/>
                <a:ea typeface="Andale Sans UI" pitchFamily="2"/>
                <a:cs typeface="Times New Roman" panose="02020603050405020304" pitchFamily="18" charset="0"/>
              </a:rPr>
              <a:t>il</a:t>
            </a:r>
            <a:r>
              <a:rPr lang="de-DE" sz="2800" dirty="0">
                <a:solidFill>
                  <a:srgbClr val="000000"/>
                </a:solidFill>
                <a:latin typeface="Times New Roman" panose="02020603050405020304" pitchFamily="18" charset="0"/>
                <a:ea typeface="Andale Sans UI" pitchFamily="2"/>
                <a:cs typeface="Times New Roman" panose="02020603050405020304" pitchFamily="18" charset="0"/>
              </a:rPr>
              <a:t> </a:t>
            </a:r>
            <a:r>
              <a:rPr lang="de-DE" sz="2800" dirty="0" err="1" smtClean="0">
                <a:solidFill>
                  <a:srgbClr val="000000"/>
                </a:solidFill>
                <a:latin typeface="Times New Roman" panose="02020603050405020304" pitchFamily="18" charset="0"/>
                <a:ea typeface="Andale Sans UI" pitchFamily="2"/>
                <a:cs typeface="Times New Roman" panose="02020603050405020304" pitchFamily="18" charset="0"/>
              </a:rPr>
              <a:t>parto</a:t>
            </a:r>
            <a:r>
              <a:rPr lang="de-DE" sz="2800" dirty="0" smtClean="0">
                <a:solidFill>
                  <a:srgbClr val="000000"/>
                </a:solidFill>
                <a:latin typeface="Times New Roman" panose="02020603050405020304" pitchFamily="18" charset="0"/>
                <a:ea typeface="Andale Sans UI" pitchFamily="2"/>
                <a:cs typeface="Times New Roman" panose="02020603050405020304" pitchFamily="18" charset="0"/>
              </a:rPr>
              <a:t>, </a:t>
            </a:r>
            <a:r>
              <a:rPr lang="de-DE" sz="2800" dirty="0" err="1" smtClean="0">
                <a:solidFill>
                  <a:srgbClr val="000000"/>
                </a:solidFill>
                <a:latin typeface="Times New Roman" panose="02020603050405020304" pitchFamily="18" charset="0"/>
                <a:ea typeface="Andale Sans UI" pitchFamily="2"/>
                <a:cs typeface="Times New Roman" panose="02020603050405020304" pitchFamily="18" charset="0"/>
              </a:rPr>
              <a:t>l’accompagnamento</a:t>
            </a:r>
            <a:r>
              <a:rPr lang="de-DE" sz="2800" dirty="0" smtClean="0">
                <a:solidFill>
                  <a:srgbClr val="000000"/>
                </a:solidFill>
                <a:latin typeface="Times New Roman" panose="02020603050405020304" pitchFamily="18" charset="0"/>
                <a:ea typeface="Andale Sans UI" pitchFamily="2"/>
                <a:cs typeface="Times New Roman" panose="02020603050405020304" pitchFamily="18" charset="0"/>
              </a:rPr>
              <a:t> </a:t>
            </a:r>
            <a:r>
              <a:rPr lang="de-DE" sz="2800" dirty="0">
                <a:solidFill>
                  <a:srgbClr val="000000"/>
                </a:solidFill>
                <a:latin typeface="Times New Roman" panose="02020603050405020304" pitchFamily="18" charset="0"/>
                <a:ea typeface="Andale Sans UI" pitchFamily="2"/>
                <a:cs typeface="Times New Roman" panose="02020603050405020304" pitchFamily="18" charset="0"/>
              </a:rPr>
              <a:t>e </a:t>
            </a:r>
            <a:r>
              <a:rPr lang="de-DE" sz="2800" dirty="0" err="1">
                <a:solidFill>
                  <a:srgbClr val="000000"/>
                </a:solidFill>
                <a:latin typeface="Times New Roman" panose="02020603050405020304" pitchFamily="18" charset="0"/>
                <a:ea typeface="Andale Sans UI" pitchFamily="2"/>
                <a:cs typeface="Times New Roman" panose="02020603050405020304" pitchFamily="18" charset="0"/>
              </a:rPr>
              <a:t>il</a:t>
            </a:r>
            <a:r>
              <a:rPr lang="de-DE" sz="2800" dirty="0">
                <a:solidFill>
                  <a:srgbClr val="000000"/>
                </a:solidFill>
                <a:latin typeface="Times New Roman" panose="02020603050405020304" pitchFamily="18" charset="0"/>
                <a:ea typeface="Andale Sans UI" pitchFamily="2"/>
                <a:cs typeface="Times New Roman" panose="02020603050405020304" pitchFamily="18" charset="0"/>
              </a:rPr>
              <a:t> </a:t>
            </a:r>
            <a:r>
              <a:rPr lang="de-DE" sz="2800" dirty="0" err="1">
                <a:solidFill>
                  <a:srgbClr val="000000"/>
                </a:solidFill>
                <a:latin typeface="Times New Roman" panose="02020603050405020304" pitchFamily="18" charset="0"/>
                <a:ea typeface="Andale Sans UI" pitchFamily="2"/>
                <a:cs typeface="Times New Roman" panose="02020603050405020304" pitchFamily="18" charset="0"/>
              </a:rPr>
              <a:t>sostegno</a:t>
            </a:r>
            <a:r>
              <a:rPr lang="de-DE" sz="2800" dirty="0">
                <a:solidFill>
                  <a:srgbClr val="000000"/>
                </a:solidFill>
                <a:latin typeface="Times New Roman" panose="02020603050405020304" pitchFamily="18" charset="0"/>
                <a:ea typeface="Andale Sans UI" pitchFamily="2"/>
                <a:cs typeface="Times New Roman" panose="02020603050405020304" pitchFamily="18" charset="0"/>
              </a:rPr>
              <a:t> </a:t>
            </a:r>
            <a:r>
              <a:rPr lang="de-DE" sz="2800" dirty="0" err="1">
                <a:solidFill>
                  <a:srgbClr val="000000"/>
                </a:solidFill>
                <a:latin typeface="Times New Roman" panose="02020603050405020304" pitchFamily="18" charset="0"/>
                <a:ea typeface="Andale Sans UI" pitchFamily="2"/>
                <a:cs typeface="Times New Roman" panose="02020603050405020304" pitchFamily="18" charset="0"/>
              </a:rPr>
              <a:t>nel</a:t>
            </a:r>
            <a:r>
              <a:rPr lang="de-DE" sz="2800" dirty="0">
                <a:solidFill>
                  <a:srgbClr val="000000"/>
                </a:solidFill>
                <a:latin typeface="Times New Roman" panose="02020603050405020304" pitchFamily="18" charset="0"/>
                <a:ea typeface="Andale Sans UI" pitchFamily="2"/>
                <a:cs typeface="Times New Roman" panose="02020603050405020304" pitchFamily="18" charset="0"/>
              </a:rPr>
              <a:t> </a:t>
            </a:r>
            <a:r>
              <a:rPr lang="de-DE" sz="2800" dirty="0" err="1">
                <a:solidFill>
                  <a:srgbClr val="000000"/>
                </a:solidFill>
                <a:latin typeface="Times New Roman" panose="02020603050405020304" pitchFamily="18" charset="0"/>
                <a:ea typeface="Andale Sans UI" pitchFamily="2"/>
                <a:cs typeface="Times New Roman" panose="02020603050405020304" pitchFamily="18" charset="0"/>
              </a:rPr>
              <a:t>suo</a:t>
            </a:r>
            <a:r>
              <a:rPr lang="de-DE" sz="2800" dirty="0">
                <a:solidFill>
                  <a:srgbClr val="000000"/>
                </a:solidFill>
                <a:latin typeface="Times New Roman" panose="02020603050405020304" pitchFamily="18" charset="0"/>
                <a:ea typeface="Andale Sans UI" pitchFamily="2"/>
                <a:cs typeface="Times New Roman" panose="02020603050405020304" pitchFamily="18" charset="0"/>
              </a:rPr>
              <a:t> </a:t>
            </a:r>
            <a:r>
              <a:rPr lang="de-DE" sz="2800" dirty="0" err="1">
                <a:solidFill>
                  <a:srgbClr val="000000"/>
                </a:solidFill>
                <a:latin typeface="Times New Roman" panose="02020603050405020304" pitchFamily="18" charset="0"/>
                <a:ea typeface="Andale Sans UI" pitchFamily="2"/>
                <a:cs typeface="Times New Roman" panose="02020603050405020304" pitchFamily="18" charset="0"/>
              </a:rPr>
              <a:t>ambiente</a:t>
            </a:r>
            <a:r>
              <a:rPr lang="de-DE" sz="2800" dirty="0">
                <a:solidFill>
                  <a:srgbClr val="000000"/>
                </a:solidFill>
                <a:latin typeface="Times New Roman" panose="02020603050405020304" pitchFamily="18" charset="0"/>
                <a:ea typeface="Andale Sans UI" pitchFamily="2"/>
                <a:cs typeface="Times New Roman" panose="02020603050405020304" pitchFamily="18" charset="0"/>
              </a:rPr>
              <a:t> di </a:t>
            </a:r>
            <a:r>
              <a:rPr lang="de-DE" sz="2800" dirty="0" err="1" smtClean="0">
                <a:solidFill>
                  <a:srgbClr val="000000"/>
                </a:solidFill>
                <a:latin typeface="Times New Roman" panose="02020603050405020304" pitchFamily="18" charset="0"/>
                <a:ea typeface="Andale Sans UI" pitchFamily="2"/>
                <a:cs typeface="Times New Roman" panose="02020603050405020304" pitchFamily="18" charset="0"/>
              </a:rPr>
              <a:t>vita</a:t>
            </a:r>
            <a:r>
              <a:rPr lang="de-DE" sz="2800" dirty="0" smtClean="0">
                <a:solidFill>
                  <a:srgbClr val="000000"/>
                </a:solidFill>
                <a:latin typeface="Times New Roman" panose="02020603050405020304" pitchFamily="18" charset="0"/>
                <a:ea typeface="Andale Sans UI" pitchFamily="2"/>
                <a:cs typeface="Times New Roman" panose="02020603050405020304" pitchFamily="18" charset="0"/>
              </a:rPr>
              <a:t>, </a:t>
            </a:r>
            <a:r>
              <a:rPr lang="de-DE" sz="2800" dirty="0" err="1" smtClean="0">
                <a:solidFill>
                  <a:srgbClr val="000000"/>
                </a:solidFill>
                <a:latin typeface="Times New Roman" panose="02020603050405020304" pitchFamily="18" charset="0"/>
                <a:ea typeface="Andale Sans UI" pitchFamily="2"/>
                <a:cs typeface="Times New Roman" panose="02020603050405020304" pitchFamily="18" charset="0"/>
              </a:rPr>
              <a:t>attraverso</a:t>
            </a:r>
            <a:r>
              <a:rPr lang="de-DE" sz="2800" dirty="0" smtClean="0">
                <a:solidFill>
                  <a:srgbClr val="000000"/>
                </a:solidFill>
                <a:latin typeface="Times New Roman" panose="02020603050405020304" pitchFamily="18" charset="0"/>
                <a:ea typeface="Andale Sans UI" pitchFamily="2"/>
                <a:cs typeface="Times New Roman" panose="02020603050405020304" pitchFamily="18" charset="0"/>
              </a:rPr>
              <a:t> </a:t>
            </a:r>
            <a:r>
              <a:rPr lang="de-DE" sz="2800" dirty="0" err="1">
                <a:solidFill>
                  <a:srgbClr val="000000"/>
                </a:solidFill>
                <a:latin typeface="Times New Roman" panose="02020603050405020304" pitchFamily="18" charset="0"/>
                <a:ea typeface="Andale Sans UI" pitchFamily="2"/>
                <a:cs typeface="Times New Roman" panose="02020603050405020304" pitchFamily="18" charset="0"/>
              </a:rPr>
              <a:t>il</a:t>
            </a:r>
            <a:r>
              <a:rPr lang="de-DE" sz="2800" dirty="0">
                <a:solidFill>
                  <a:srgbClr val="000000"/>
                </a:solidFill>
                <a:latin typeface="Times New Roman" panose="02020603050405020304" pitchFamily="18" charset="0"/>
                <a:ea typeface="Andale Sans UI" pitchFamily="2"/>
                <a:cs typeface="Times New Roman" panose="02020603050405020304" pitchFamily="18" charset="0"/>
              </a:rPr>
              <a:t> </a:t>
            </a:r>
            <a:r>
              <a:rPr lang="de-DE" sz="2800" dirty="0" err="1">
                <a:solidFill>
                  <a:srgbClr val="000000"/>
                </a:solidFill>
                <a:latin typeface="Times New Roman" panose="02020603050405020304" pitchFamily="18" charset="0"/>
                <a:ea typeface="Andale Sans UI" pitchFamily="2"/>
                <a:cs typeface="Times New Roman" panose="02020603050405020304" pitchFamily="18" charset="0"/>
              </a:rPr>
              <a:t>supporto</a:t>
            </a:r>
            <a:r>
              <a:rPr lang="de-DE" sz="2800" dirty="0">
                <a:solidFill>
                  <a:srgbClr val="000000"/>
                </a:solidFill>
                <a:latin typeface="Times New Roman" panose="02020603050405020304" pitchFamily="18" charset="0"/>
                <a:ea typeface="Andale Sans UI" pitchFamily="2"/>
                <a:cs typeface="Times New Roman" panose="02020603050405020304" pitchFamily="18" charset="0"/>
              </a:rPr>
              <a:t> della </a:t>
            </a:r>
            <a:r>
              <a:rPr lang="de-DE" sz="2800" dirty="0" err="1">
                <a:solidFill>
                  <a:srgbClr val="000000"/>
                </a:solidFill>
                <a:latin typeface="Times New Roman" panose="02020603050405020304" pitchFamily="18" charset="0"/>
                <a:ea typeface="Andale Sans UI" pitchFamily="2"/>
                <a:cs typeface="Times New Roman" panose="02020603050405020304" pitchFamily="18" charset="0"/>
              </a:rPr>
              <a:t>struttura</a:t>
            </a:r>
            <a:r>
              <a:rPr lang="de-DE" sz="2800" dirty="0">
                <a:solidFill>
                  <a:srgbClr val="000000"/>
                </a:solidFill>
                <a:latin typeface="Times New Roman" panose="02020603050405020304" pitchFamily="18" charset="0"/>
                <a:ea typeface="Andale Sans UI" pitchFamily="2"/>
                <a:cs typeface="Times New Roman" panose="02020603050405020304" pitchFamily="18" charset="0"/>
              </a:rPr>
              <a:t> </a:t>
            </a:r>
            <a:r>
              <a:rPr lang="de-DE" sz="2800" dirty="0" err="1">
                <a:solidFill>
                  <a:srgbClr val="000000"/>
                </a:solidFill>
                <a:latin typeface="Times New Roman" panose="02020603050405020304" pitchFamily="18" charset="0"/>
                <a:ea typeface="Andale Sans UI" pitchFamily="2"/>
                <a:cs typeface="Times New Roman" panose="02020603050405020304" pitchFamily="18" charset="0"/>
              </a:rPr>
              <a:t>sanitaria</a:t>
            </a:r>
            <a:r>
              <a:rPr lang="de-DE" sz="2800" dirty="0">
                <a:solidFill>
                  <a:srgbClr val="000000"/>
                </a:solidFill>
                <a:latin typeface="Times New Roman" panose="02020603050405020304" pitchFamily="18" charset="0"/>
                <a:ea typeface="Andale Sans UI" pitchFamily="2"/>
                <a:cs typeface="Times New Roman" panose="02020603050405020304" pitchFamily="18" charset="0"/>
              </a:rPr>
              <a:t> più </a:t>
            </a:r>
            <a:r>
              <a:rPr lang="de-DE" sz="2800" dirty="0" err="1">
                <a:solidFill>
                  <a:srgbClr val="000000"/>
                </a:solidFill>
                <a:latin typeface="Times New Roman" panose="02020603050405020304" pitchFamily="18" charset="0"/>
                <a:ea typeface="Andale Sans UI" pitchFamily="2"/>
                <a:cs typeface="Times New Roman" panose="02020603050405020304" pitchFamily="18" charset="0"/>
              </a:rPr>
              <a:t>idonea</a:t>
            </a:r>
            <a:r>
              <a:rPr lang="de-DE" sz="2800" b="1" dirty="0">
                <a:solidFill>
                  <a:srgbClr val="000000"/>
                </a:solidFill>
                <a:latin typeface="Times New Roman" panose="02020603050405020304" pitchFamily="18" charset="0"/>
                <a:ea typeface="Andale Sans UI" pitchFamily="2"/>
                <a:cs typeface="Times New Roman" panose="02020603050405020304" pitchFamily="18" charset="0"/>
              </a:rPr>
              <a:t>.</a:t>
            </a:r>
          </a:p>
        </p:txBody>
      </p:sp>
    </p:spTree>
    <p:extLst>
      <p:ext uri="{BB962C8B-B14F-4D97-AF65-F5344CB8AC3E}">
        <p14:creationId xmlns:p14="http://schemas.microsoft.com/office/powerpoint/2010/main" val="925106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71600" y="950771"/>
            <a:ext cx="7056784" cy="1569660"/>
          </a:xfrm>
          <a:prstGeom prst="rect">
            <a:avLst/>
          </a:prstGeom>
        </p:spPr>
        <p:txBody>
          <a:bodyPr wrap="square">
            <a:spAutoFit/>
          </a:bodyPr>
          <a:lstStyle/>
          <a:p>
            <a:r>
              <a:rPr lang="it-IT" sz="2400" dirty="0" smtClean="0">
                <a:solidFill>
                  <a:schemeClr val="bg1"/>
                </a:solidFill>
                <a:latin typeface="Times New Roman" panose="02020603050405020304" pitchFamily="18" charset="0"/>
                <a:cs typeface="Times New Roman" panose="02020603050405020304" pitchFamily="18" charset="0"/>
              </a:rPr>
              <a:t>All’interno </a:t>
            </a:r>
            <a:r>
              <a:rPr lang="it-IT" sz="2400" dirty="0">
                <a:solidFill>
                  <a:schemeClr val="bg1"/>
                </a:solidFill>
                <a:latin typeface="Times New Roman" panose="02020603050405020304" pitchFamily="18" charset="0"/>
                <a:cs typeface="Times New Roman" panose="02020603050405020304" pitchFamily="18" charset="0"/>
              </a:rPr>
              <a:t>del Percorso </a:t>
            </a:r>
            <a:r>
              <a:rPr lang="it-IT" sz="2400" dirty="0" smtClean="0">
                <a:solidFill>
                  <a:schemeClr val="bg1"/>
                </a:solidFill>
                <a:latin typeface="Times New Roman" panose="02020603050405020304" pitchFamily="18" charset="0"/>
                <a:cs typeface="Times New Roman" panose="02020603050405020304" pitchFamily="18" charset="0"/>
              </a:rPr>
              <a:t>Nascita, attraverso </a:t>
            </a:r>
            <a:r>
              <a:rPr lang="it-IT" sz="2400" dirty="0">
                <a:solidFill>
                  <a:schemeClr val="bg1"/>
                </a:solidFill>
                <a:latin typeface="Times New Roman" panose="02020603050405020304" pitchFamily="18" charset="0"/>
                <a:cs typeface="Times New Roman" panose="02020603050405020304" pitchFamily="18" charset="0"/>
              </a:rPr>
              <a:t>un lavoro </a:t>
            </a:r>
            <a:r>
              <a:rPr lang="it-IT" sz="2400" dirty="0" smtClean="0">
                <a:solidFill>
                  <a:schemeClr val="bg1"/>
                </a:solidFill>
                <a:latin typeface="Times New Roman" panose="02020603050405020304" pitchFamily="18" charset="0"/>
                <a:cs typeface="Times New Roman" panose="02020603050405020304" pitchFamily="18" charset="0"/>
              </a:rPr>
              <a:t>congiunto tra </a:t>
            </a:r>
            <a:r>
              <a:rPr lang="it-IT" sz="2400" dirty="0">
                <a:solidFill>
                  <a:schemeClr val="bg1"/>
                </a:solidFill>
                <a:latin typeface="Times New Roman" panose="02020603050405020304" pitchFamily="18" charset="0"/>
                <a:cs typeface="Times New Roman" panose="02020603050405020304" pitchFamily="18" charset="0"/>
              </a:rPr>
              <a:t>ospedale e </a:t>
            </a:r>
            <a:r>
              <a:rPr lang="it-IT" sz="2400" dirty="0" smtClean="0">
                <a:solidFill>
                  <a:schemeClr val="bg1"/>
                </a:solidFill>
                <a:latin typeface="Times New Roman" panose="02020603050405020304" pitchFamily="18" charset="0"/>
                <a:cs typeface="Times New Roman" panose="02020603050405020304" pitchFamily="18" charset="0"/>
              </a:rPr>
              <a:t>territorio, nasce il progetto </a:t>
            </a:r>
            <a:r>
              <a:rPr lang="it-IT" sz="2400" dirty="0">
                <a:solidFill>
                  <a:schemeClr val="bg1"/>
                </a:solidFill>
                <a:latin typeface="Times New Roman" panose="02020603050405020304" pitchFamily="18" charset="0"/>
                <a:cs typeface="Times New Roman" panose="02020603050405020304" pitchFamily="18" charset="0"/>
              </a:rPr>
              <a:t>per la dimissione </a:t>
            </a:r>
            <a:r>
              <a:rPr lang="it-IT" sz="2400" dirty="0" smtClean="0">
                <a:solidFill>
                  <a:schemeClr val="bg1"/>
                </a:solidFill>
                <a:latin typeface="Times New Roman" panose="02020603050405020304" pitchFamily="18" charset="0"/>
                <a:cs typeface="Times New Roman" panose="02020603050405020304" pitchFamily="18" charset="0"/>
              </a:rPr>
              <a:t>protetta che inizia </a:t>
            </a:r>
            <a:r>
              <a:rPr lang="it-IT" sz="2400" dirty="0" err="1" smtClean="0">
                <a:solidFill>
                  <a:schemeClr val="bg1"/>
                </a:solidFill>
                <a:latin typeface="Times New Roman" panose="02020603050405020304" pitchFamily="18" charset="0"/>
                <a:cs typeface="Times New Roman" panose="02020603050405020304" pitchFamily="18" charset="0"/>
              </a:rPr>
              <a:t>conl’Azienda</a:t>
            </a:r>
            <a:r>
              <a:rPr lang="it-IT" sz="2400" dirty="0" smtClean="0">
                <a:solidFill>
                  <a:schemeClr val="bg1"/>
                </a:solidFill>
                <a:latin typeface="Times New Roman" panose="02020603050405020304" pitchFamily="18" charset="0"/>
                <a:cs typeface="Times New Roman" panose="02020603050405020304" pitchFamily="18" charset="0"/>
              </a:rPr>
              <a:t> </a:t>
            </a:r>
            <a:r>
              <a:rPr lang="it-IT" sz="2400" dirty="0">
                <a:solidFill>
                  <a:schemeClr val="bg1"/>
                </a:solidFill>
                <a:latin typeface="Times New Roman" panose="02020603050405020304" pitchFamily="18" charset="0"/>
                <a:cs typeface="Times New Roman" panose="02020603050405020304" pitchFamily="18" charset="0"/>
              </a:rPr>
              <a:t>Sanitaria Locale di Mantova e l’Azienda Ospedaliera “C. Poma</a:t>
            </a:r>
            <a:r>
              <a:rPr lang="it-IT" sz="2400" dirty="0" smtClean="0">
                <a:solidFill>
                  <a:schemeClr val="bg1"/>
                </a:solidFill>
                <a:latin typeface="Times New Roman" panose="02020603050405020304" pitchFamily="18" charset="0"/>
                <a:cs typeface="Times New Roman" panose="02020603050405020304" pitchFamily="18" charset="0"/>
              </a:rPr>
              <a:t>” .</a:t>
            </a:r>
            <a:endParaRPr lang="it-IT" sz="2400" dirty="0">
              <a:solidFill>
                <a:schemeClr val="bg1"/>
              </a:solidFill>
              <a:latin typeface="Times New Roman" panose="02020603050405020304" pitchFamily="18" charset="0"/>
              <a:cs typeface="Times New Roman" panose="02020603050405020304" pitchFamily="18" charset="0"/>
            </a:endParaRPr>
          </a:p>
        </p:txBody>
      </p:sp>
      <p:sp>
        <p:nvSpPr>
          <p:cNvPr id="3" name="AutoShape 2" descr="Risultati immagini per dimissione protet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4" descr="Risultati immagini per dimissione protett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6" descr="Risultati immagini per dimissione protett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nvGrpSpPr>
          <p:cNvPr id="8" name="Gruppo 7"/>
          <p:cNvGrpSpPr/>
          <p:nvPr/>
        </p:nvGrpSpPr>
        <p:grpSpPr>
          <a:xfrm>
            <a:off x="1609308" y="3531064"/>
            <a:ext cx="5781368" cy="3045042"/>
            <a:chOff x="1224116" y="3790335"/>
            <a:chExt cx="5781368" cy="3045042"/>
          </a:xfrm>
        </p:grpSpPr>
        <p:pic>
          <p:nvPicPr>
            <p:cNvPr id="2056" name="Picture 8" descr="Risultati immagini per dimissione protetta"/>
            <p:cNvPicPr>
              <a:picLocks noChangeAspect="1" noChangeArrowheads="1"/>
            </p:cNvPicPr>
            <p:nvPr/>
          </p:nvPicPr>
          <p:blipFill rotWithShape="1">
            <a:blip r:embed="rId2">
              <a:extLst>
                <a:ext uri="{28A0092B-C50C-407E-A947-70E740481C1C}">
                  <a14:useLocalDpi xmlns:a14="http://schemas.microsoft.com/office/drawing/2010/main" val="0"/>
                </a:ext>
              </a:extLst>
            </a:blip>
            <a:srcRect l="1785" t="9294" r="3079" b="23965"/>
            <a:stretch/>
          </p:blipFill>
          <p:spPr bwMode="auto">
            <a:xfrm>
              <a:off x="1224116" y="3790335"/>
              <a:ext cx="5781368" cy="30450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ttangolo 5"/>
            <p:cNvSpPr/>
            <p:nvPr/>
          </p:nvSpPr>
          <p:spPr>
            <a:xfrm>
              <a:off x="3779912" y="4293096"/>
              <a:ext cx="1008112" cy="2304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roce 6"/>
            <p:cNvSpPr/>
            <p:nvPr/>
          </p:nvSpPr>
          <p:spPr>
            <a:xfrm>
              <a:off x="3752149" y="4772796"/>
              <a:ext cx="1152128" cy="1080120"/>
            </a:xfrm>
            <a:prstGeom prst="mathPlus">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429999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0" y="0"/>
            <a:ext cx="6984776" cy="7245424"/>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it-IT" sz="2800" dirty="0" smtClean="0">
                <a:solidFill>
                  <a:schemeClr val="bg1"/>
                </a:solidFill>
                <a:latin typeface="Times New Roman" panose="02020603050405020304" pitchFamily="18" charset="0"/>
                <a:cs typeface="Times New Roman" panose="02020603050405020304" pitchFamily="18" charset="0"/>
              </a:rPr>
              <a:t>Inizialmente il progetto era di natura sperimentale, e la prima fase fu realizzata per tre mesi da ottobre a dicembre 2015 presso il presidio ospedaliero di Mantova. L’equipe che se ne è occupata era composta dall’ostetrica Sonia Ferrarini (</a:t>
            </a:r>
            <a:r>
              <a:rPr lang="it-IT" sz="2800" dirty="0">
                <a:solidFill>
                  <a:schemeClr val="bg1"/>
                </a:solidFill>
                <a:latin typeface="Times New Roman" panose="02020603050405020304" pitchFamily="18" charset="0"/>
                <a:cs typeface="Times New Roman" panose="02020603050405020304" pitchFamily="18" charset="0"/>
              </a:rPr>
              <a:t>Responsabile del Percorso </a:t>
            </a:r>
            <a:r>
              <a:rPr lang="it-IT" sz="2800" dirty="0" smtClean="0">
                <a:solidFill>
                  <a:schemeClr val="bg1"/>
                </a:solidFill>
                <a:latin typeface="Times New Roman" panose="02020603050405020304" pitchFamily="18" charset="0"/>
                <a:cs typeface="Times New Roman" panose="02020603050405020304" pitchFamily="18" charset="0"/>
              </a:rPr>
              <a:t>Nascita), ostetrica Vanda Pironi (Responsabile </a:t>
            </a:r>
            <a:r>
              <a:rPr lang="it-IT" sz="2800" dirty="0" err="1">
                <a:solidFill>
                  <a:schemeClr val="bg1"/>
                </a:solidFill>
                <a:latin typeface="Times New Roman" panose="02020603050405020304" pitchFamily="18" charset="0"/>
                <a:cs typeface="Times New Roman" panose="02020603050405020304" pitchFamily="18" charset="0"/>
              </a:rPr>
              <a:t>S</a:t>
            </a:r>
            <a:r>
              <a:rPr lang="it-IT" sz="2800" dirty="0" err="1" smtClean="0">
                <a:solidFill>
                  <a:schemeClr val="bg1"/>
                </a:solidFill>
                <a:latin typeface="Times New Roman" panose="02020603050405020304" pitchFamily="18" charset="0"/>
                <a:cs typeface="Times New Roman" panose="02020603050405020304" pitchFamily="18" charset="0"/>
              </a:rPr>
              <a:t>itra</a:t>
            </a:r>
            <a:r>
              <a:rPr lang="it-IT" sz="2800" dirty="0" smtClean="0">
                <a:solidFill>
                  <a:schemeClr val="bg1"/>
                </a:solidFill>
                <a:latin typeface="Times New Roman" panose="02020603050405020304" pitchFamily="18" charset="0"/>
                <a:cs typeface="Times New Roman" panose="02020603050405020304" pitchFamily="18" charset="0"/>
              </a:rPr>
              <a:t> </a:t>
            </a:r>
            <a:r>
              <a:rPr lang="it-IT" sz="2800" dirty="0">
                <a:solidFill>
                  <a:schemeClr val="bg1"/>
                </a:solidFill>
                <a:latin typeface="Times New Roman" panose="02020603050405020304" pitchFamily="18" charset="0"/>
                <a:cs typeface="Times New Roman" panose="02020603050405020304" pitchFamily="18" charset="0"/>
              </a:rPr>
              <a:t>A</a:t>
            </a:r>
            <a:r>
              <a:rPr lang="it-IT" sz="2800" dirty="0" smtClean="0">
                <a:solidFill>
                  <a:schemeClr val="bg1"/>
                </a:solidFill>
                <a:latin typeface="Times New Roman" panose="02020603050405020304" pitchFamily="18" charset="0"/>
                <a:cs typeface="Times New Roman" panose="02020603050405020304" pitchFamily="18" charset="0"/>
              </a:rPr>
              <a:t>sl), ostetrica </a:t>
            </a:r>
            <a:r>
              <a:rPr lang="it-IT" sz="2800" dirty="0" err="1" smtClean="0">
                <a:solidFill>
                  <a:schemeClr val="bg1"/>
                </a:solidFill>
                <a:latin typeface="Times New Roman" panose="02020603050405020304" pitchFamily="18" charset="0"/>
                <a:cs typeface="Times New Roman" panose="02020603050405020304" pitchFamily="18" charset="0"/>
              </a:rPr>
              <a:t>Saponaro</a:t>
            </a:r>
            <a:r>
              <a:rPr lang="it-IT" sz="2800" dirty="0" smtClean="0">
                <a:solidFill>
                  <a:schemeClr val="bg1"/>
                </a:solidFill>
                <a:latin typeface="Times New Roman" panose="02020603050405020304" pitchFamily="18" charset="0"/>
                <a:cs typeface="Times New Roman" panose="02020603050405020304" pitchFamily="18" charset="0"/>
              </a:rPr>
              <a:t> Carla (consultorio famigliare di Castiglione delle Stiviere) e Dottoressa Paganini Doriana (Responsabile Servizio famiglia infanzia ed età evolutiva ATS). </a:t>
            </a:r>
            <a:r>
              <a:rPr lang="it-IT" sz="2800" b="1" dirty="0">
                <a:solidFill>
                  <a:schemeClr val="bg1"/>
                </a:solidFill>
                <a:latin typeface="Times New Roman" panose="02020603050405020304" pitchFamily="18" charset="0"/>
                <a:cs typeface="Times New Roman" panose="02020603050405020304" pitchFamily="18" charset="0"/>
              </a:rPr>
              <a:t>Da </a:t>
            </a:r>
            <a:r>
              <a:rPr lang="it-IT" sz="2800" b="1" dirty="0" smtClean="0">
                <a:solidFill>
                  <a:schemeClr val="bg1"/>
                </a:solidFill>
                <a:latin typeface="Times New Roman" panose="02020603050405020304" pitchFamily="18" charset="0"/>
                <a:cs typeface="Times New Roman" panose="02020603050405020304" pitchFamily="18" charset="0"/>
              </a:rPr>
              <a:t>Giugno 2016 </a:t>
            </a:r>
            <a:r>
              <a:rPr lang="it-IT" sz="2800" b="1" dirty="0">
                <a:solidFill>
                  <a:schemeClr val="bg1"/>
                </a:solidFill>
                <a:latin typeface="Times New Roman" panose="02020603050405020304" pitchFamily="18" charset="0"/>
                <a:cs typeface="Times New Roman" panose="02020603050405020304" pitchFamily="18" charset="0"/>
              </a:rPr>
              <a:t>sono stati coinvolti </a:t>
            </a:r>
            <a:r>
              <a:rPr lang="it-IT" sz="2800" b="1" dirty="0" smtClean="0">
                <a:solidFill>
                  <a:schemeClr val="bg1"/>
                </a:solidFill>
                <a:latin typeface="Times New Roman" panose="02020603050405020304" pitchFamily="18" charset="0"/>
                <a:cs typeface="Times New Roman" panose="02020603050405020304" pitchFamily="18" charset="0"/>
              </a:rPr>
              <a:t>anche i </a:t>
            </a:r>
            <a:r>
              <a:rPr lang="it-IT" sz="2800" b="1" dirty="0">
                <a:solidFill>
                  <a:schemeClr val="bg1"/>
                </a:solidFill>
                <a:latin typeface="Times New Roman" panose="02020603050405020304" pitchFamily="18" charset="0"/>
                <a:cs typeface="Times New Roman" panose="02020603050405020304" pitchFamily="18" charset="0"/>
              </a:rPr>
              <a:t>poli Ospedalieri di Pieve di Coriano </a:t>
            </a:r>
            <a:r>
              <a:rPr lang="it-IT" sz="2800" b="1" dirty="0" smtClean="0">
                <a:solidFill>
                  <a:schemeClr val="bg1"/>
                </a:solidFill>
                <a:latin typeface="Times New Roman" panose="02020603050405020304" pitchFamily="18" charset="0"/>
                <a:cs typeface="Times New Roman" panose="02020603050405020304" pitchFamily="18" charset="0"/>
              </a:rPr>
              <a:t>e </a:t>
            </a:r>
            <a:r>
              <a:rPr lang="it-IT" sz="2800" b="1" dirty="0">
                <a:solidFill>
                  <a:schemeClr val="bg1"/>
                </a:solidFill>
                <a:latin typeface="Times New Roman" panose="02020603050405020304" pitchFamily="18" charset="0"/>
                <a:cs typeface="Times New Roman" panose="02020603050405020304" pitchFamily="18" charset="0"/>
              </a:rPr>
              <a:t>di </a:t>
            </a:r>
            <a:r>
              <a:rPr lang="it-IT" sz="2800" b="1" dirty="0" smtClean="0">
                <a:solidFill>
                  <a:schemeClr val="bg1"/>
                </a:solidFill>
                <a:latin typeface="Times New Roman" panose="02020603050405020304" pitchFamily="18" charset="0"/>
                <a:cs typeface="Times New Roman" panose="02020603050405020304" pitchFamily="18" charset="0"/>
              </a:rPr>
              <a:t>Asola.</a:t>
            </a:r>
            <a:endParaRPr lang="it-IT" sz="2800" b="1" dirty="0">
              <a:solidFill>
                <a:schemeClr val="bg1"/>
              </a:solidFill>
              <a:latin typeface="Times New Roman" panose="02020603050405020304" pitchFamily="18" charset="0"/>
              <a:cs typeface="Times New Roman" panose="02020603050405020304" pitchFamily="18" charset="0"/>
            </a:endParaRPr>
          </a:p>
          <a:p>
            <a:pPr marL="0" indent="0">
              <a:buNone/>
            </a:pPr>
            <a:endParaRPr lang="it-IT" sz="2800" dirty="0" smtClean="0">
              <a:solidFill>
                <a:schemeClr val="bg1"/>
              </a:solidFill>
              <a:latin typeface="Times New Roman" panose="02020603050405020304" pitchFamily="18" charset="0"/>
              <a:cs typeface="Times New Roman" panose="02020603050405020304" pitchFamily="18" charset="0"/>
            </a:endParaRPr>
          </a:p>
          <a:p>
            <a:endParaRPr lang="it-IT" sz="2400" dirty="0">
              <a:solidFill>
                <a:schemeClr val="bg1"/>
              </a:solidFill>
            </a:endParaRPr>
          </a:p>
        </p:txBody>
      </p:sp>
      <p:pic>
        <p:nvPicPr>
          <p:cNvPr id="3074" name="Picture 2" descr="Risultati immagini per equi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7849" y="1340768"/>
            <a:ext cx="2688298" cy="201622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415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0" y="692696"/>
            <a:ext cx="9070921" cy="4524453"/>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2" charset="2"/>
              <a:buNone/>
            </a:pPr>
            <a:r>
              <a:rPr lang="it-IT" sz="2800" dirty="0" smtClean="0">
                <a:solidFill>
                  <a:schemeClr val="bg1"/>
                </a:solidFill>
                <a:latin typeface="Times New Roman" panose="02020603050405020304" pitchFamily="18" charset="0"/>
                <a:cs typeface="Times New Roman" panose="02020603050405020304" pitchFamily="18" charset="0"/>
              </a:rPr>
              <a:t>Il gruppo ha predisposto una scheda unica di Triage per territorio e ospedale e la procedura per l’uniforme applicazione in materia di dimissioni protette.</a:t>
            </a:r>
          </a:p>
          <a:p>
            <a:pPr marL="0" indent="0">
              <a:buFont typeface="Wingdings 2" charset="2"/>
              <a:buNone/>
            </a:pPr>
            <a:r>
              <a:rPr lang="it-IT" sz="2800" b="1" dirty="0" smtClean="0">
                <a:solidFill>
                  <a:schemeClr val="bg1"/>
                </a:solidFill>
                <a:latin typeface="Times New Roman" panose="02020603050405020304" pitchFamily="18" charset="0"/>
                <a:cs typeface="Times New Roman" panose="02020603050405020304" pitchFamily="18" charset="0"/>
              </a:rPr>
              <a:t>CHECK LIST PER LA DIMISSIONE</a:t>
            </a:r>
          </a:p>
          <a:p>
            <a:pPr marL="0" indent="0">
              <a:buFont typeface="Wingdings 2" charset="2"/>
              <a:buNone/>
            </a:pPr>
            <a:r>
              <a:rPr lang="it-IT" sz="2800" dirty="0" smtClean="0">
                <a:solidFill>
                  <a:schemeClr val="bg1"/>
                </a:solidFill>
                <a:latin typeface="Times New Roman" panose="02020603050405020304" pitchFamily="18" charset="0"/>
                <a:cs typeface="Times New Roman" panose="02020603050405020304" pitchFamily="18" charset="0"/>
              </a:rPr>
              <a:t>Utile per la valutazione del rischio e dello stato di salute rilevato durante il ricovero della madre e del bambino e al momento della dimissione. Tale scheda viene compilata dalle ostetrica, insieme all’equipe di ostetricia e nido, e contemporaneamente viene spiegato il progetto alla neomamma e le si chiede una firma se acconsente di partecipare alla Dimissione Protetta.  </a:t>
            </a:r>
            <a:endParaRPr lang="it-IT"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3363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rotWithShape="1">
          <a:blip r:embed="rId2"/>
          <a:srcRect l="11704" r="27726"/>
          <a:stretch/>
        </p:blipFill>
        <p:spPr>
          <a:xfrm>
            <a:off x="4823076" y="2854116"/>
            <a:ext cx="4112209" cy="3818916"/>
          </a:xfrm>
          <a:prstGeom prst="rect">
            <a:avLst/>
          </a:prstGeom>
          <a:ln>
            <a:noFill/>
          </a:ln>
          <a:effectLst>
            <a:softEdge rad="112500"/>
          </a:effectLst>
        </p:spPr>
      </p:pic>
      <p:grpSp>
        <p:nvGrpSpPr>
          <p:cNvPr id="6" name="Gruppo 5"/>
          <p:cNvGrpSpPr/>
          <p:nvPr/>
        </p:nvGrpSpPr>
        <p:grpSpPr>
          <a:xfrm>
            <a:off x="32089" y="52314"/>
            <a:ext cx="4823095" cy="3664718"/>
            <a:chOff x="32089" y="52314"/>
            <a:chExt cx="4823095" cy="3664718"/>
          </a:xfrm>
        </p:grpSpPr>
        <p:pic>
          <p:nvPicPr>
            <p:cNvPr id="2" name="Picture 4"/>
            <p:cNvPicPr>
              <a:picLocks noChangeAspect="1"/>
            </p:cNvPicPr>
            <p:nvPr/>
          </p:nvPicPr>
          <p:blipFill rotWithShape="1">
            <a:blip r:embed="rId3"/>
            <a:srcRect l="7023" r="18947"/>
            <a:stretch/>
          </p:blipFill>
          <p:spPr>
            <a:xfrm>
              <a:off x="32089" y="52314"/>
              <a:ext cx="4823095" cy="3664718"/>
            </a:xfrm>
            <a:prstGeom prst="rect">
              <a:avLst/>
            </a:prstGeom>
            <a:ln>
              <a:noFill/>
            </a:ln>
            <a:effectLst>
              <a:softEdge rad="112500"/>
            </a:effectLst>
          </p:spPr>
        </p:pic>
        <p:sp>
          <p:nvSpPr>
            <p:cNvPr id="5" name="Ovale 4"/>
            <p:cNvSpPr/>
            <p:nvPr/>
          </p:nvSpPr>
          <p:spPr>
            <a:xfrm rot="388957">
              <a:off x="3815131" y="1799096"/>
              <a:ext cx="504056" cy="680231"/>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68797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Visualizzazione di 20170330_17020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4" descr="Visualizzazione di 20170330_170206.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512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3419" t="16872" r="4283" b="8863"/>
          <a:stretch/>
        </p:blipFill>
        <p:spPr bwMode="auto">
          <a:xfrm>
            <a:off x="20748" y="131829"/>
            <a:ext cx="4572000" cy="6537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7" descr="Visualizzazione di 20170330_170215.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5128"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t="10077" b="19784"/>
          <a:stretch/>
        </p:blipFill>
        <p:spPr bwMode="auto">
          <a:xfrm>
            <a:off x="4623036" y="160338"/>
            <a:ext cx="4541812" cy="6437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0058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179512" y="476672"/>
            <a:ext cx="7416824" cy="2016224"/>
          </a:xfrm>
          <a:prstGeom prst="rect">
            <a:avLst/>
          </a:prstGeom>
          <a:noFill/>
          <a:ln>
            <a:noFill/>
          </a:ln>
        </p:spPr>
        <p:txBody>
          <a:bodyPr vert="horz" wrap="square" lIns="0" tIns="0" rIns="0" bIns="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800" i="0" u="none" strike="noStrike" kern="1200" cap="none" spc="0" baseline="0" dirty="0">
                <a:uFillTx/>
                <a:latin typeface="Times New Roman" panose="02020603050405020304" pitchFamily="18" charset="0"/>
                <a:ea typeface="Microsoft YaHei" pitchFamily="2"/>
                <a:cs typeface="Times New Roman" panose="02020603050405020304" pitchFamily="18" charset="0"/>
              </a:rPr>
              <a:t>La scheda si configura come una </a:t>
            </a:r>
            <a:r>
              <a:rPr lang="it-IT" sz="2800" i="0" u="none" strike="noStrike" kern="1200" cap="none" spc="0" baseline="0" dirty="0" err="1">
                <a:uFillTx/>
                <a:latin typeface="Times New Roman" panose="02020603050405020304" pitchFamily="18" charset="0"/>
                <a:ea typeface="Microsoft YaHei" pitchFamily="2"/>
                <a:cs typeface="Times New Roman" panose="02020603050405020304" pitchFamily="18" charset="0"/>
              </a:rPr>
              <a:t>check</a:t>
            </a:r>
            <a:r>
              <a:rPr lang="it-IT" sz="2800" i="0" u="none" strike="noStrike" kern="1200" cap="none" spc="0" baseline="0" dirty="0">
                <a:uFillTx/>
                <a:latin typeface="Times New Roman" panose="02020603050405020304" pitchFamily="18" charset="0"/>
                <a:ea typeface="Microsoft YaHei" pitchFamily="2"/>
                <a:cs typeface="Times New Roman" panose="02020603050405020304" pitchFamily="18" charset="0"/>
              </a:rPr>
              <a:t> list e le risposte ai vari quesiti rilevati dall’ostetrica e dall’equipe determinano l’assegnazione di un codice contraddistinto da un colore</a:t>
            </a:r>
          </a:p>
        </p:txBody>
      </p:sp>
      <p:pic>
        <p:nvPicPr>
          <p:cNvPr id="4098" name="Picture 2" descr="Risultati immagini per semaforo diseg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348880"/>
            <a:ext cx="2880320" cy="40690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215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Estate">
  <a:themeElements>
    <a:clrScheme name="Estate">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Estate">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state">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Estate</Template>
  <TotalTime>267</TotalTime>
  <Words>1177</Words>
  <Application>Microsoft Office PowerPoint</Application>
  <PresentationFormat>Presentazione su schermo (4:3)</PresentationFormat>
  <Paragraphs>159</Paragraphs>
  <Slides>25</Slides>
  <Notes>0</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Estate</vt:lpstr>
      <vt:lpstr>Appunti per ostetriche e non solo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Appunti per ostetriche e non solo</dc:title>
  <dc:creator>Ostetriche</dc:creator>
  <cp:lastModifiedBy>utente</cp:lastModifiedBy>
  <cp:revision>32</cp:revision>
  <dcterms:created xsi:type="dcterms:W3CDTF">2017-03-14T14:40:41Z</dcterms:created>
  <dcterms:modified xsi:type="dcterms:W3CDTF">2017-04-07T14:55:14Z</dcterms:modified>
</cp:coreProperties>
</file>