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9" r:id="rId13"/>
    <p:sldId id="281" r:id="rId14"/>
    <p:sldId id="270" r:id="rId15"/>
    <p:sldId id="271" r:id="rId16"/>
    <p:sldId id="272" r:id="rId17"/>
    <p:sldId id="273" r:id="rId18"/>
    <p:sldId id="274" r:id="rId19"/>
    <p:sldId id="282" r:id="rId20"/>
    <p:sldId id="283" r:id="rId21"/>
    <p:sldId id="275" r:id="rId22"/>
    <p:sldId id="276" r:id="rId23"/>
    <p:sldId id="277" r:id="rId24"/>
    <p:sldId id="278" r:id="rId25"/>
    <p:sldId id="279" r:id="rId26"/>
    <p:sldId id="280" r:id="rId27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8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105381"/>
              <a:satOff val="14341"/>
              <a:lumOff val="10801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638" y="-8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8" name="Shape 12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sto titolo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Testo titolo</a:t>
            </a:r>
          </a:p>
        </p:txBody>
      </p:sp>
      <p:sp>
        <p:nvSpPr>
          <p:cNvPr id="12" name="Corpo livello uno…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5334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 b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–Giovanni Mela</a:t>
            </a:r>
          </a:p>
        </p:txBody>
      </p:sp>
      <p:sp>
        <p:nvSpPr>
          <p:cNvPr id="94" name="“Inserisci qui una citazione”."/>
          <p:cNvSpPr>
            <a:spLocks noGrp="1"/>
          </p:cNvSpPr>
          <p:nvPr>
            <p:ph type="body" sz="quarter" idx="14"/>
          </p:nvPr>
        </p:nvSpPr>
        <p:spPr>
          <a:xfrm>
            <a:off x="1270000" y="4254500"/>
            <a:ext cx="10464800" cy="7112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  <a:defRPr sz="4000"/>
            </a:lvl1pPr>
          </a:lstStyle>
          <a:p>
            <a:r>
              <a:t>“Inserisci qui una citazione”.</a:t>
            </a:r>
          </a:p>
        </p:txBody>
      </p:sp>
      <p:sp>
        <p:nvSpPr>
          <p:cNvPr id="95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natomia  dei genitali esterni e del perineo"/>
          <p:cNvSpPr/>
          <p:nvPr/>
        </p:nvSpPr>
        <p:spPr>
          <a:xfrm>
            <a:off x="68635" y="9237133"/>
            <a:ext cx="5671503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3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anatomia  dei genitali esterni e del perineo</a:t>
            </a:r>
          </a:p>
        </p:txBody>
      </p:sp>
      <p:sp>
        <p:nvSpPr>
          <p:cNvPr id="111" name="corso suture 2016"/>
          <p:cNvSpPr/>
          <p:nvPr/>
        </p:nvSpPr>
        <p:spPr>
          <a:xfrm>
            <a:off x="10380133" y="9230783"/>
            <a:ext cx="256550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corso suture 2016</a:t>
            </a:r>
          </a:p>
        </p:txBody>
      </p:sp>
      <p:sp>
        <p:nvSpPr>
          <p:cNvPr id="112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ma di Offic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sto titolo"/>
          <p:cNvSpPr>
            <a:spLocks noGrp="1"/>
          </p:cNvSpPr>
          <p:nvPr>
            <p:ph type="title"/>
          </p:nvPr>
        </p:nvSpPr>
        <p:spPr>
          <a:xfrm>
            <a:off x="647700" y="0"/>
            <a:ext cx="11709400" cy="2406792"/>
          </a:xfrm>
          <a:prstGeom prst="rect">
            <a:avLst/>
          </a:prstGeom>
        </p:spPr>
        <p:txBody>
          <a:bodyPr>
            <a:noAutofit/>
          </a:bodyPr>
          <a:lstStyle>
            <a:lvl1pPr marL="57799" marR="57799" defTabSz="647700">
              <a:defRPr sz="62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Testo titolo</a:t>
            </a:r>
          </a:p>
        </p:txBody>
      </p:sp>
      <p:sp>
        <p:nvSpPr>
          <p:cNvPr id="120" name="Corpo livello uno…"/>
          <p:cNvSpPr>
            <a:spLocks noGrp="1"/>
          </p:cNvSpPr>
          <p:nvPr>
            <p:ph type="body" idx="1"/>
          </p:nvPr>
        </p:nvSpPr>
        <p:spPr>
          <a:xfrm>
            <a:off x="647700" y="2273300"/>
            <a:ext cx="11709400" cy="7480300"/>
          </a:xfrm>
          <a:prstGeom prst="rect">
            <a:avLst/>
          </a:prstGeom>
        </p:spPr>
        <p:txBody>
          <a:bodyPr anchor="t">
            <a:noAutofit/>
          </a:bodyPr>
          <a:lstStyle>
            <a:lvl1pPr marL="383540" marR="57799" indent="-342900" defTabSz="647700">
              <a:spcBef>
                <a:spcPts val="1000"/>
              </a:spcBef>
              <a:buClr>
                <a:srgbClr val="000000"/>
              </a:buClr>
              <a:buSzPct val="100000"/>
              <a:buFont typeface="Arial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  <a:lvl2pPr marL="783590" marR="57799" indent="-285750" defTabSz="647700">
              <a:spcBef>
                <a:spcPts val="900"/>
              </a:spcBef>
              <a:buClr>
                <a:srgbClr val="000000"/>
              </a:buClr>
              <a:buSzPct val="100000"/>
              <a:buFont typeface="Arial"/>
              <a:buChar char="–"/>
              <a:defRPr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2pPr>
            <a:lvl3pPr marL="1183639" marR="57799" indent="-228600" defTabSz="647700">
              <a:spcBef>
                <a:spcPts val="800"/>
              </a:spcBef>
              <a:buClr>
                <a:srgbClr val="000000"/>
              </a:buClr>
              <a:buSzPct val="100000"/>
              <a:buFont typeface="Arial"/>
              <a:defRPr sz="3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3pPr>
            <a:lvl4pPr marL="1640839" marR="57799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–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4pPr>
            <a:lvl5pPr marL="2098039" marR="57799" indent="-228600" defTabSz="647700">
              <a:spcBef>
                <a:spcPts val="600"/>
              </a:spcBef>
              <a:buClr>
                <a:srgbClr val="000000"/>
              </a:buClr>
              <a:buSzPct val="100000"/>
              <a:buFont typeface="Arial"/>
              <a:buChar char="»"/>
              <a:defRPr sz="28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21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10667172" y="9130171"/>
            <a:ext cx="340322" cy="342901"/>
          </a:xfrm>
          <a:prstGeom prst="rect">
            <a:avLst/>
          </a:prstGeom>
        </p:spPr>
        <p:txBody>
          <a:bodyPr anchor="ctr"/>
          <a:lstStyle>
            <a:lvl1pPr defTabSz="825500">
              <a:defRPr sz="1600">
                <a:solidFill>
                  <a:srgbClr val="9B9B9B"/>
                </a:solidFill>
                <a:uFill>
                  <a:solidFill>
                    <a:srgbClr val="9B9B9B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>
            <a:spLocks noGrp="1"/>
          </p:cNvSpPr>
          <p:nvPr>
            <p:ph type="pic" idx="13"/>
          </p:nvPr>
        </p:nvSpPr>
        <p:spPr>
          <a:xfrm>
            <a:off x="160020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sto titolo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Testo titolo</a:t>
            </a:r>
          </a:p>
        </p:txBody>
      </p:sp>
      <p:sp>
        <p:nvSpPr>
          <p:cNvPr id="22" name="Corpo livello uno…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219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sto titolo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31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>
            <a:spLocks noGrp="1"/>
          </p:cNvSpPr>
          <p:nvPr>
            <p:ph type="pic" sz="half" idx="13"/>
          </p:nvPr>
        </p:nvSpPr>
        <p:spPr>
          <a:xfrm>
            <a:off x="6718300" y="762000"/>
            <a:ext cx="5334000" cy="8242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sto titolo"/>
          <p:cNvSpPr>
            <a:spLocks noGrp="1"/>
          </p:cNvSpPr>
          <p:nvPr>
            <p:ph type="title"/>
          </p:nvPr>
        </p:nvSpPr>
        <p:spPr>
          <a:xfrm>
            <a:off x="952500" y="762000"/>
            <a:ext cx="5334000" cy="4000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Testo titolo</a:t>
            </a:r>
          </a:p>
        </p:txBody>
      </p:sp>
      <p:sp>
        <p:nvSpPr>
          <p:cNvPr id="40" name="Corpo livello uno…"/>
          <p:cNvSpPr>
            <a:spLocks noGrp="1"/>
          </p:cNvSpPr>
          <p:nvPr>
            <p:ph type="body" sz="quarter" idx="1"/>
          </p:nvPr>
        </p:nvSpPr>
        <p:spPr>
          <a:xfrm>
            <a:off x="952500" y="5003800"/>
            <a:ext cx="5334000" cy="4000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sto tito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49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sto tito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57" name="Corpo livello uno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sto tito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titolo</a:t>
            </a:r>
          </a:p>
        </p:txBody>
      </p:sp>
      <p:sp>
        <p:nvSpPr>
          <p:cNvPr id="67" name="Corpo livello uno…"/>
          <p:cNvSpPr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magine"/>
          <p:cNvSpPr>
            <a:spLocks noGrp="1"/>
          </p:cNvSpPr>
          <p:nvPr>
            <p:ph type="pic" sz="quarter" idx="14"/>
          </p:nvPr>
        </p:nvSpPr>
        <p:spPr>
          <a:xfrm>
            <a:off x="6718300" y="762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magine"/>
          <p:cNvSpPr>
            <a:spLocks noGrp="1"/>
          </p:cNvSpPr>
          <p:nvPr>
            <p:ph type="pic" sz="half" idx="15"/>
          </p:nvPr>
        </p:nvSpPr>
        <p:spPr>
          <a:xfrm>
            <a:off x="952500" y="762884"/>
            <a:ext cx="5334000" cy="8229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o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sto titolo"/>
          <p:cNvSpPr>
            <a:spLocks noGrp="1"/>
          </p:cNvSpPr>
          <p:nvPr>
            <p:ph type="title"/>
          </p:nvPr>
        </p:nvSpPr>
        <p:spPr>
          <a:xfrm>
            <a:off x="952500" y="406400"/>
            <a:ext cx="11099800" cy="2120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Testo titolo</a:t>
            </a:r>
          </a:p>
        </p:txBody>
      </p:sp>
      <p:sp>
        <p:nvSpPr>
          <p:cNvPr id="3" name="Corpo livello uno…"/>
          <p:cNvSpPr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rPr/>
              <a:pPr/>
              <a:t>‹N›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57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914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71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828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860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7432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004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6576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14800" marR="0" indent="-4572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ianpaologrisolia@asst-mantova.it?subject=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rimadiapo.png" descr="primadiapo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885776" y="3724672"/>
            <a:ext cx="5832648" cy="4446018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ANATOMIA DEI GENITALI ESTERNI E DEL PERINEO"/>
          <p:cNvSpPr>
            <a:spLocks noGrp="1"/>
          </p:cNvSpPr>
          <p:nvPr>
            <p:ph type="title" idx="4294967295"/>
          </p:nvPr>
        </p:nvSpPr>
        <p:spPr>
          <a:xfrm>
            <a:off x="-125347" y="-27160"/>
            <a:ext cx="12798293" cy="429909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b="1" i="1" u="sng">
                <a:solidFill>
                  <a:srgbClr val="FFFB00"/>
                </a:solidFill>
                <a:uFill>
                  <a:solidFill>
                    <a:srgbClr val="CBCBCB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3600" dirty="0"/>
              <a:t>ANATOMIA DEI GENITALI ESTERNI E DEL PERINEO</a:t>
            </a:r>
          </a:p>
        </p:txBody>
      </p:sp>
      <p:sp>
        <p:nvSpPr>
          <p:cNvPr id="132" name="gianpaologrisolia@asst-mantova.it"/>
          <p:cNvSpPr/>
          <p:nvPr/>
        </p:nvSpPr>
        <p:spPr>
          <a:xfrm>
            <a:off x="6790431" y="4870982"/>
            <a:ext cx="4771529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2600" u="sng">
                <a:solidFill>
                  <a:srgbClr val="FFFB00"/>
                </a:solidFill>
                <a:hlinkClick r:id="rId3"/>
              </a:defRPr>
            </a:lvl1pPr>
          </a:lstStyle>
          <a:p>
            <a:pPr>
              <a:defRPr u="none"/>
            </a:pPr>
            <a:r>
              <a:rPr lang="it-IT" u="sng" dirty="0" smtClean="0"/>
              <a:t>G</a:t>
            </a:r>
            <a:r>
              <a:rPr u="sng" dirty="0" err="1" smtClean="0">
                <a:hlinkClick r:id="rId3"/>
              </a:rPr>
              <a:t>ianpaolo</a:t>
            </a:r>
            <a:r>
              <a:rPr lang="it-IT" u="sng" dirty="0" smtClean="0">
                <a:hlinkClick r:id="rId3"/>
              </a:rPr>
              <a:t> G</a:t>
            </a:r>
            <a:r>
              <a:rPr u="sng" dirty="0" err="1" smtClean="0">
                <a:hlinkClick r:id="rId3"/>
              </a:rPr>
              <a:t>risolia</a:t>
            </a:r>
            <a:endParaRPr u="sng" dirty="0">
              <a:hlinkClick r:id="rId3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vasi nervivag.png" descr="vasi nervivag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63421" y="2428528"/>
            <a:ext cx="6077388" cy="5914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vasinervipelvi.png" descr="vasinervipelvi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358384" y="2284512"/>
            <a:ext cx="6120680" cy="5497502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CasellaDiTesto 3"/>
          <p:cNvSpPr txBox="1"/>
          <p:nvPr/>
        </p:nvSpPr>
        <p:spPr>
          <a:xfrm>
            <a:off x="-122336" y="777860"/>
            <a:ext cx="12457384" cy="96436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Importanza della innervazione e della vascolarizzazione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smtClean="0"/>
              <a:t>Importanza dell’azione degli estrogeni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anoretto.png" descr="anoretto.png"/>
          <p:cNvPicPr>
            <a:picLocks noChangeAspect="1"/>
          </p:cNvPicPr>
          <p:nvPr/>
        </p:nvPicPr>
        <p:blipFill>
          <a:blip r:embed="rId2" cstate="print">
            <a:extLst/>
          </a:blip>
          <a:srcRect l="13421"/>
          <a:stretch>
            <a:fillRect/>
          </a:stretch>
        </p:blipFill>
        <p:spPr>
          <a:xfrm>
            <a:off x="1260728" y="877322"/>
            <a:ext cx="3871542" cy="4317276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Ano -Canale anale"/>
          <p:cNvSpPr/>
          <p:nvPr/>
        </p:nvSpPr>
        <p:spPr>
          <a:xfrm>
            <a:off x="4294403" y="-101600"/>
            <a:ext cx="411119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Ano -Canale anale</a:t>
            </a:r>
          </a:p>
        </p:txBody>
      </p:sp>
      <p:sp>
        <p:nvSpPr>
          <p:cNvPr id="225" name="Linea"/>
          <p:cNvSpPr/>
          <p:nvPr/>
        </p:nvSpPr>
        <p:spPr>
          <a:xfrm flipH="1" flipV="1">
            <a:off x="2539807" y="3159112"/>
            <a:ext cx="529680" cy="1196989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6" name="Linea"/>
          <p:cNvSpPr/>
          <p:nvPr/>
        </p:nvSpPr>
        <p:spPr>
          <a:xfrm flipV="1">
            <a:off x="2330056" y="4356099"/>
            <a:ext cx="762841" cy="762842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27" name="120°"/>
          <p:cNvSpPr/>
          <p:nvPr/>
        </p:nvSpPr>
        <p:spPr>
          <a:xfrm>
            <a:off x="1310741" y="3873499"/>
            <a:ext cx="1112318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120°</a:t>
            </a:r>
          </a:p>
        </p:txBody>
      </p:sp>
      <p:pic>
        <p:nvPicPr>
          <p:cNvPr id="228" name="canale anale.png" descr="canale anale.png"/>
          <p:cNvPicPr>
            <a:picLocks noChangeAspect="1"/>
          </p:cNvPicPr>
          <p:nvPr/>
        </p:nvPicPr>
        <p:blipFill>
          <a:blip r:embed="rId3" cstate="print">
            <a:extLst/>
          </a:blip>
          <a:srcRect b="14932"/>
          <a:stretch>
            <a:fillRect/>
          </a:stretch>
        </p:blipFill>
        <p:spPr>
          <a:xfrm>
            <a:off x="5835501" y="826125"/>
            <a:ext cx="5321301" cy="3759647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Linea"/>
          <p:cNvSpPr/>
          <p:nvPr/>
        </p:nvSpPr>
        <p:spPr>
          <a:xfrm flipH="1">
            <a:off x="8770029" y="630882"/>
            <a:ext cx="1629932" cy="143219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0" name="vagina"/>
          <p:cNvSpPr/>
          <p:nvPr/>
        </p:nvSpPr>
        <p:spPr>
          <a:xfrm>
            <a:off x="10077284" y="95250"/>
            <a:ext cx="1105232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/>
            </a:lvl1pPr>
          </a:lstStyle>
          <a:p>
            <a:r>
              <a:t>vagina</a:t>
            </a:r>
          </a:p>
        </p:txBody>
      </p:sp>
      <p:sp>
        <p:nvSpPr>
          <p:cNvPr id="231" name="canale…"/>
          <p:cNvSpPr/>
          <p:nvPr/>
        </p:nvSpPr>
        <p:spPr>
          <a:xfrm>
            <a:off x="9832924" y="4432300"/>
            <a:ext cx="1289152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canale </a:t>
            </a:r>
          </a:p>
          <a:p>
            <a:pPr>
              <a:defRPr sz="2600"/>
            </a:pPr>
            <a:r>
              <a:t>anale</a:t>
            </a:r>
          </a:p>
        </p:txBody>
      </p:sp>
      <p:sp>
        <p:nvSpPr>
          <p:cNvPr id="232" name="Linea"/>
          <p:cNvSpPr/>
          <p:nvPr/>
        </p:nvSpPr>
        <p:spPr>
          <a:xfrm>
            <a:off x="8791360" y="3862586"/>
            <a:ext cx="974504" cy="97450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3" name="Linea"/>
          <p:cNvSpPr/>
          <p:nvPr/>
        </p:nvSpPr>
        <p:spPr>
          <a:xfrm flipH="1" flipV="1">
            <a:off x="8960529" y="2901271"/>
            <a:ext cx="3031523" cy="63672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4" name="setto…"/>
          <p:cNvSpPr/>
          <p:nvPr/>
        </p:nvSpPr>
        <p:spPr>
          <a:xfrm>
            <a:off x="10938065" y="2374900"/>
            <a:ext cx="212687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setto</a:t>
            </a:r>
          </a:p>
          <a:p>
            <a:pPr>
              <a:defRPr sz="2600"/>
            </a:pPr>
            <a:r>
              <a:t>retto-vaginale</a:t>
            </a:r>
          </a:p>
        </p:txBody>
      </p:sp>
      <p:pic>
        <p:nvPicPr>
          <p:cNvPr id="235" name="sfinterianali.png" descr="sfinterianali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129664" y="5487650"/>
            <a:ext cx="5071137" cy="3854849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fintere…"/>
          <p:cNvSpPr/>
          <p:nvPr/>
        </p:nvSpPr>
        <p:spPr>
          <a:xfrm>
            <a:off x="653961" y="7670800"/>
            <a:ext cx="128287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sfintere</a:t>
            </a:r>
          </a:p>
          <a:p>
            <a:pPr>
              <a:defRPr sz="2600"/>
            </a:pPr>
            <a:r>
              <a:t>esterno</a:t>
            </a:r>
          </a:p>
        </p:txBody>
      </p:sp>
      <p:sp>
        <p:nvSpPr>
          <p:cNvPr id="237" name="Linea"/>
          <p:cNvSpPr/>
          <p:nvPr/>
        </p:nvSpPr>
        <p:spPr>
          <a:xfrm flipV="1">
            <a:off x="1768149" y="7778590"/>
            <a:ext cx="1889457" cy="42739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38" name="sfintere…"/>
          <p:cNvSpPr/>
          <p:nvPr/>
        </p:nvSpPr>
        <p:spPr>
          <a:xfrm>
            <a:off x="653961" y="6642100"/>
            <a:ext cx="128287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sfintere</a:t>
            </a:r>
          </a:p>
          <a:p>
            <a:pPr>
              <a:defRPr sz="2600"/>
            </a:pPr>
            <a:r>
              <a:t>interno</a:t>
            </a:r>
          </a:p>
        </p:txBody>
      </p:sp>
      <p:sp>
        <p:nvSpPr>
          <p:cNvPr id="239" name="Linea"/>
          <p:cNvSpPr/>
          <p:nvPr/>
        </p:nvSpPr>
        <p:spPr>
          <a:xfrm>
            <a:off x="1861319" y="7310384"/>
            <a:ext cx="1886655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40" name="canale anale + muscoli.png" descr="canale anale + muscoli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7351759" y="5418848"/>
            <a:ext cx="4474853" cy="3514185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Ovale 19"/>
          <p:cNvSpPr/>
          <p:nvPr/>
        </p:nvSpPr>
        <p:spPr>
          <a:xfrm>
            <a:off x="1245816" y="3724672"/>
            <a:ext cx="1368152" cy="1008112"/>
          </a:xfrm>
          <a:prstGeom prst="ellipse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cxnSp>
        <p:nvCxnSpPr>
          <p:cNvPr id="22" name="Connettore 1 21"/>
          <p:cNvCxnSpPr/>
          <p:nvPr/>
        </p:nvCxnSpPr>
        <p:spPr>
          <a:xfrm>
            <a:off x="1029792" y="2932584"/>
            <a:ext cx="4392488" cy="1800200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Ovale"/>
          <p:cNvSpPr/>
          <p:nvPr/>
        </p:nvSpPr>
        <p:spPr>
          <a:xfrm>
            <a:off x="701625" y="2578100"/>
            <a:ext cx="5099150" cy="1583978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46" name="Diaframma pelvico"/>
          <p:cNvSpPr/>
          <p:nvPr/>
        </p:nvSpPr>
        <p:spPr>
          <a:xfrm>
            <a:off x="3446272" y="203200"/>
            <a:ext cx="5655057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>
                <a:solidFill>
                  <a:srgbClr val="FFFB00"/>
                </a:solidFill>
              </a:defRPr>
            </a:lvl1pPr>
          </a:lstStyle>
          <a:p>
            <a:r>
              <a:t>Diaframma pelvico</a:t>
            </a:r>
          </a:p>
        </p:txBody>
      </p:sp>
      <p:sp>
        <p:nvSpPr>
          <p:cNvPr id="247" name="Muscolo elevatore…"/>
          <p:cNvSpPr/>
          <p:nvPr/>
        </p:nvSpPr>
        <p:spPr>
          <a:xfrm>
            <a:off x="1159890" y="2857500"/>
            <a:ext cx="4182619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Muscolo elevatore</a:t>
            </a:r>
          </a:p>
          <a:p>
            <a:r>
              <a:t>dell’ ano</a:t>
            </a:r>
          </a:p>
        </p:txBody>
      </p:sp>
      <p:sp>
        <p:nvSpPr>
          <p:cNvPr id="248" name="M. Pubo coccigeo…"/>
          <p:cNvSpPr/>
          <p:nvPr/>
        </p:nvSpPr>
        <p:spPr>
          <a:xfrm>
            <a:off x="926947" y="4902200"/>
            <a:ext cx="4648506" cy="243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57200" indent="-457200" algn="l">
              <a:buSzPct val="75000"/>
              <a:buChar char="•"/>
            </a:pPr>
            <a:r>
              <a:t>M. Pubo coccigeo</a:t>
            </a:r>
          </a:p>
          <a:p>
            <a:pPr marL="457200" indent="-457200" algn="l">
              <a:buSzPct val="75000"/>
              <a:buChar char="•"/>
            </a:pPr>
            <a:r>
              <a:t>M. Pubo rettale</a:t>
            </a:r>
          </a:p>
          <a:p>
            <a:pPr marL="457200" indent="-457200" algn="l">
              <a:buSzPct val="75000"/>
              <a:buChar char="•"/>
            </a:pPr>
            <a:r>
              <a:t>M. Ileo coccigeo</a:t>
            </a:r>
          </a:p>
        </p:txBody>
      </p:sp>
      <p:sp>
        <p:nvSpPr>
          <p:cNvPr id="250" name="Muscolo…"/>
          <p:cNvSpPr/>
          <p:nvPr/>
        </p:nvSpPr>
        <p:spPr>
          <a:xfrm>
            <a:off x="9118068" y="3026404"/>
            <a:ext cx="102657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1" animBg="1" advAuto="0"/>
      <p:bldP spid="250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aolo\Desktop\IMG_06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6016" y="1708448"/>
            <a:ext cx="8830839" cy="6342471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-266352" y="1168098"/>
            <a:ext cx="1267340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Importanza della tonicità dei muscoli e della integrità dei ligamenti e delle fasce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diaframmapel1.png" descr="diaframmapel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3088" y="2196022"/>
            <a:ext cx="8244756" cy="5664276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Linea"/>
          <p:cNvSpPr/>
          <p:nvPr/>
        </p:nvSpPr>
        <p:spPr>
          <a:xfrm flipH="1">
            <a:off x="4862910" y="1473051"/>
            <a:ext cx="1112837" cy="255949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4" name="M. Pubococcigeo"/>
          <p:cNvSpPr/>
          <p:nvPr/>
        </p:nvSpPr>
        <p:spPr>
          <a:xfrm>
            <a:off x="4706010" y="698499"/>
            <a:ext cx="392298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M. Pubococcigeo</a:t>
            </a:r>
          </a:p>
        </p:txBody>
      </p:sp>
      <p:sp>
        <p:nvSpPr>
          <p:cNvPr id="255" name="Linea"/>
          <p:cNvSpPr/>
          <p:nvPr/>
        </p:nvSpPr>
        <p:spPr>
          <a:xfrm flipH="1">
            <a:off x="5302103" y="2366898"/>
            <a:ext cx="3915766" cy="267910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56" name="M. Ileo-cocigeo"/>
          <p:cNvSpPr/>
          <p:nvPr/>
        </p:nvSpPr>
        <p:spPr>
          <a:xfrm>
            <a:off x="8947238" y="1625599"/>
            <a:ext cx="346692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M. Ileo-cocigeo</a:t>
            </a:r>
          </a:p>
        </p:txBody>
      </p:sp>
      <p:sp>
        <p:nvSpPr>
          <p:cNvPr id="257" name="Grosse lamine muscolari che prendono origine dalla faccia interna del pube e dell’ ileo e convergono indietro verso il coccige"/>
          <p:cNvSpPr/>
          <p:nvPr/>
        </p:nvSpPr>
        <p:spPr>
          <a:xfrm>
            <a:off x="8602116" y="3727450"/>
            <a:ext cx="4157168" cy="19431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Grosse lamine muscolari che prendono origine dalla faccia interna del pube e dell’ ileo e convergono indietro verso il coccige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" grpId="2" animBg="1" advAuto="0"/>
      <p:bldP spid="254" grpId="1" animBg="1" advAuto="0"/>
      <p:bldP spid="255" grpId="4" animBg="1" advAuto="0"/>
      <p:bldP spid="256" grpId="3" animBg="1" advAuto="0"/>
      <p:bldP spid="257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Diaframma pelvico…"/>
          <p:cNvSpPr/>
          <p:nvPr/>
        </p:nvSpPr>
        <p:spPr>
          <a:xfrm>
            <a:off x="4455261" y="-50800"/>
            <a:ext cx="4297478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Diaframma pelvico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elevatore dell’ano</a:t>
            </a:r>
          </a:p>
        </p:txBody>
      </p:sp>
      <p:pic>
        <p:nvPicPr>
          <p:cNvPr id="260" name="diaframmapel1.png" descr="diaframmapel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18088" y="1454932"/>
            <a:ext cx="5253965" cy="36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iaframmapel2.png" descr="diaframmapel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51060" y="1454932"/>
            <a:ext cx="4337534" cy="3609556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Linea"/>
          <p:cNvSpPr/>
          <p:nvPr/>
        </p:nvSpPr>
        <p:spPr>
          <a:xfrm>
            <a:off x="3035299" y="1866899"/>
            <a:ext cx="1276427" cy="67484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63" name="m. pubo-coccigeo"/>
          <p:cNvSpPr/>
          <p:nvPr/>
        </p:nvSpPr>
        <p:spPr>
          <a:xfrm>
            <a:off x="1508760" y="1314449"/>
            <a:ext cx="2621281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m. pubo-coccigeo</a:t>
            </a:r>
          </a:p>
        </p:txBody>
      </p:sp>
      <p:sp>
        <p:nvSpPr>
          <p:cNvPr id="264" name="m. ileo-coccigeo"/>
          <p:cNvSpPr/>
          <p:nvPr/>
        </p:nvSpPr>
        <p:spPr>
          <a:xfrm>
            <a:off x="243027" y="4387849"/>
            <a:ext cx="2384146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m. ileo-coccigeo</a:t>
            </a:r>
          </a:p>
        </p:txBody>
      </p:sp>
      <p:sp>
        <p:nvSpPr>
          <p:cNvPr id="265" name="Linea"/>
          <p:cNvSpPr/>
          <p:nvPr/>
        </p:nvSpPr>
        <p:spPr>
          <a:xfrm flipV="1">
            <a:off x="2694450" y="3444917"/>
            <a:ext cx="1528376" cy="1172057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66" name="poborettale.png" descr="poborettale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131114" y="5877573"/>
            <a:ext cx="4866025" cy="31206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puborettale1.png" descr="puborettale1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4899465" y="5877573"/>
            <a:ext cx="4078741" cy="3120604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m. pubo-rettale"/>
          <p:cNvSpPr/>
          <p:nvPr/>
        </p:nvSpPr>
        <p:spPr>
          <a:xfrm>
            <a:off x="2874309" y="5236080"/>
            <a:ext cx="2192123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m. pubo-rettale</a:t>
            </a:r>
          </a:p>
        </p:txBody>
      </p:sp>
      <p:sp>
        <p:nvSpPr>
          <p:cNvPr id="269" name="Linea"/>
          <p:cNvSpPr/>
          <p:nvPr/>
        </p:nvSpPr>
        <p:spPr>
          <a:xfrm flipH="1">
            <a:off x="1975520" y="5651500"/>
            <a:ext cx="2024980" cy="226691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0" name="Linea"/>
          <p:cNvSpPr/>
          <p:nvPr/>
        </p:nvSpPr>
        <p:spPr>
          <a:xfrm>
            <a:off x="4368799" y="5613400"/>
            <a:ext cx="2080446" cy="159842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71" name="dal ramo pubico inferiore, le sue fibre si dirigono posteriormente e fondendosi con il…"/>
          <p:cNvSpPr/>
          <p:nvPr/>
        </p:nvSpPr>
        <p:spPr>
          <a:xfrm>
            <a:off x="9022925" y="5300220"/>
            <a:ext cx="3686480" cy="39624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dal ramo pubico inferiore, le sue fibre si dirigono posteriormente e fondendosi con il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controlaterale forma un anello completo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intorno alla giunzione ano-rettale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sovrapponendosi al m. pubo coccigeo 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4" animBg="1" advAuto="0"/>
      <p:bldP spid="267" grpId="5" animBg="1" advAuto="0"/>
      <p:bldP spid="268" grpId="1" animBg="1" advAuto="0"/>
      <p:bldP spid="269" grpId="3" animBg="1" advAuto="0"/>
      <p:bldP spid="270" grpId="2" animBg="1" advAuto="0"/>
      <p:bldP spid="271" grpId="6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piattoelevatori1.png" descr="piattoelevatori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89013" y="981567"/>
            <a:ext cx="5565416" cy="355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piatto elevaori2.png" descr="piatto elevaori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800624" y="981567"/>
            <a:ext cx="3656481" cy="35539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piatto elevatori3.png" descr="piatto elevatori3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9910" y="4646442"/>
            <a:ext cx="5247571" cy="4625700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L’incontro dei…"/>
          <p:cNvSpPr/>
          <p:nvPr/>
        </p:nvSpPr>
        <p:spPr>
          <a:xfrm>
            <a:off x="5511669" y="7023100"/>
            <a:ext cx="5090611" cy="1752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L’incontro dei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mm.elevatori dell’ano sulla linea mediana forma il </a:t>
            </a:r>
            <a:r>
              <a:rPr>
                <a:solidFill>
                  <a:srgbClr val="FFFB01"/>
                </a:solidFill>
              </a:rPr>
              <a:t>PIATTO DEGLI ELEVATORI </a:t>
            </a:r>
            <a:endParaRPr sz="1200">
              <a:solidFill>
                <a:srgbClr val="000000"/>
              </a:solidFill>
            </a:endParaRPr>
          </a:p>
        </p:txBody>
      </p:sp>
      <p:sp>
        <p:nvSpPr>
          <p:cNvPr id="277" name="Lo spazio nel muscolo…"/>
          <p:cNvSpPr/>
          <p:nvPr/>
        </p:nvSpPr>
        <p:spPr>
          <a:xfrm>
            <a:off x="5511669" y="4733987"/>
            <a:ext cx="5090611" cy="175882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Lo spazio nel muscolo 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elevatore dell’ano a livello del quale passano l’uretra, la vagina ed il retto è chiamato </a:t>
            </a:r>
            <a:r>
              <a:rPr>
                <a:solidFill>
                  <a:srgbClr val="FFFB00"/>
                </a:solidFill>
              </a:rPr>
              <a:t>IATO UROGENITALE </a:t>
            </a:r>
            <a:endParaRPr sz="1200">
              <a:solidFill>
                <a:srgbClr val="FFFB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pic>
        <p:nvPicPr>
          <p:cNvPr id="278" name="ischiocogg2.png" descr="ischiocogg2.png"/>
          <p:cNvPicPr>
            <a:picLocks noChangeAspect="1"/>
          </p:cNvPicPr>
          <p:nvPr/>
        </p:nvPicPr>
        <p:blipFill>
          <a:blip r:embed="rId5" cstate="print">
            <a:extLst/>
          </a:blip>
          <a:stretch>
            <a:fillRect/>
          </a:stretch>
        </p:blipFill>
        <p:spPr>
          <a:xfrm>
            <a:off x="8444516" y="1086318"/>
            <a:ext cx="4904673" cy="33444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" grpId="2" animBg="1" advAuto="0"/>
      <p:bldP spid="277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Diaframma pelvico…"/>
          <p:cNvSpPr/>
          <p:nvPr/>
        </p:nvSpPr>
        <p:spPr>
          <a:xfrm>
            <a:off x="4387676" y="-140771"/>
            <a:ext cx="3975447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endParaRPr dirty="0"/>
          </a:p>
          <a:p>
            <a:pPr>
              <a:defRPr>
                <a:solidFill>
                  <a:srgbClr val="FFFB00"/>
                </a:solidFill>
              </a:defRPr>
            </a:pPr>
            <a:r>
              <a:rPr dirty="0" err="1"/>
              <a:t>muscolo</a:t>
            </a:r>
            <a:r>
              <a:rPr dirty="0"/>
              <a:t> </a:t>
            </a:r>
            <a:r>
              <a:rPr dirty="0" err="1"/>
              <a:t>coccigeo</a:t>
            </a:r>
            <a:endParaRPr dirty="0"/>
          </a:p>
        </p:txBody>
      </p:sp>
      <p:pic>
        <p:nvPicPr>
          <p:cNvPr id="281" name="ischiococcigeo1.png" descr="ischiococcigeo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163959" y="1652974"/>
            <a:ext cx="4897263" cy="3736936"/>
          </a:xfrm>
          <a:prstGeom prst="rect">
            <a:avLst/>
          </a:prstGeom>
          <a:ln w="12700">
            <a:miter lim="400000"/>
          </a:ln>
        </p:spPr>
      </p:pic>
      <p:sp>
        <p:nvSpPr>
          <p:cNvPr id="282" name="Linea"/>
          <p:cNvSpPr/>
          <p:nvPr/>
        </p:nvSpPr>
        <p:spPr>
          <a:xfrm flipH="1">
            <a:off x="3635821" y="1777999"/>
            <a:ext cx="1190180" cy="8295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pic>
        <p:nvPicPr>
          <p:cNvPr id="283" name="ischiocogg2.png" descr="ischiocogg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81686" y="5531089"/>
            <a:ext cx="5004667" cy="3412598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Linea"/>
          <p:cNvSpPr/>
          <p:nvPr/>
        </p:nvSpPr>
        <p:spPr>
          <a:xfrm flipH="1">
            <a:off x="3280221" y="5600699"/>
            <a:ext cx="1190180" cy="8295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5" name="Linea"/>
          <p:cNvSpPr/>
          <p:nvPr/>
        </p:nvSpPr>
        <p:spPr>
          <a:xfrm flipH="1">
            <a:off x="3762821" y="1904999"/>
            <a:ext cx="1190180" cy="82957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86" name="Rappresenta la parte posteriore del diaframma pelvico,origina…"/>
          <p:cNvSpPr/>
          <p:nvPr/>
        </p:nvSpPr>
        <p:spPr>
          <a:xfrm>
            <a:off x="5659234" y="2692399"/>
            <a:ext cx="6247497" cy="43688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3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Rappresenta la parte posteriore del diaframma pelvico,origina </a:t>
            </a:r>
            <a:endParaRPr>
              <a:solidFill>
                <a:srgbClr val="000000"/>
              </a:solidFill>
            </a:endParaRPr>
          </a:p>
          <a:p>
            <a:pPr algn="l">
              <a:defRPr sz="3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dalla spina ischiatica e dal </a:t>
            </a:r>
            <a:endParaRPr>
              <a:solidFill>
                <a:srgbClr val="000000"/>
              </a:solidFill>
            </a:endParaRPr>
          </a:p>
          <a:p>
            <a:pPr algn="l">
              <a:defRPr sz="35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legamento sacro spinoso e si inserisce sul coccige e la parte inferiore del sacro 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Diaframma pelvico"/>
          <p:cNvSpPr/>
          <p:nvPr/>
        </p:nvSpPr>
        <p:spPr>
          <a:xfrm>
            <a:off x="4014343" y="152399"/>
            <a:ext cx="416331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Diaframma pelvico</a:t>
            </a:r>
          </a:p>
        </p:txBody>
      </p:sp>
      <p:pic>
        <p:nvPicPr>
          <p:cNvPr id="289" name="ischiococcigeo.png" descr="ischiococcigeo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39837" y="1097610"/>
            <a:ext cx="4170533" cy="3282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ischiorett.png" descr="ischiorett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138014" y="1097610"/>
            <a:ext cx="4329355" cy="32820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schiocogg2.png" descr="ischiocogg2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3886" y="4428959"/>
            <a:ext cx="4329355" cy="29521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schiocogg3.png" descr="ischiocogg3.png"/>
          <p:cNvPicPr>
            <a:picLocks noChangeAspect="1"/>
          </p:cNvPicPr>
          <p:nvPr/>
        </p:nvPicPr>
        <p:blipFill>
          <a:blip r:embed="rId5" cstate="print">
            <a:extLst/>
          </a:blip>
          <a:srcRect b="5575"/>
          <a:stretch>
            <a:fillRect/>
          </a:stretch>
        </p:blipFill>
        <p:spPr>
          <a:xfrm>
            <a:off x="4224637" y="4428838"/>
            <a:ext cx="4289238" cy="3694933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Il muscolo elevatore dell’ano e…"/>
          <p:cNvSpPr/>
          <p:nvPr/>
        </p:nvSpPr>
        <p:spPr>
          <a:xfrm>
            <a:off x="4191046" y="7829549"/>
            <a:ext cx="7616038" cy="13843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Il muscolo elevatore dell’ano e </a:t>
            </a:r>
            <a:endParaRPr sz="1200">
              <a:solidFill>
                <a:srgbClr val="000000"/>
              </a:solidFill>
            </a:endParaRP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la fascia endopelvica hanno un ruolo interattivo nel </a:t>
            </a:r>
            <a:endParaRPr sz="1200">
              <a:solidFill>
                <a:srgbClr val="000000"/>
              </a:solidFill>
            </a:endParaRPr>
          </a:p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mantenimento della continenza e nel supporto pelvico 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pull dir="l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" grpId="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olo\Desktop\IMG_06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57984" y="1383980"/>
            <a:ext cx="6264696" cy="5912489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4699487" y="7973144"/>
            <a:ext cx="273901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angoli</a:t>
            </a:r>
            <a:endParaRPr kumimoji="0" lang="it-IT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81720" y="592034"/>
            <a:ext cx="8424936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Sollecitazioni dinamiche con pressioni</a:t>
            </a:r>
            <a:r>
              <a:rPr kumimoji="0" lang="it-IT" sz="2400" b="0" i="0" u="none" strike="noStrike" cap="none" spc="0" normalizeH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anche molto elevate</a:t>
            </a:r>
            <a:r>
              <a:rPr kumimoji="0" lang="it-IT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  <a:endParaRPr kumimoji="0" lang="it-IT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8950672" y="2727594"/>
            <a:ext cx="3358956" cy="18261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Funzioni di serbatoio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2800" dirty="0" smtClean="0">
                <a:solidFill>
                  <a:srgbClr val="FFC000"/>
                </a:solidFill>
              </a:rPr>
              <a:t>Accomodazione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2800" b="0" i="0" u="none" strike="noStrike" cap="none" spc="0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Svuotamento </a:t>
            </a:r>
            <a:endParaRPr kumimoji="0" lang="it-IT" sz="2800" b="0" i="0" u="none" strike="noStrike" cap="none" spc="0" normalizeH="0" baseline="0" dirty="0">
              <a:ln>
                <a:noFill/>
              </a:ln>
              <a:solidFill>
                <a:srgbClr val="FFC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l perineo è quella regione del corpo umano che si trova nella parte più declive della pelvi e che chiude in basso il bacino…"/>
          <p:cNvSpPr/>
          <p:nvPr/>
        </p:nvSpPr>
        <p:spPr>
          <a:xfrm>
            <a:off x="669752" y="2914388"/>
            <a:ext cx="10987082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buClr>
                <a:srgbClr val="000000"/>
              </a:buClr>
              <a:buFont typeface="Arial"/>
              <a:defRPr sz="3900"/>
            </a:pPr>
            <a:r>
              <a:rPr sz="2400" dirty="0"/>
              <a:t>Il </a:t>
            </a:r>
            <a:r>
              <a:rPr sz="2400" dirty="0" err="1"/>
              <a:t>perineo</a:t>
            </a:r>
            <a:r>
              <a:rPr sz="2400" dirty="0"/>
              <a:t> è </a:t>
            </a:r>
            <a:r>
              <a:rPr sz="2400" dirty="0" err="1"/>
              <a:t>quella</a:t>
            </a:r>
            <a:r>
              <a:rPr sz="2400" dirty="0"/>
              <a:t> </a:t>
            </a:r>
            <a:r>
              <a:rPr sz="2400" dirty="0" err="1"/>
              <a:t>regione</a:t>
            </a:r>
            <a:r>
              <a:rPr sz="2400" dirty="0"/>
              <a:t> del </a:t>
            </a:r>
            <a:r>
              <a:rPr sz="2400" dirty="0" err="1"/>
              <a:t>corpo</a:t>
            </a:r>
            <a:r>
              <a:rPr sz="2400" dirty="0"/>
              <a:t> </a:t>
            </a:r>
            <a:r>
              <a:rPr sz="2400" dirty="0" err="1"/>
              <a:t>umano</a:t>
            </a:r>
            <a:r>
              <a:rPr sz="2400" dirty="0"/>
              <a:t> </a:t>
            </a:r>
            <a:r>
              <a:rPr sz="2400" dirty="0" err="1"/>
              <a:t>che</a:t>
            </a:r>
            <a:r>
              <a:rPr sz="2400" dirty="0"/>
              <a:t> </a:t>
            </a:r>
            <a:r>
              <a:rPr sz="2400" dirty="0" err="1"/>
              <a:t>si</a:t>
            </a:r>
            <a:r>
              <a:rPr sz="2400" dirty="0"/>
              <a:t> </a:t>
            </a:r>
            <a:r>
              <a:rPr sz="2400" dirty="0" err="1"/>
              <a:t>trova</a:t>
            </a:r>
            <a:r>
              <a:rPr sz="2400" dirty="0"/>
              <a:t> </a:t>
            </a:r>
            <a:r>
              <a:rPr sz="2400" dirty="0" err="1"/>
              <a:t>nella</a:t>
            </a:r>
            <a:r>
              <a:rPr sz="2400" dirty="0"/>
              <a:t> parte </a:t>
            </a:r>
            <a:r>
              <a:rPr sz="2400" dirty="0" err="1"/>
              <a:t>più</a:t>
            </a:r>
            <a:r>
              <a:rPr sz="2400" dirty="0"/>
              <a:t> </a:t>
            </a:r>
            <a:r>
              <a:rPr sz="2400" dirty="0" err="1"/>
              <a:t>declive</a:t>
            </a:r>
            <a:r>
              <a:rPr sz="2400" dirty="0"/>
              <a:t> </a:t>
            </a:r>
            <a:r>
              <a:rPr sz="2400" dirty="0" err="1"/>
              <a:t>della</a:t>
            </a:r>
            <a:r>
              <a:rPr sz="2400" dirty="0"/>
              <a:t> </a:t>
            </a:r>
            <a:r>
              <a:rPr sz="2400" dirty="0" err="1"/>
              <a:t>pelvi</a:t>
            </a:r>
            <a:r>
              <a:rPr sz="2400" dirty="0"/>
              <a:t> e </a:t>
            </a:r>
            <a:r>
              <a:rPr sz="2400" dirty="0" err="1" smtClean="0"/>
              <a:t>che</a:t>
            </a:r>
            <a:r>
              <a:rPr sz="2400" dirty="0" smtClean="0"/>
              <a:t> </a:t>
            </a:r>
            <a:r>
              <a:rPr sz="2400" dirty="0" err="1"/>
              <a:t>chiude</a:t>
            </a:r>
            <a:r>
              <a:rPr sz="2400" dirty="0"/>
              <a:t> in basso </a:t>
            </a:r>
            <a:r>
              <a:rPr sz="2400" dirty="0" err="1"/>
              <a:t>il</a:t>
            </a:r>
            <a:r>
              <a:rPr sz="2400" dirty="0"/>
              <a:t> </a:t>
            </a:r>
            <a:r>
              <a:rPr sz="2400" dirty="0" err="1"/>
              <a:t>bacino</a:t>
            </a:r>
            <a:endParaRPr sz="2400" dirty="0"/>
          </a:p>
          <a:p>
            <a:pPr algn="l">
              <a:buClr>
                <a:srgbClr val="000000"/>
              </a:buClr>
              <a:buFont typeface="Arial"/>
              <a:defRPr sz="3900"/>
            </a:pPr>
            <a:endParaRPr sz="2000" dirty="0"/>
          </a:p>
          <a:p>
            <a:pPr algn="l">
              <a:buClr>
                <a:srgbClr val="000000"/>
              </a:buClr>
              <a:buFont typeface="Arial"/>
              <a:defRPr sz="3900"/>
            </a:pPr>
            <a:r>
              <a:rPr sz="2000" dirty="0" smtClean="0">
                <a:solidFill>
                  <a:srgbClr val="FFFB00"/>
                </a:solidFill>
              </a:rPr>
              <a:t>è </a:t>
            </a:r>
            <a:r>
              <a:rPr sz="2000" dirty="0">
                <a:solidFill>
                  <a:srgbClr val="FFFB00"/>
                </a:solidFill>
              </a:rPr>
              <a:t>la </a:t>
            </a:r>
            <a:r>
              <a:rPr sz="2000" dirty="0" err="1">
                <a:solidFill>
                  <a:srgbClr val="FFFB00"/>
                </a:solidFill>
              </a:rPr>
              <a:t>regione</a:t>
            </a:r>
            <a:r>
              <a:rPr sz="2000" dirty="0">
                <a:solidFill>
                  <a:srgbClr val="FFFB00"/>
                </a:solidFill>
              </a:rPr>
              <a:t> </a:t>
            </a:r>
            <a:r>
              <a:rPr sz="2000" dirty="0" err="1">
                <a:solidFill>
                  <a:srgbClr val="FFFB00"/>
                </a:solidFill>
              </a:rPr>
              <a:t>più</a:t>
            </a:r>
            <a:r>
              <a:rPr sz="2000" dirty="0">
                <a:solidFill>
                  <a:srgbClr val="FFFB00"/>
                </a:solidFill>
              </a:rPr>
              <a:t> </a:t>
            </a:r>
            <a:r>
              <a:rPr sz="2000" dirty="0" err="1">
                <a:solidFill>
                  <a:srgbClr val="FFFB00"/>
                </a:solidFill>
              </a:rPr>
              <a:t>spesso</a:t>
            </a:r>
            <a:r>
              <a:rPr sz="2000" dirty="0">
                <a:solidFill>
                  <a:srgbClr val="FFFB00"/>
                </a:solidFill>
              </a:rPr>
              <a:t> </a:t>
            </a:r>
            <a:r>
              <a:rPr sz="2000" dirty="0" err="1">
                <a:solidFill>
                  <a:srgbClr val="FFFB00"/>
                </a:solidFill>
              </a:rPr>
              <a:t>interessata</a:t>
            </a:r>
            <a:r>
              <a:rPr sz="2000" dirty="0">
                <a:solidFill>
                  <a:srgbClr val="FFFB00"/>
                </a:solidFill>
              </a:rPr>
              <a:t> </a:t>
            </a:r>
            <a:r>
              <a:rPr sz="2000" dirty="0" err="1">
                <a:solidFill>
                  <a:srgbClr val="FFFB00"/>
                </a:solidFill>
              </a:rPr>
              <a:t>dalle</a:t>
            </a:r>
            <a:r>
              <a:rPr sz="2000" dirty="0">
                <a:solidFill>
                  <a:srgbClr val="FFFB00"/>
                </a:solidFill>
              </a:rPr>
              <a:t> </a:t>
            </a:r>
            <a:r>
              <a:rPr sz="2000" dirty="0" err="1" smtClean="0">
                <a:solidFill>
                  <a:srgbClr val="FFFB00"/>
                </a:solidFill>
              </a:rPr>
              <a:t>lacerazioni</a:t>
            </a:r>
            <a:r>
              <a:rPr lang="it-IT" sz="2000" dirty="0" smtClean="0">
                <a:solidFill>
                  <a:srgbClr val="FFFB00"/>
                </a:solidFill>
              </a:rPr>
              <a:t> da parto</a:t>
            </a:r>
            <a:endParaRPr dirty="0">
              <a:solidFill>
                <a:srgbClr val="FFFB00"/>
              </a:solidFill>
            </a:endParaRPr>
          </a:p>
        </p:txBody>
      </p:sp>
      <p:sp>
        <p:nvSpPr>
          <p:cNvPr id="135" name="Il perineo"/>
          <p:cNvSpPr/>
          <p:nvPr/>
        </p:nvSpPr>
        <p:spPr>
          <a:xfrm>
            <a:off x="4902530" y="228599"/>
            <a:ext cx="225994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Il perineo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912641" y="5304493"/>
            <a:ext cx="3377528" cy="12721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Stazione eretta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dirty="0" smtClean="0"/>
              <a:t>Parto</a:t>
            </a:r>
            <a:endParaRPr kumimoji="0" lang="it-IT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605856" y="5236840"/>
            <a:ext cx="4104456" cy="1440160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4098" name="Picture 2" descr="C:\Users\Paolo\Desktop\foto perineo\IMG_0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0552" y="4300736"/>
            <a:ext cx="4315727" cy="479832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aolo\Desktop\IMG_0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3888" y="844352"/>
            <a:ext cx="9073008" cy="7357860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Diaframma urogenitale"/>
          <p:cNvSpPr/>
          <p:nvPr/>
        </p:nvSpPr>
        <p:spPr>
          <a:xfrm>
            <a:off x="3589413" y="152399"/>
            <a:ext cx="501317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Diaframma urogenitale</a:t>
            </a:r>
          </a:p>
        </p:txBody>
      </p:sp>
      <p:pic>
        <p:nvPicPr>
          <p:cNvPr id="296" name="diaframma urogenitale1.png" descr="diaframma urogenitale1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5656" y="1207435"/>
            <a:ext cx="4003170" cy="3299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diaframmaurogenitale3.png" descr="diaframmaurogenitale3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301415" y="1230009"/>
            <a:ext cx="4003170" cy="3313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diaframma urogenitale4.png" descr="diaframma urogenitale4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8387174" y="1230009"/>
            <a:ext cx="4364485" cy="338233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Posto inferiormente all’ elevatore dell’ ano , formato da una lamina fibromuscolare tesa tra le due branche ischio-pubiche…"/>
          <p:cNvSpPr/>
          <p:nvPr/>
        </p:nvSpPr>
        <p:spPr>
          <a:xfrm>
            <a:off x="296780" y="5615534"/>
            <a:ext cx="12012440" cy="2257028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8757" indent="-288757" algn="l">
              <a:buSzPct val="75000"/>
              <a:buChar char="•"/>
              <a:defRPr sz="33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 dirty="0" err="1"/>
              <a:t>Posto</a:t>
            </a:r>
            <a:r>
              <a:rPr sz="2800" dirty="0"/>
              <a:t> </a:t>
            </a:r>
            <a:r>
              <a:rPr sz="2800" dirty="0" err="1">
                <a:solidFill>
                  <a:srgbClr val="FF0000"/>
                </a:solidFill>
              </a:rPr>
              <a:t>inferiormente</a:t>
            </a:r>
            <a:r>
              <a:rPr sz="2800" dirty="0">
                <a:solidFill>
                  <a:srgbClr val="FF0000"/>
                </a:solidFill>
              </a:rPr>
              <a:t> all’ </a:t>
            </a:r>
            <a:r>
              <a:rPr sz="2800" dirty="0" err="1">
                <a:solidFill>
                  <a:srgbClr val="FF0000"/>
                </a:solidFill>
              </a:rPr>
              <a:t>elevatore</a:t>
            </a:r>
            <a:r>
              <a:rPr sz="2800" dirty="0">
                <a:solidFill>
                  <a:srgbClr val="FF0000"/>
                </a:solidFill>
              </a:rPr>
              <a:t> dell’ </a:t>
            </a:r>
            <a:r>
              <a:rPr sz="2800" dirty="0" err="1">
                <a:solidFill>
                  <a:srgbClr val="FF0000"/>
                </a:solidFill>
              </a:rPr>
              <a:t>ano</a:t>
            </a:r>
            <a:r>
              <a:rPr sz="2800" dirty="0">
                <a:solidFill>
                  <a:srgbClr val="FF0000"/>
                </a:solidFill>
              </a:rPr>
              <a:t> </a:t>
            </a:r>
            <a:r>
              <a:rPr sz="2800" dirty="0"/>
              <a:t>, </a:t>
            </a:r>
            <a:r>
              <a:rPr sz="2800" dirty="0" err="1"/>
              <a:t>formato</a:t>
            </a:r>
            <a:r>
              <a:rPr sz="2800" dirty="0"/>
              <a:t> </a:t>
            </a:r>
            <a:r>
              <a:rPr sz="2800" dirty="0" err="1"/>
              <a:t>da</a:t>
            </a:r>
            <a:r>
              <a:rPr sz="2800" dirty="0"/>
              <a:t> </a:t>
            </a:r>
            <a:r>
              <a:rPr sz="2800" dirty="0" err="1"/>
              <a:t>una</a:t>
            </a:r>
            <a:r>
              <a:rPr sz="2800" dirty="0"/>
              <a:t> lamina </a:t>
            </a:r>
            <a:r>
              <a:rPr sz="2800" dirty="0" err="1"/>
              <a:t>fibromuscolare</a:t>
            </a:r>
            <a:r>
              <a:rPr sz="2800" dirty="0"/>
              <a:t> </a:t>
            </a:r>
            <a:r>
              <a:rPr sz="2800" dirty="0" err="1"/>
              <a:t>tesa</a:t>
            </a:r>
            <a:r>
              <a:rPr sz="2800" dirty="0"/>
              <a:t> </a:t>
            </a:r>
            <a:r>
              <a:rPr sz="2800" dirty="0" err="1"/>
              <a:t>tra</a:t>
            </a:r>
            <a:r>
              <a:rPr sz="2800" dirty="0"/>
              <a:t> le due </a:t>
            </a:r>
            <a:r>
              <a:rPr sz="2800" dirty="0" err="1"/>
              <a:t>branche</a:t>
            </a:r>
            <a:r>
              <a:rPr sz="2800" dirty="0"/>
              <a:t> </a:t>
            </a:r>
            <a:r>
              <a:rPr sz="2800" dirty="0" err="1"/>
              <a:t>ischio-pubiche</a:t>
            </a:r>
            <a:endParaRPr sz="2800" dirty="0"/>
          </a:p>
          <a:p>
            <a:pPr algn="l">
              <a:defRPr sz="33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sz="2800" dirty="0"/>
          </a:p>
          <a:p>
            <a:pPr marL="288757" indent="-288757" algn="l">
              <a:buSzPct val="75000"/>
              <a:buChar char="•"/>
              <a:defRPr sz="33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sz="2800" dirty="0"/>
              <a:t>Ha la forma </a:t>
            </a:r>
            <a:r>
              <a:rPr sz="2800" dirty="0" err="1"/>
              <a:t>di</a:t>
            </a:r>
            <a:r>
              <a:rPr sz="2800" dirty="0"/>
              <a:t> un </a:t>
            </a:r>
            <a:r>
              <a:rPr sz="2800" dirty="0" err="1"/>
              <a:t>triangolo</a:t>
            </a:r>
            <a:r>
              <a:rPr sz="2800" dirty="0"/>
              <a:t> con </a:t>
            </a:r>
            <a:r>
              <a:rPr sz="2800" dirty="0" err="1"/>
              <a:t>apice</a:t>
            </a:r>
            <a:r>
              <a:rPr sz="2800" dirty="0"/>
              <a:t> </a:t>
            </a:r>
            <a:r>
              <a:rPr sz="2800" dirty="0" err="1"/>
              <a:t>anteriore</a:t>
            </a:r>
            <a:r>
              <a:rPr sz="2800" dirty="0"/>
              <a:t>  </a:t>
            </a:r>
            <a:r>
              <a:rPr sz="2800" dirty="0" err="1"/>
              <a:t>che</a:t>
            </a:r>
            <a:r>
              <a:rPr sz="2800" dirty="0"/>
              <a:t> </a:t>
            </a:r>
            <a:r>
              <a:rPr sz="2800" dirty="0" err="1"/>
              <a:t>presenta</a:t>
            </a:r>
            <a:r>
              <a:rPr sz="2800" dirty="0"/>
              <a:t> </a:t>
            </a:r>
            <a:r>
              <a:rPr sz="2800" dirty="0" err="1"/>
              <a:t>medialmente</a:t>
            </a:r>
            <a:r>
              <a:rPr sz="2800" dirty="0"/>
              <a:t> un </a:t>
            </a:r>
            <a:r>
              <a:rPr sz="2800" dirty="0" err="1"/>
              <a:t>apertura</a:t>
            </a:r>
            <a:r>
              <a:rPr sz="2800" dirty="0"/>
              <a:t>  </a:t>
            </a:r>
            <a:r>
              <a:rPr sz="2800" dirty="0" err="1"/>
              <a:t>che</a:t>
            </a:r>
            <a:r>
              <a:rPr sz="2800" dirty="0"/>
              <a:t> </a:t>
            </a:r>
            <a:r>
              <a:rPr sz="2800" dirty="0" err="1"/>
              <a:t>dà</a:t>
            </a:r>
            <a:r>
              <a:rPr sz="2800" dirty="0"/>
              <a:t> </a:t>
            </a:r>
            <a:r>
              <a:rPr sz="2800" dirty="0" err="1"/>
              <a:t>passaggio</a:t>
            </a:r>
            <a:r>
              <a:rPr sz="2800" dirty="0"/>
              <a:t> all’ </a:t>
            </a:r>
            <a:r>
              <a:rPr sz="2800" dirty="0" err="1"/>
              <a:t>uretra</a:t>
            </a:r>
            <a:r>
              <a:rPr sz="2800" dirty="0"/>
              <a:t> e </a:t>
            </a:r>
            <a:r>
              <a:rPr sz="2800" dirty="0" err="1"/>
              <a:t>alla</a:t>
            </a:r>
            <a:r>
              <a:rPr sz="2800" dirty="0"/>
              <a:t> vagina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597744" y="8379350"/>
            <a:ext cx="11161240" cy="5950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Perfetta integrazione fra muscoli e fasce e legamenti</a:t>
            </a:r>
            <a:endParaRPr kumimoji="0" lang="it-IT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45816" y="8189168"/>
            <a:ext cx="10009112" cy="100811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14:warp dir="in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" grpId="1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Diaframma urogenitale"/>
          <p:cNvSpPr/>
          <p:nvPr/>
        </p:nvSpPr>
        <p:spPr>
          <a:xfrm>
            <a:off x="3589413" y="152399"/>
            <a:ext cx="501317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Diaframma urogenitale</a:t>
            </a:r>
          </a:p>
        </p:txBody>
      </p:sp>
      <p:pic>
        <p:nvPicPr>
          <p:cNvPr id="302" name="trasverso profondo.png" descr="trasverso profondo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365994" y="2577139"/>
            <a:ext cx="4849078" cy="3912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trasversoprofondo2.png" descr="trasversoprofondo2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18615" y="2727717"/>
            <a:ext cx="5363529" cy="3912561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Linea"/>
          <p:cNvSpPr/>
          <p:nvPr/>
        </p:nvSpPr>
        <p:spPr>
          <a:xfrm>
            <a:off x="4622799" y="5194300"/>
            <a:ext cx="1000275" cy="226685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5" name="m. trasverso profondo del perineo"/>
          <p:cNvSpPr/>
          <p:nvPr/>
        </p:nvSpPr>
        <p:spPr>
          <a:xfrm>
            <a:off x="2687231" y="7378699"/>
            <a:ext cx="742713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m. trasverso profondo del perineo</a:t>
            </a:r>
          </a:p>
        </p:txBody>
      </p:sp>
      <p:sp>
        <p:nvSpPr>
          <p:cNvPr id="306" name="Linea"/>
          <p:cNvSpPr/>
          <p:nvPr/>
        </p:nvSpPr>
        <p:spPr>
          <a:xfrm flipH="1">
            <a:off x="7052071" y="5079999"/>
            <a:ext cx="1520429" cy="2497252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7" name="Linea"/>
          <p:cNvSpPr/>
          <p:nvPr/>
        </p:nvSpPr>
        <p:spPr>
          <a:xfrm flipV="1">
            <a:off x="3682999" y="2158112"/>
            <a:ext cx="2883789" cy="288378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08" name="m.sfintere striato dell’ uretra"/>
          <p:cNvSpPr/>
          <p:nvPr/>
        </p:nvSpPr>
        <p:spPr>
          <a:xfrm>
            <a:off x="6499047" y="1334019"/>
            <a:ext cx="6077306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m.sfintere striato dell’ uretra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Membrana perineale"/>
          <p:cNvSpPr/>
          <p:nvPr/>
        </p:nvSpPr>
        <p:spPr>
          <a:xfrm>
            <a:off x="3799585" y="152399"/>
            <a:ext cx="459282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Membrana perineale</a:t>
            </a:r>
          </a:p>
        </p:txBody>
      </p:sp>
      <p:pic>
        <p:nvPicPr>
          <p:cNvPr id="311" name="membrana perineale.png" descr="membrana perineal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8180" y="1851288"/>
            <a:ext cx="6129199" cy="4136762"/>
          </a:xfrm>
          <a:prstGeom prst="rect">
            <a:avLst/>
          </a:prstGeom>
          <a:ln w="12700">
            <a:miter lim="400000"/>
          </a:ln>
        </p:spPr>
      </p:pic>
      <p:sp>
        <p:nvSpPr>
          <p:cNvPr id="312" name="SPESSO STRATO DI TESSUTO FIBROSO CHE RICOPRE IL TRIANGOLO UROGENITALE. SI INSERISCE LATERALMENTE SULL’ARCO PUBICO ED IL MARGINE POSTERIORE E’ ANCORATO ALLA…"/>
          <p:cNvSpPr/>
          <p:nvPr/>
        </p:nvSpPr>
        <p:spPr>
          <a:xfrm>
            <a:off x="6645795" y="1393887"/>
            <a:ext cx="5527676" cy="323202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SPESSO STRATO DI TESSUTO FIBROSO CHE RICOPRE IL TRIANGOLO UROGENITALE.</a:t>
            </a:r>
            <a:br/>
            <a:r>
              <a:t>SI INSERISCE LATERALMENTE SULL’ARCO PUBICO ED IL MARGINE POSTERIORE E’ ANCORATO ALLA 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LINEA MEDIANA MEDIANTE IL CORPO PERINEALE </a:t>
            </a:r>
            <a:endParaRPr sz="1200">
              <a:solidFill>
                <a:srgbClr val="000000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313" name="FISSA • L’URETRA DISTALE…"/>
          <p:cNvSpPr/>
          <p:nvPr/>
        </p:nvSpPr>
        <p:spPr>
          <a:xfrm>
            <a:off x="6585783" y="5662769"/>
            <a:ext cx="5647701" cy="252804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FISSA</a:t>
            </a:r>
            <a:br/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t>L’URETRA DISTALE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t>LA VAGINA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>
                <a:latin typeface="Times New Roman"/>
                <a:ea typeface="Times New Roman"/>
                <a:cs typeface="Times New Roman"/>
                <a:sym typeface="Times New Roman"/>
              </a:rPr>
              <a:t>• </a:t>
            </a:r>
            <a:r>
              <a:t>CORPO PERINEALE </a:t>
            </a:r>
            <a:endParaRPr sz="1200">
              <a:solidFill>
                <a:srgbClr val="000000"/>
              </a:solidFill>
            </a:endParaRP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AGLI ARCHI PUBICI, CHIUDENDO LO IATO UROGENITALE </a:t>
            </a:r>
            <a:endParaRPr sz="12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3 strato pelvi.png" descr="3 strato pelvi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40413" y="2470249"/>
            <a:ext cx="7485831" cy="514155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Strutture Muscolari…"/>
          <p:cNvSpPr/>
          <p:nvPr/>
        </p:nvSpPr>
        <p:spPr>
          <a:xfrm>
            <a:off x="3951363" y="-152400"/>
            <a:ext cx="4289274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Strutture Muscolari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Strato degli sfinteri</a:t>
            </a:r>
          </a:p>
        </p:txBody>
      </p:sp>
      <p:sp>
        <p:nvSpPr>
          <p:cNvPr id="317" name="M. bulbo cavernoso"/>
          <p:cNvSpPr/>
          <p:nvPr/>
        </p:nvSpPr>
        <p:spPr>
          <a:xfrm>
            <a:off x="375666" y="1568449"/>
            <a:ext cx="2830069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M. bulbo cavernoso</a:t>
            </a:r>
          </a:p>
        </p:txBody>
      </p:sp>
      <p:sp>
        <p:nvSpPr>
          <p:cNvPr id="318" name="Linea"/>
          <p:cNvSpPr/>
          <p:nvPr/>
        </p:nvSpPr>
        <p:spPr>
          <a:xfrm>
            <a:off x="2451099" y="1988535"/>
            <a:ext cx="604789" cy="107478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19" name="Ischio-cavernoso"/>
          <p:cNvSpPr/>
          <p:nvPr/>
        </p:nvSpPr>
        <p:spPr>
          <a:xfrm>
            <a:off x="6187998" y="3371849"/>
            <a:ext cx="2457604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Ischio-cavernoso</a:t>
            </a:r>
          </a:p>
        </p:txBody>
      </p:sp>
      <p:sp>
        <p:nvSpPr>
          <p:cNvPr id="320" name="Linea"/>
          <p:cNvSpPr/>
          <p:nvPr/>
        </p:nvSpPr>
        <p:spPr>
          <a:xfrm>
            <a:off x="1239288" y="3661810"/>
            <a:ext cx="1342087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1" name="Linea"/>
          <p:cNvSpPr/>
          <p:nvPr/>
        </p:nvSpPr>
        <p:spPr>
          <a:xfrm flipH="1">
            <a:off x="4266003" y="3661810"/>
            <a:ext cx="1760449" cy="1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2" name="Ischio-cavernoso"/>
          <p:cNvSpPr/>
          <p:nvPr/>
        </p:nvSpPr>
        <p:spPr>
          <a:xfrm>
            <a:off x="66598" y="3097136"/>
            <a:ext cx="2457604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Ischio-cavernoso</a:t>
            </a:r>
          </a:p>
        </p:txBody>
      </p:sp>
      <p:sp>
        <p:nvSpPr>
          <p:cNvPr id="323" name="Linea"/>
          <p:cNvSpPr/>
          <p:nvPr/>
        </p:nvSpPr>
        <p:spPr>
          <a:xfrm flipH="1" flipV="1">
            <a:off x="4697803" y="5579510"/>
            <a:ext cx="1334917" cy="96361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4" name="trasverso perineale superficiale"/>
          <p:cNvSpPr/>
          <p:nvPr/>
        </p:nvSpPr>
        <p:spPr>
          <a:xfrm>
            <a:off x="6149797" y="6475336"/>
            <a:ext cx="4388206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trasverso perineale superficiale</a:t>
            </a:r>
          </a:p>
        </p:txBody>
      </p:sp>
      <p:sp>
        <p:nvSpPr>
          <p:cNvPr id="325" name="Linea"/>
          <p:cNvSpPr/>
          <p:nvPr/>
        </p:nvSpPr>
        <p:spPr>
          <a:xfrm flipH="1" flipV="1">
            <a:off x="3402403" y="6557410"/>
            <a:ext cx="1751469" cy="1751468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26" name="Sfintere esterno dell’ ano"/>
          <p:cNvSpPr/>
          <p:nvPr/>
        </p:nvSpPr>
        <p:spPr>
          <a:xfrm>
            <a:off x="5204205" y="8235949"/>
            <a:ext cx="3485389" cy="4699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lvl1pPr>
          </a:lstStyle>
          <a:p>
            <a:r>
              <a:t>Sfintere esterno dell’ ano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m.bulbospongioso…"/>
          <p:cNvSpPr/>
          <p:nvPr/>
        </p:nvSpPr>
        <p:spPr>
          <a:xfrm>
            <a:off x="691306" y="5088974"/>
            <a:ext cx="11054954" cy="477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endParaRPr/>
          </a:p>
          <a:p>
            <a:endParaRPr>
              <a:solidFill>
                <a:srgbClr val="000000"/>
              </a:solidFill>
            </a:endParaRPr>
          </a:p>
          <a:p>
            <a:pPr marL="457200" indent="-457200" algn="l">
              <a:buSzPct val="75000"/>
              <a:buChar char="•"/>
            </a:pPr>
            <a:r>
              <a:t>m.bulbospongioso</a:t>
            </a:r>
          </a:p>
          <a:p>
            <a:pPr marL="457200" indent="-457200" algn="l">
              <a:buSzPct val="75000"/>
              <a:buChar char="•"/>
            </a:pPr>
            <a:r>
              <a:t>mm.perineali trasversi superficiali e profondi </a:t>
            </a:r>
          </a:p>
          <a:p>
            <a:pPr marL="457200" indent="-457200" algn="l">
              <a:buSzPct val="75000"/>
              <a:buChar char="•"/>
            </a:pPr>
            <a:r>
              <a:t>membr. perineale </a:t>
            </a:r>
          </a:p>
          <a:p>
            <a:pPr marL="457200" indent="-457200" algn="l">
              <a:buSzPct val="75000"/>
              <a:buChar char="•"/>
            </a:pPr>
            <a:r>
              <a:t>sfintere anale est.,</a:t>
            </a:r>
          </a:p>
          <a:p>
            <a:pPr marL="457200" indent="-457200" algn="l">
              <a:buSzPct val="75000"/>
              <a:buChar char="•"/>
            </a:pPr>
            <a:r>
              <a:t>fibre dai mm. puborettale e pubococcigeo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329" name="corpo perineale.png" descr="corpo perineale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86106" y="1219224"/>
            <a:ext cx="6547355" cy="4941070"/>
          </a:xfrm>
          <a:prstGeom prst="rect">
            <a:avLst/>
          </a:prstGeom>
          <a:ln w="12700">
            <a:miter lim="400000"/>
          </a:ln>
        </p:spPr>
      </p:pic>
      <p:sp>
        <p:nvSpPr>
          <p:cNvPr id="330" name="Corpo perineale"/>
          <p:cNvSpPr/>
          <p:nvPr/>
        </p:nvSpPr>
        <p:spPr>
          <a:xfrm>
            <a:off x="160070" y="-12701"/>
            <a:ext cx="3948101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>
                <a:solidFill>
                  <a:srgbClr val="FFFB00"/>
                </a:solidFill>
              </a:defRPr>
            </a:lvl1pPr>
          </a:lstStyle>
          <a:p>
            <a:r>
              <a:t>Corpo perineale</a:t>
            </a:r>
          </a:p>
        </p:txBody>
      </p:sp>
      <p:pic>
        <p:nvPicPr>
          <p:cNvPr id="331" name="corpoperineale1.png" descr="corpoperineale1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348435" y="1219224"/>
            <a:ext cx="4034814" cy="4941070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7" name="Connettore 2 6"/>
          <p:cNvCxnSpPr/>
          <p:nvPr/>
        </p:nvCxnSpPr>
        <p:spPr>
          <a:xfrm>
            <a:off x="7870552" y="3940696"/>
            <a:ext cx="1152128" cy="360040"/>
          </a:xfrm>
          <a:prstGeom prst="straightConnector1">
            <a:avLst/>
          </a:prstGeom>
          <a:noFill/>
          <a:ln w="25400" cap="flat">
            <a:solidFill>
              <a:srgbClr val="FFFFFF"/>
            </a:solidFill>
            <a:prstDash val="solid"/>
            <a:miter lim="4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trutture di sospensione…"/>
          <p:cNvSpPr/>
          <p:nvPr/>
        </p:nvSpPr>
        <p:spPr>
          <a:xfrm>
            <a:off x="3767543" y="88900"/>
            <a:ext cx="5469714" cy="127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t>Strutture di sospensione</a:t>
            </a:r>
          </a:p>
          <a:p>
            <a:pPr>
              <a:defRPr>
                <a:solidFill>
                  <a:srgbClr val="FFFB00"/>
                </a:solidFill>
              </a:defRPr>
            </a:pPr>
            <a:r>
              <a:t>Fascia endopelvica </a:t>
            </a:r>
          </a:p>
        </p:txBody>
      </p:sp>
      <p:sp>
        <p:nvSpPr>
          <p:cNvPr id="334" name="Impalcatura  tridimensionale di collagene , elastina e muscolatura liscia  compresa tra aponevrosi degli elevatori e peritoneo"/>
          <p:cNvSpPr/>
          <p:nvPr/>
        </p:nvSpPr>
        <p:spPr>
          <a:xfrm>
            <a:off x="3468420" y="1352550"/>
            <a:ext cx="6918810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400"/>
            </a:lvl1pPr>
          </a:lstStyle>
          <a:p>
            <a:r>
              <a:t>Impalcatura  tridimensionale di collagene , elastina e muscolatura liscia  compresa tra aponevrosi degli elevatori e peritoneo</a:t>
            </a:r>
          </a:p>
        </p:txBody>
      </p:sp>
      <p:pic>
        <p:nvPicPr>
          <p:cNvPr id="335" name="fascia endopelvica evid.png" descr="fascia endopelvica evid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491357" y="2950071"/>
            <a:ext cx="4139100" cy="3268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fasceconn.png" descr="fasceconn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514207" y="2715878"/>
            <a:ext cx="4105652" cy="3502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fasce+ muscoli.png" descr="fasce+ muscoli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4173430" y="5705677"/>
            <a:ext cx="3762705" cy="3701647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Linea"/>
          <p:cNvSpPr/>
          <p:nvPr/>
        </p:nvSpPr>
        <p:spPr>
          <a:xfrm flipV="1">
            <a:off x="2832000" y="4767064"/>
            <a:ext cx="1070076" cy="256093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39" name="fascia endopelvica"/>
          <p:cNvSpPr/>
          <p:nvPr/>
        </p:nvSpPr>
        <p:spPr>
          <a:xfrm>
            <a:off x="1059840" y="7302499"/>
            <a:ext cx="30111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fascia endopelvica</a:t>
            </a:r>
          </a:p>
        </p:txBody>
      </p:sp>
      <p:sp>
        <p:nvSpPr>
          <p:cNvPr id="340" name="Linea"/>
          <p:cNvSpPr/>
          <p:nvPr/>
        </p:nvSpPr>
        <p:spPr>
          <a:xfrm flipH="1">
            <a:off x="8778875" y="2051499"/>
            <a:ext cx="1616571" cy="271556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1" name="legamenti…"/>
          <p:cNvSpPr/>
          <p:nvPr/>
        </p:nvSpPr>
        <p:spPr>
          <a:xfrm>
            <a:off x="9857981" y="1104899"/>
            <a:ext cx="189943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legamenti</a:t>
            </a:r>
          </a:p>
          <a:p>
            <a:pPr>
              <a:defRPr sz="2700"/>
            </a:pPr>
            <a:r>
              <a:t>uterosacrali</a:t>
            </a:r>
          </a:p>
        </p:txBody>
      </p:sp>
      <p:sp>
        <p:nvSpPr>
          <p:cNvPr id="342" name="Linea"/>
          <p:cNvSpPr/>
          <p:nvPr/>
        </p:nvSpPr>
        <p:spPr>
          <a:xfrm flipH="1" flipV="1">
            <a:off x="9094998" y="5021063"/>
            <a:ext cx="984038" cy="182656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343" name="legamenti…"/>
          <p:cNvSpPr/>
          <p:nvPr/>
        </p:nvSpPr>
        <p:spPr>
          <a:xfrm>
            <a:off x="10140721" y="6375315"/>
            <a:ext cx="1714958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700"/>
            </a:pPr>
            <a:r>
              <a:t>legamenti</a:t>
            </a:r>
          </a:p>
          <a:p>
            <a:pPr>
              <a:defRPr sz="2700"/>
            </a:pPr>
            <a:r>
              <a:t>cardinali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Pim0001.png" descr="Pim0001.png"/>
          <p:cNvPicPr>
            <a:picLocks/>
          </p:cNvPicPr>
          <p:nvPr/>
        </p:nvPicPr>
        <p:blipFill>
          <a:blip r:embed="rId2" cstate="print">
            <a:extLst/>
          </a:blip>
          <a:srcRect l="4144" t="5671" r="18682" b="37545"/>
          <a:stretch>
            <a:fillRect/>
          </a:stretch>
        </p:blipFill>
        <p:spPr>
          <a:xfrm>
            <a:off x="237631" y="1714500"/>
            <a:ext cx="6590454" cy="702394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0" name="Raggruppa"/>
          <p:cNvGrpSpPr/>
          <p:nvPr/>
        </p:nvGrpSpPr>
        <p:grpSpPr>
          <a:xfrm>
            <a:off x="2019300" y="2895600"/>
            <a:ext cx="3365500" cy="4114800"/>
            <a:chOff x="0" y="0"/>
            <a:chExt cx="3365500" cy="4114800"/>
          </a:xfrm>
        </p:grpSpPr>
        <p:sp>
          <p:nvSpPr>
            <p:cNvPr id="138" name="Forma"/>
            <p:cNvSpPr/>
            <p:nvPr/>
          </p:nvSpPr>
          <p:spPr>
            <a:xfrm>
              <a:off x="0" y="0"/>
              <a:ext cx="3365500" cy="4114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0" y="10800"/>
                  </a:lnTo>
                  <a:lnTo>
                    <a:pt x="10800" y="21600"/>
                  </a:lnTo>
                  <a:lnTo>
                    <a:pt x="21600" y="10800"/>
                  </a:lnTo>
                  <a:close/>
                </a:path>
              </a:pathLst>
            </a:custGeom>
            <a:solidFill>
              <a:srgbClr val="4180FF">
                <a:alpha val="25097"/>
              </a:srgbClr>
            </a:solidFill>
            <a:ln w="38100" cap="flat">
              <a:solidFill>
                <a:srgbClr val="021CA1"/>
              </a:solidFill>
              <a:prstDash val="solid"/>
              <a:miter lim="400000"/>
            </a:ln>
            <a:effectLst>
              <a:outerShdw blurRad="38100" dist="25400" dir="5400000" rotWithShape="0">
                <a:srgbClr val="929292">
                  <a:alpha val="3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9" name="Linea"/>
            <p:cNvSpPr/>
            <p:nvPr/>
          </p:nvSpPr>
          <p:spPr>
            <a:xfrm>
              <a:off x="0" y="2070100"/>
              <a:ext cx="3365500" cy="0"/>
            </a:xfrm>
            <a:prstGeom prst="line">
              <a:avLst/>
            </a:prstGeom>
            <a:noFill/>
            <a:ln w="38100" cap="flat">
              <a:solidFill>
                <a:srgbClr val="021CA1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marL="57799" marR="57799" algn="l" defTabSz="647700">
                <a:defRPr sz="340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41" name="(1)"/>
          <p:cNvSpPr/>
          <p:nvPr/>
        </p:nvSpPr>
        <p:spPr>
          <a:xfrm>
            <a:off x="3429000" y="2247900"/>
            <a:ext cx="8890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647700">
              <a:buClr>
                <a:srgbClr val="021CA1"/>
              </a:buClr>
              <a:buFont typeface="Helvetica"/>
              <a:defRPr sz="2800" b="1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(1)</a:t>
            </a:r>
          </a:p>
        </p:txBody>
      </p:sp>
      <p:sp>
        <p:nvSpPr>
          <p:cNvPr id="142" name="(2)"/>
          <p:cNvSpPr/>
          <p:nvPr/>
        </p:nvSpPr>
        <p:spPr>
          <a:xfrm>
            <a:off x="3429000" y="7023100"/>
            <a:ext cx="8890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647700">
              <a:buClr>
                <a:srgbClr val="021CA1"/>
              </a:buClr>
              <a:buFont typeface="Helvetica"/>
              <a:defRPr sz="2800" b="1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(2)</a:t>
            </a:r>
          </a:p>
        </p:txBody>
      </p:sp>
      <p:sp>
        <p:nvSpPr>
          <p:cNvPr id="143" name="(3)"/>
          <p:cNvSpPr/>
          <p:nvPr/>
        </p:nvSpPr>
        <p:spPr>
          <a:xfrm>
            <a:off x="5372100" y="4676140"/>
            <a:ext cx="889000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647700">
              <a:buClr>
                <a:srgbClr val="021CA1"/>
              </a:buClr>
              <a:buFont typeface="Helvetica"/>
              <a:defRPr sz="2800" b="1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(3)</a:t>
            </a:r>
          </a:p>
        </p:txBody>
      </p:sp>
      <p:sp>
        <p:nvSpPr>
          <p:cNvPr id="144" name="(3)"/>
          <p:cNvSpPr/>
          <p:nvPr/>
        </p:nvSpPr>
        <p:spPr>
          <a:xfrm>
            <a:off x="1371600" y="4635500"/>
            <a:ext cx="889000" cy="533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647700">
              <a:buClr>
                <a:srgbClr val="021CA1"/>
              </a:buClr>
              <a:buFont typeface="Helvetica"/>
              <a:defRPr sz="2800" b="1">
                <a:solidFill>
                  <a:srgbClr val="021CA1"/>
                </a:solidFill>
                <a:uFill>
                  <a:solidFill>
                    <a:srgbClr val="021CA1"/>
                  </a:solidFill>
                </a:u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(3)</a:t>
            </a:r>
          </a:p>
        </p:txBody>
      </p:sp>
      <p:sp>
        <p:nvSpPr>
          <p:cNvPr id="145" name="A"/>
          <p:cNvSpPr/>
          <p:nvPr/>
        </p:nvSpPr>
        <p:spPr>
          <a:xfrm>
            <a:off x="3429000" y="3873500"/>
            <a:ext cx="8890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647700">
              <a:buClr>
                <a:srgbClr val="000000"/>
              </a:buClr>
              <a:buFont typeface="Helvetica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</a:t>
            </a:r>
          </a:p>
        </p:txBody>
      </p:sp>
      <p:sp>
        <p:nvSpPr>
          <p:cNvPr id="146" name="B"/>
          <p:cNvSpPr/>
          <p:nvPr/>
        </p:nvSpPr>
        <p:spPr>
          <a:xfrm>
            <a:off x="3429000" y="5219700"/>
            <a:ext cx="889000" cy="774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57799" marR="57799" algn="l" defTabSz="647700">
              <a:buClr>
                <a:srgbClr val="000000"/>
              </a:buClr>
              <a:buFont typeface="Helvetica"/>
              <a:defRPr sz="440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B</a:t>
            </a:r>
          </a:p>
        </p:txBody>
      </p:sp>
      <p:sp>
        <p:nvSpPr>
          <p:cNvPr id="147" name="In posizione ginecologica è a forma di losanga delimitata  dalla sinfisi pubica anterioremente (1), il coccige posteriormente (2), le ossa ischiatiche lateralmente (3)"/>
          <p:cNvSpPr/>
          <p:nvPr/>
        </p:nvSpPr>
        <p:spPr>
          <a:xfrm>
            <a:off x="6899027" y="1800225"/>
            <a:ext cx="6091677" cy="19431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In posizione ginecologica è a forma di losanga delimitata  dalla sinfisi pubica anterioremente </a:t>
            </a:r>
            <a:r>
              <a:rPr>
                <a:uFill>
                  <a:solidFill>
                    <a:srgbClr val="021CA1"/>
                  </a:solidFill>
                </a:uFill>
              </a:rPr>
              <a:t>(1)</a:t>
            </a:r>
            <a:r>
              <a:t>, il coccige posteriormente </a:t>
            </a:r>
            <a:r>
              <a:rPr>
                <a:uFill>
                  <a:solidFill>
                    <a:srgbClr val="021CA1"/>
                  </a:solidFill>
                </a:uFill>
              </a:rPr>
              <a:t>(2)</a:t>
            </a:r>
            <a:r>
              <a:t>, le ossa ischiatiche lateralmente </a:t>
            </a:r>
            <a:r>
              <a:rPr>
                <a:uFill>
                  <a:solidFill>
                    <a:srgbClr val="021CA1"/>
                  </a:solidFill>
                </a:uFill>
              </a:rPr>
              <a:t>(3)</a:t>
            </a:r>
          </a:p>
        </p:txBody>
      </p:sp>
      <p:sp>
        <p:nvSpPr>
          <p:cNvPr id="148" name="La linea bis-ischiatica lo divide in 2 regioni:…"/>
          <p:cNvSpPr/>
          <p:nvPr/>
        </p:nvSpPr>
        <p:spPr>
          <a:xfrm>
            <a:off x="6903858" y="4800599"/>
            <a:ext cx="5844950" cy="378460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hueOff val="321133"/>
                  <a:satOff val="-12043"/>
                  <a:lumOff val="-7113"/>
                </a:scheme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dirty="0"/>
              <a:t>La </a:t>
            </a:r>
            <a:r>
              <a:rPr dirty="0" err="1"/>
              <a:t>linea</a:t>
            </a:r>
            <a:r>
              <a:rPr dirty="0"/>
              <a:t> </a:t>
            </a:r>
            <a:r>
              <a:rPr dirty="0" err="1"/>
              <a:t>bis-ischiatica</a:t>
            </a:r>
            <a:r>
              <a:rPr dirty="0"/>
              <a:t> lo divide in 2 </a:t>
            </a:r>
            <a:r>
              <a:rPr dirty="0" err="1"/>
              <a:t>regioni</a:t>
            </a:r>
            <a:r>
              <a:rPr dirty="0"/>
              <a:t>:</a:t>
            </a: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dirty="0"/>
              <a:t>A: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perineo</a:t>
            </a:r>
            <a:r>
              <a:rPr dirty="0"/>
              <a:t> </a:t>
            </a:r>
            <a:r>
              <a:rPr dirty="0" err="1"/>
              <a:t>anteriore</a:t>
            </a:r>
            <a:r>
              <a:rPr dirty="0"/>
              <a:t> o </a:t>
            </a:r>
            <a:r>
              <a:rPr dirty="0" err="1"/>
              <a:t>diaframma</a:t>
            </a:r>
            <a:r>
              <a:rPr dirty="0"/>
              <a:t> </a:t>
            </a:r>
            <a:r>
              <a:rPr dirty="0" err="1"/>
              <a:t>uro-genitale</a:t>
            </a:r>
            <a:endParaRPr dirty="0"/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dirty="0"/>
              <a:t>B: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perineo</a:t>
            </a:r>
            <a:r>
              <a:rPr dirty="0"/>
              <a:t> </a:t>
            </a:r>
            <a:r>
              <a:rPr dirty="0" err="1"/>
              <a:t>posteriore</a:t>
            </a:r>
            <a:r>
              <a:rPr dirty="0"/>
              <a:t> </a:t>
            </a: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 dirty="0"/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dirty="0" err="1"/>
              <a:t>Ciascuna</a:t>
            </a:r>
            <a:r>
              <a:rPr dirty="0"/>
              <a:t> </a:t>
            </a:r>
            <a:r>
              <a:rPr dirty="0" err="1"/>
              <a:t>di</a:t>
            </a:r>
            <a:r>
              <a:rPr dirty="0"/>
              <a:t> </a:t>
            </a:r>
            <a:r>
              <a:rPr dirty="0" err="1"/>
              <a:t>queste</a:t>
            </a:r>
            <a:r>
              <a:rPr dirty="0"/>
              <a:t> 2 </a:t>
            </a:r>
            <a:r>
              <a:rPr dirty="0" err="1"/>
              <a:t>regioni</a:t>
            </a:r>
            <a:r>
              <a:rPr dirty="0"/>
              <a:t> è </a:t>
            </a:r>
            <a:r>
              <a:rPr dirty="0" err="1"/>
              <a:t>posta</a:t>
            </a:r>
            <a:r>
              <a:rPr dirty="0"/>
              <a:t> in un piano </a:t>
            </a:r>
            <a:r>
              <a:rPr dirty="0" err="1"/>
              <a:t>differente</a:t>
            </a:r>
            <a:r>
              <a:rPr dirty="0"/>
              <a:t>: </a:t>
            </a:r>
            <a:r>
              <a:rPr dirty="0" err="1"/>
              <a:t>questi</a:t>
            </a:r>
            <a:r>
              <a:rPr dirty="0"/>
              <a:t> 2 </a:t>
            </a:r>
            <a:r>
              <a:rPr dirty="0" err="1"/>
              <a:t>piani</a:t>
            </a:r>
            <a:r>
              <a:rPr dirty="0"/>
              <a:t> </a:t>
            </a:r>
            <a:r>
              <a:rPr dirty="0" err="1"/>
              <a:t>costituiscono</a:t>
            </a:r>
            <a:r>
              <a:rPr dirty="0"/>
              <a:t> un </a:t>
            </a:r>
            <a:r>
              <a:rPr dirty="0" err="1"/>
              <a:t>angolo</a:t>
            </a:r>
            <a:r>
              <a:rPr dirty="0"/>
              <a:t> </a:t>
            </a:r>
            <a:r>
              <a:rPr dirty="0" err="1"/>
              <a:t>diedro</a:t>
            </a:r>
            <a:r>
              <a:rPr dirty="0"/>
              <a:t> </a:t>
            </a:r>
            <a:r>
              <a:rPr dirty="0" err="1"/>
              <a:t>aperto</a:t>
            </a:r>
            <a:r>
              <a:rPr dirty="0"/>
              <a:t> in alto</a:t>
            </a:r>
          </a:p>
        </p:txBody>
      </p:sp>
      <p:sp>
        <p:nvSpPr>
          <p:cNvPr id="149" name="Perineo"/>
          <p:cNvSpPr/>
          <p:nvPr/>
        </p:nvSpPr>
        <p:spPr>
          <a:xfrm>
            <a:off x="5424042" y="57150"/>
            <a:ext cx="175031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Perineo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2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In realtà, spesso per “perineo” si intende tutto l’insieme di tessuti cutanei, muscolari, fasciali e legamentosi contenuti all’interno del bacino"/>
          <p:cNvSpPr/>
          <p:nvPr/>
        </p:nvSpPr>
        <p:spPr>
          <a:xfrm>
            <a:off x="669752" y="1178737"/>
            <a:ext cx="5403242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it-IT" dirty="0" smtClean="0"/>
              <a:t>La terminologia è spesso ambigua</a:t>
            </a: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it-IT" dirty="0" smtClean="0"/>
              <a:t>E negli anni i concetti anatomici</a:t>
            </a:r>
          </a:p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rPr lang="it-IT" dirty="0" smtClean="0"/>
              <a:t>Sono molto cambiati</a:t>
            </a:r>
            <a:endParaRPr dirty="0"/>
          </a:p>
        </p:txBody>
      </p:sp>
      <p:sp>
        <p:nvSpPr>
          <p:cNvPr id="152" name="Con la denominazione “pavimento pelvico” si fa riferimento all’insieme dei muscoli, dei legamenti e delle fasce che costituiscono il supporto degli organi pelvici."/>
          <p:cNvSpPr/>
          <p:nvPr/>
        </p:nvSpPr>
        <p:spPr>
          <a:xfrm>
            <a:off x="6952386" y="222244"/>
            <a:ext cx="5160657" cy="1943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r>
              <a:t>Con la denominazione</a:t>
            </a:r>
            <a:r>
              <a:rPr>
                <a:solidFill>
                  <a:srgbClr val="FFFB00"/>
                </a:solidFill>
              </a:rPr>
              <a:t> </a:t>
            </a:r>
            <a:r>
              <a:rPr b="1" u="sng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“pavimento pelvico”</a:t>
            </a:r>
            <a:r>
              <a:t> si fa riferimento all’insieme dei muscoli, dei legamenti e delle fasce che costituiscono il supporto degli organi pelvici.</a:t>
            </a:r>
          </a:p>
        </p:txBody>
      </p:sp>
      <p:pic>
        <p:nvPicPr>
          <p:cNvPr id="153" name="perineo7.png" descr="perineo7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059235" y="3179468"/>
            <a:ext cx="6684862" cy="5532713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i termini “perineo” e “pavimento pelvico” vengono spesso usati come sinonimi."/>
          <p:cNvSpPr/>
          <p:nvPr/>
        </p:nvSpPr>
        <p:spPr>
          <a:xfrm>
            <a:off x="2181920" y="5278359"/>
            <a:ext cx="3325341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2400" b="1" u="sng">
                <a:solidFill>
                  <a:srgbClr val="FFFB00"/>
                </a:solidFill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>
              <a:defRPr b="0" u="none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i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termini “</a:t>
            </a: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perineo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” e “</a:t>
            </a: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pavimento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pelvico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” </a:t>
            </a: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vengono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spesso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</a:t>
            </a: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usati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 come </a:t>
            </a:r>
            <a:r>
              <a:rPr b="1" u="sng" dirty="0" err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sinonimi</a:t>
            </a:r>
            <a:r>
              <a:rPr b="1" u="sng" dirty="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rPr>
              <a:t>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6646416" y="196280"/>
            <a:ext cx="5472608" cy="2160240"/>
          </a:xfrm>
          <a:prstGeom prst="rect">
            <a:avLst/>
          </a:prstGeom>
          <a:noFill/>
          <a:ln w="12700" cap="flat">
            <a:noFill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6574408" y="196280"/>
            <a:ext cx="5688632" cy="208823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1" animBg="1" advAuto="0"/>
      <p:bldP spid="152" grpId="3" animBg="1" advAuto="0"/>
      <p:bldP spid="153" grpId="2" animBg="1" advAuto="0"/>
      <p:bldP spid="154" grpId="4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Il pavimento pelvico"/>
          <p:cNvSpPr/>
          <p:nvPr/>
        </p:nvSpPr>
        <p:spPr>
          <a:xfrm>
            <a:off x="3956138" y="114299"/>
            <a:ext cx="4432124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Il pavimento pelvico</a:t>
            </a:r>
          </a:p>
        </p:txBody>
      </p:sp>
      <p:pic>
        <p:nvPicPr>
          <p:cNvPr id="157" name="ano3.png" descr="ano3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65205" y="1930400"/>
            <a:ext cx="3944145" cy="391093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Il pavimento pelvico si colloca sul fondo della cavità addominale e chiude lo spazio imbutiforme costituito dalla pelvi ossea…"/>
          <p:cNvSpPr>
            <a:spLocks noGrp="1"/>
          </p:cNvSpPr>
          <p:nvPr>
            <p:ph type="body" idx="4294967295"/>
          </p:nvPr>
        </p:nvSpPr>
        <p:spPr>
          <a:xfrm>
            <a:off x="4754033" y="846666"/>
            <a:ext cx="7563496" cy="8343901"/>
          </a:xfrm>
          <a:prstGeom prst="rect">
            <a:avLst/>
          </a:prstGeom>
        </p:spPr>
        <p:txBody>
          <a:bodyPr anchor="t">
            <a:noAutofit/>
          </a:bodyPr>
          <a:lstStyle/>
          <a:p>
            <a:pPr marL="372978" indent="-372978" algn="just">
              <a:spcBef>
                <a:spcPts val="0"/>
              </a:spcBef>
              <a:defRPr sz="2900"/>
            </a:pPr>
            <a:r>
              <a:rPr dirty="0"/>
              <a:t>Il </a:t>
            </a:r>
            <a:r>
              <a:rPr dirty="0" err="1"/>
              <a:t>pavimento</a:t>
            </a:r>
            <a:r>
              <a:rPr dirty="0"/>
              <a:t> </a:t>
            </a:r>
            <a:r>
              <a:rPr dirty="0" err="1"/>
              <a:t>pelvico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colloca</a:t>
            </a:r>
            <a:r>
              <a:rPr dirty="0"/>
              <a:t> </a:t>
            </a:r>
            <a:r>
              <a:rPr dirty="0" err="1"/>
              <a:t>sul</a:t>
            </a:r>
            <a:r>
              <a:rPr dirty="0"/>
              <a:t> </a:t>
            </a:r>
            <a:r>
              <a:rPr dirty="0" err="1"/>
              <a:t>fondo</a:t>
            </a:r>
            <a:r>
              <a:rPr dirty="0"/>
              <a:t> </a:t>
            </a:r>
            <a:r>
              <a:rPr dirty="0" err="1"/>
              <a:t>della</a:t>
            </a:r>
            <a:r>
              <a:rPr dirty="0"/>
              <a:t> </a:t>
            </a:r>
            <a:r>
              <a:rPr dirty="0" err="1"/>
              <a:t>cavità</a:t>
            </a:r>
            <a:r>
              <a:rPr dirty="0"/>
              <a:t> </a:t>
            </a:r>
            <a:r>
              <a:rPr dirty="0" err="1"/>
              <a:t>addominale</a:t>
            </a:r>
            <a:r>
              <a:rPr dirty="0"/>
              <a:t> e </a:t>
            </a:r>
            <a:r>
              <a:rPr dirty="0" err="1"/>
              <a:t>chiude</a:t>
            </a:r>
            <a:r>
              <a:rPr dirty="0"/>
              <a:t> lo </a:t>
            </a:r>
            <a:r>
              <a:rPr dirty="0" err="1"/>
              <a:t>spazio</a:t>
            </a:r>
            <a:r>
              <a:rPr dirty="0"/>
              <a:t> </a:t>
            </a:r>
            <a:r>
              <a:rPr dirty="0" err="1"/>
              <a:t>imbutiforme</a:t>
            </a:r>
            <a:r>
              <a:rPr dirty="0"/>
              <a:t> </a:t>
            </a:r>
            <a:r>
              <a:rPr dirty="0" err="1"/>
              <a:t>costituito</a:t>
            </a:r>
            <a:r>
              <a:rPr dirty="0"/>
              <a:t> </a:t>
            </a:r>
            <a:r>
              <a:rPr dirty="0" err="1"/>
              <a:t>dalla</a:t>
            </a:r>
            <a:r>
              <a:rPr dirty="0"/>
              <a:t> </a:t>
            </a:r>
            <a:r>
              <a:rPr dirty="0" err="1"/>
              <a:t>pelvi</a:t>
            </a:r>
            <a:r>
              <a:rPr dirty="0"/>
              <a:t> </a:t>
            </a:r>
            <a:r>
              <a:rPr dirty="0" err="1"/>
              <a:t>ossea</a:t>
            </a:r>
            <a:r>
              <a:rPr dirty="0"/>
              <a:t> </a:t>
            </a:r>
          </a:p>
          <a:p>
            <a:pPr marL="372978" indent="-372978" algn="just">
              <a:spcBef>
                <a:spcPts val="0"/>
              </a:spcBef>
              <a:defRPr sz="2900"/>
            </a:pPr>
            <a:endParaRPr dirty="0"/>
          </a:p>
          <a:p>
            <a:pPr marL="372978" indent="-372978" algn="just">
              <a:spcBef>
                <a:spcPts val="0"/>
              </a:spcBef>
              <a:defRPr sz="2900"/>
            </a:pPr>
            <a:r>
              <a:rPr dirty="0"/>
              <a:t>È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unità</a:t>
            </a:r>
            <a:r>
              <a:rPr dirty="0"/>
              <a:t> </a:t>
            </a:r>
            <a:r>
              <a:rPr dirty="0" err="1"/>
              <a:t>funzionale</a:t>
            </a:r>
            <a:r>
              <a:rPr dirty="0"/>
              <a:t> </a:t>
            </a:r>
            <a:r>
              <a:rPr dirty="0" err="1"/>
              <a:t>costituita</a:t>
            </a:r>
            <a:r>
              <a:rPr dirty="0"/>
              <a:t> </a:t>
            </a:r>
            <a:r>
              <a:rPr dirty="0" err="1"/>
              <a:t>da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componente</a:t>
            </a:r>
            <a:r>
              <a:rPr dirty="0"/>
              <a:t> </a:t>
            </a:r>
            <a:r>
              <a:rPr dirty="0" err="1"/>
              <a:t>muscolare</a:t>
            </a:r>
            <a:r>
              <a:rPr dirty="0"/>
              <a:t> (</a:t>
            </a:r>
            <a:r>
              <a:rPr dirty="0" err="1"/>
              <a:t>muscoli</a:t>
            </a:r>
            <a:r>
              <a:rPr dirty="0"/>
              <a:t> del </a:t>
            </a:r>
            <a:r>
              <a:rPr dirty="0" err="1"/>
              <a:t>diaframma</a:t>
            </a:r>
            <a:r>
              <a:rPr dirty="0"/>
              <a:t> </a:t>
            </a:r>
            <a:r>
              <a:rPr dirty="0" err="1"/>
              <a:t>pelvico</a:t>
            </a:r>
            <a:r>
              <a:rPr dirty="0"/>
              <a:t>) e </a:t>
            </a:r>
            <a:r>
              <a:rPr dirty="0" err="1"/>
              <a:t>da</a:t>
            </a:r>
            <a:r>
              <a:rPr dirty="0"/>
              <a:t> </a:t>
            </a:r>
            <a:r>
              <a:rPr dirty="0" err="1"/>
              <a:t>una</a:t>
            </a:r>
            <a:r>
              <a:rPr dirty="0"/>
              <a:t> </a:t>
            </a:r>
            <a:r>
              <a:rPr dirty="0" err="1"/>
              <a:t>componente</a:t>
            </a:r>
            <a:r>
              <a:rPr dirty="0"/>
              <a:t> </a:t>
            </a:r>
            <a:r>
              <a:rPr dirty="0" err="1"/>
              <a:t>fasciale</a:t>
            </a:r>
            <a:r>
              <a:rPr dirty="0"/>
              <a:t> (fascia </a:t>
            </a:r>
            <a:r>
              <a:rPr dirty="0" err="1"/>
              <a:t>endopelvica</a:t>
            </a:r>
            <a:r>
              <a:rPr dirty="0"/>
              <a:t>)</a:t>
            </a:r>
          </a:p>
          <a:p>
            <a:pPr marL="372978" indent="-372978" algn="just">
              <a:spcBef>
                <a:spcPts val="0"/>
              </a:spcBef>
              <a:defRPr sz="2900"/>
            </a:pPr>
            <a:endParaRPr dirty="0"/>
          </a:p>
          <a:p>
            <a:pPr marL="372978" indent="-372978" algn="just">
              <a:spcBef>
                <a:spcPts val="0"/>
              </a:spcBef>
              <a:defRPr sz="2900"/>
            </a:pPr>
            <a:r>
              <a:rPr dirty="0">
                <a:solidFill>
                  <a:srgbClr val="FF0000"/>
                </a:solidFill>
              </a:rPr>
              <a:t>E’ </a:t>
            </a:r>
            <a:r>
              <a:rPr dirty="0" err="1">
                <a:solidFill>
                  <a:srgbClr val="FF0000"/>
                </a:solidFill>
              </a:rPr>
              <a:t>una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struttura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di</a:t>
            </a:r>
            <a:r>
              <a:rPr dirty="0">
                <a:solidFill>
                  <a:srgbClr val="FF0000"/>
                </a:solidFill>
              </a:rPr>
              <a:t> </a:t>
            </a:r>
            <a:r>
              <a:rPr dirty="0" err="1">
                <a:solidFill>
                  <a:srgbClr val="FF0000"/>
                </a:solidFill>
              </a:rPr>
              <a:t>supporto</a:t>
            </a:r>
            <a:r>
              <a:rPr dirty="0"/>
              <a:t> </a:t>
            </a:r>
            <a:r>
              <a:rPr dirty="0" err="1"/>
              <a:t>che</a:t>
            </a:r>
            <a:endParaRPr dirty="0"/>
          </a:p>
          <a:p>
            <a:pPr marL="559468" indent="-559468" algn="just">
              <a:spcBef>
                <a:spcPts val="0"/>
              </a:spcBef>
              <a:buSzPct val="100000"/>
              <a:buAutoNum type="arabicPeriod"/>
              <a:defRPr sz="2900"/>
            </a:pPr>
            <a:r>
              <a:rPr dirty="0" err="1"/>
              <a:t>previene</a:t>
            </a:r>
            <a:r>
              <a:rPr dirty="0"/>
              <a:t> la </a:t>
            </a:r>
            <a:r>
              <a:rPr dirty="0" err="1"/>
              <a:t>discesa</a:t>
            </a:r>
            <a:r>
              <a:rPr dirty="0"/>
              <a:t> </a:t>
            </a:r>
            <a:r>
              <a:rPr dirty="0" err="1"/>
              <a:t>degli</a:t>
            </a:r>
            <a:r>
              <a:rPr dirty="0"/>
              <a:t> </a:t>
            </a:r>
            <a:r>
              <a:rPr dirty="0" err="1"/>
              <a:t>organi</a:t>
            </a:r>
            <a:r>
              <a:rPr dirty="0"/>
              <a:t> </a:t>
            </a:r>
            <a:r>
              <a:rPr dirty="0" err="1"/>
              <a:t>addominali</a:t>
            </a:r>
            <a:r>
              <a:rPr dirty="0"/>
              <a:t> e </a:t>
            </a:r>
            <a:r>
              <a:rPr dirty="0" err="1"/>
              <a:t>pelvici</a:t>
            </a:r>
            <a:r>
              <a:rPr dirty="0"/>
              <a:t> </a:t>
            </a:r>
            <a:r>
              <a:rPr dirty="0" err="1"/>
              <a:t>attraverso</a:t>
            </a:r>
            <a:r>
              <a:rPr dirty="0"/>
              <a:t> le </a:t>
            </a:r>
            <a:r>
              <a:rPr dirty="0" err="1"/>
              <a:t>ossa</a:t>
            </a:r>
            <a:r>
              <a:rPr dirty="0"/>
              <a:t> del </a:t>
            </a:r>
            <a:r>
              <a:rPr dirty="0" err="1"/>
              <a:t>bacino</a:t>
            </a:r>
            <a:r>
              <a:rPr dirty="0"/>
              <a:t>, </a:t>
            </a:r>
            <a:r>
              <a:rPr dirty="0" err="1"/>
              <a:t>contrastando</a:t>
            </a:r>
            <a:r>
              <a:rPr dirty="0"/>
              <a:t> </a:t>
            </a:r>
            <a:r>
              <a:rPr dirty="0" err="1"/>
              <a:t>il</a:t>
            </a:r>
            <a:r>
              <a:rPr dirty="0"/>
              <a:t> </a:t>
            </a:r>
            <a:r>
              <a:rPr dirty="0" err="1"/>
              <a:t>vettore</a:t>
            </a:r>
            <a:r>
              <a:rPr dirty="0"/>
              <a:t> </a:t>
            </a:r>
            <a:r>
              <a:rPr dirty="0" err="1"/>
              <a:t>delle</a:t>
            </a:r>
            <a:r>
              <a:rPr dirty="0"/>
              <a:t> </a:t>
            </a:r>
            <a:r>
              <a:rPr dirty="0" err="1"/>
              <a:t>forze</a:t>
            </a:r>
            <a:r>
              <a:rPr dirty="0"/>
              <a:t> </a:t>
            </a:r>
            <a:r>
              <a:rPr dirty="0" err="1"/>
              <a:t>endo-addominali</a:t>
            </a:r>
            <a:endParaRPr dirty="0"/>
          </a:p>
          <a:p>
            <a:pPr marL="523373" indent="-523373" algn="just">
              <a:spcBef>
                <a:spcPts val="0"/>
              </a:spcBef>
              <a:buSzPct val="100000"/>
              <a:buAutoNum type="arabicPeriod"/>
              <a:defRPr sz="3100"/>
            </a:pPr>
            <a:r>
              <a:rPr sz="2900" dirty="0" err="1"/>
              <a:t>permettere</a:t>
            </a:r>
            <a:r>
              <a:rPr sz="2900" dirty="0"/>
              <a:t> la </a:t>
            </a:r>
            <a:r>
              <a:rPr sz="2900" dirty="0" err="1"/>
              <a:t>copulazione,il</a:t>
            </a:r>
            <a:r>
              <a:rPr sz="2900" dirty="0"/>
              <a:t> </a:t>
            </a:r>
            <a:r>
              <a:rPr sz="2900" dirty="0" err="1"/>
              <a:t>parto,il</a:t>
            </a:r>
            <a:r>
              <a:rPr dirty="0"/>
              <a:t> </a:t>
            </a:r>
            <a:r>
              <a:rPr sz="2900" dirty="0" err="1"/>
              <a:t>contenimento</a:t>
            </a:r>
            <a:r>
              <a:rPr sz="2900" dirty="0"/>
              <a:t> e </a:t>
            </a:r>
            <a:r>
              <a:rPr sz="2900" dirty="0" err="1"/>
              <a:t>l’evacuazione</a:t>
            </a:r>
            <a:r>
              <a:rPr sz="2900" dirty="0"/>
              <a:t> </a:t>
            </a:r>
            <a:r>
              <a:rPr sz="2900" dirty="0" err="1"/>
              <a:t>dell’urina</a:t>
            </a:r>
            <a:r>
              <a:rPr sz="2900" dirty="0"/>
              <a:t> e </a:t>
            </a:r>
            <a:r>
              <a:rPr sz="2900" dirty="0" err="1"/>
              <a:t>delle</a:t>
            </a:r>
            <a:r>
              <a:rPr sz="2900" dirty="0"/>
              <a:t> </a:t>
            </a:r>
            <a:r>
              <a:rPr sz="2900" dirty="0" err="1"/>
              <a:t>feci</a:t>
            </a:r>
            <a:r>
              <a:rPr sz="2900" dirty="0"/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5062240" y="2572544"/>
            <a:ext cx="7488832" cy="2088232"/>
          </a:xfrm>
          <a:prstGeom prst="rect">
            <a:avLst/>
          </a:prstGeom>
          <a:noFill/>
          <a:ln w="12700" cap="flat">
            <a:solidFill>
              <a:srgbClr val="FF0000"/>
            </a:solidFill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25400" dist="23998" dir="2700000" rotWithShape="0">
                  <a:srgbClr val="000000">
                    <a:alpha val="31034"/>
                  </a:srgbClr>
                </a:outerShdw>
              </a:effectLs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Vulva"/>
          <p:cNvSpPr/>
          <p:nvPr/>
        </p:nvSpPr>
        <p:spPr>
          <a:xfrm>
            <a:off x="5737199" y="50800"/>
            <a:ext cx="127640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Vulva</a:t>
            </a:r>
          </a:p>
        </p:txBody>
      </p:sp>
      <p:sp>
        <p:nvSpPr>
          <p:cNvPr id="161" name="La vulva, posta tra le facce interne delle cosce, è posta nella parte centrale del perineo estendendosi, in senso antero-posteriore, dalla regione ipogastrica fino a circa 3 cm dall’ano."/>
          <p:cNvSpPr/>
          <p:nvPr/>
        </p:nvSpPr>
        <p:spPr>
          <a:xfrm>
            <a:off x="362881" y="831850"/>
            <a:ext cx="12279037" cy="128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600"/>
            </a:lvl1pPr>
          </a:lstStyle>
          <a:p>
            <a:r>
              <a:t>La vulva, posta tra le facce interne delle cosce, è posta nella parte centrale del perineo estendendosi, in senso antero-posteriore, dalla regione ipogastrica fino a circa 3 cm dall’ano.</a:t>
            </a:r>
          </a:p>
        </p:txBody>
      </p:sp>
      <p:sp>
        <p:nvSpPr>
          <p:cNvPr id="162" name="Monte di venere…"/>
          <p:cNvSpPr/>
          <p:nvPr/>
        </p:nvSpPr>
        <p:spPr>
          <a:xfrm>
            <a:off x="549719" y="2990849"/>
            <a:ext cx="4065559" cy="410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48915" indent="-348915" algn="l">
              <a:buSzPct val="75000"/>
              <a:buChar char="•"/>
              <a:defRPr sz="2900"/>
            </a:pPr>
            <a:r>
              <a:t>Monte di venere </a:t>
            </a:r>
          </a:p>
          <a:p>
            <a:pPr marL="348915" indent="-348915" algn="l">
              <a:buSzPct val="75000"/>
              <a:buChar char="•"/>
              <a:defRPr sz="2900"/>
            </a:pPr>
            <a:endParaRPr/>
          </a:p>
          <a:p>
            <a:pPr marL="348915" indent="-348915" algn="l">
              <a:buSzPct val="75000"/>
              <a:buChar char="•"/>
              <a:defRPr sz="2900"/>
            </a:pPr>
            <a:r>
              <a:t>Grandi Labbra</a:t>
            </a:r>
          </a:p>
          <a:p>
            <a:pPr marL="348915" indent="-348915" algn="l">
              <a:buSzPct val="75000"/>
              <a:buChar char="•"/>
              <a:defRPr sz="2900"/>
            </a:pPr>
            <a:endParaRPr/>
          </a:p>
          <a:p>
            <a:pPr marL="348915" indent="-348915" algn="l">
              <a:buSzPct val="75000"/>
              <a:buChar char="•"/>
              <a:defRPr sz="2900"/>
            </a:pPr>
            <a:r>
              <a:t>Piccole labbra</a:t>
            </a:r>
          </a:p>
          <a:p>
            <a:pPr marL="348915" indent="-348915" algn="l">
              <a:buSzPct val="75000"/>
              <a:buChar char="•"/>
              <a:defRPr sz="2900"/>
            </a:pPr>
            <a:endParaRPr/>
          </a:p>
          <a:p>
            <a:pPr marL="348915" indent="-348915" algn="l">
              <a:buSzPct val="75000"/>
              <a:buChar char="•"/>
              <a:defRPr sz="2900"/>
            </a:pPr>
            <a:r>
              <a:t>Clitoride </a:t>
            </a:r>
          </a:p>
          <a:p>
            <a:pPr marL="348915" indent="-348915" algn="l">
              <a:buSzPct val="75000"/>
              <a:buChar char="•"/>
              <a:defRPr sz="2900"/>
            </a:pPr>
            <a:endParaRPr/>
          </a:p>
          <a:p>
            <a:pPr marL="348915" indent="-348915" algn="l">
              <a:buSzPct val="75000"/>
              <a:buChar char="•"/>
              <a:defRPr sz="2900"/>
            </a:pPr>
            <a:r>
              <a:t>Vestibolo della vagina</a:t>
            </a:r>
          </a:p>
        </p:txBody>
      </p:sp>
      <p:pic>
        <p:nvPicPr>
          <p:cNvPr id="163" name="genitali_esterni_femminili.jpg" descr="genitali_esterni_femminili.jpg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127773" y="2106415"/>
            <a:ext cx="7810448" cy="5540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" grpId="1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vulvavagina.png" descr="vulvavagina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8934" y="478471"/>
            <a:ext cx="4948954" cy="6161546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Linea"/>
          <p:cNvSpPr/>
          <p:nvPr/>
        </p:nvSpPr>
        <p:spPr>
          <a:xfrm flipV="1">
            <a:off x="2692400" y="2910929"/>
            <a:ext cx="1955135" cy="924472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67" name="grandi labbra"/>
          <p:cNvSpPr/>
          <p:nvPr/>
        </p:nvSpPr>
        <p:spPr>
          <a:xfrm>
            <a:off x="3387648" y="1141210"/>
            <a:ext cx="2190904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700"/>
            </a:lvl1pPr>
          </a:lstStyle>
          <a:p>
            <a:r>
              <a:t>grandi labbra</a:t>
            </a:r>
          </a:p>
        </p:txBody>
      </p:sp>
      <p:sp>
        <p:nvSpPr>
          <p:cNvPr id="168" name="commessura…"/>
          <p:cNvSpPr/>
          <p:nvPr/>
        </p:nvSpPr>
        <p:spPr>
          <a:xfrm>
            <a:off x="1293063" y="491544"/>
            <a:ext cx="196047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commessura</a:t>
            </a:r>
          </a:p>
          <a:p>
            <a:pPr>
              <a:defRPr sz="2400"/>
            </a:pPr>
            <a:r>
              <a:t>anteriore</a:t>
            </a:r>
          </a:p>
        </p:txBody>
      </p:sp>
      <p:sp>
        <p:nvSpPr>
          <p:cNvPr id="169" name="commessura…"/>
          <p:cNvSpPr/>
          <p:nvPr/>
        </p:nvSpPr>
        <p:spPr>
          <a:xfrm>
            <a:off x="1293063" y="5742994"/>
            <a:ext cx="1960474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commessura</a:t>
            </a:r>
          </a:p>
          <a:p>
            <a:pPr>
              <a:defRPr sz="2400"/>
            </a:pPr>
            <a:r>
              <a:t>posteriore</a:t>
            </a:r>
          </a:p>
          <a:p>
            <a:pPr>
              <a:defRPr sz="2400"/>
            </a:pPr>
            <a:r>
              <a:t>( forchetta)</a:t>
            </a:r>
          </a:p>
        </p:txBody>
      </p:sp>
      <p:sp>
        <p:nvSpPr>
          <p:cNvPr id="170" name="piccole…"/>
          <p:cNvSpPr/>
          <p:nvPr/>
        </p:nvSpPr>
        <p:spPr>
          <a:xfrm>
            <a:off x="4565395" y="2294944"/>
            <a:ext cx="1283209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piccole </a:t>
            </a:r>
          </a:p>
          <a:p>
            <a:pPr>
              <a:defRPr sz="2400"/>
            </a:pPr>
            <a:r>
              <a:t>labbra</a:t>
            </a:r>
          </a:p>
        </p:txBody>
      </p:sp>
      <p:sp>
        <p:nvSpPr>
          <p:cNvPr id="171" name="Linea"/>
          <p:cNvSpPr/>
          <p:nvPr/>
        </p:nvSpPr>
        <p:spPr>
          <a:xfrm flipV="1">
            <a:off x="2832099" y="3799482"/>
            <a:ext cx="2734202" cy="32801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2" name="solco…"/>
          <p:cNvSpPr/>
          <p:nvPr/>
        </p:nvSpPr>
        <p:spPr>
          <a:xfrm>
            <a:off x="5306314" y="3365499"/>
            <a:ext cx="16047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solco </a:t>
            </a:r>
          </a:p>
          <a:p>
            <a:pPr>
              <a:defRPr sz="2400"/>
            </a:pPr>
            <a:r>
              <a:t>interlabiale</a:t>
            </a:r>
          </a:p>
        </p:txBody>
      </p:sp>
      <p:pic>
        <p:nvPicPr>
          <p:cNvPr id="173" name="clitoride.png" descr="clitoride.png"/>
          <p:cNvPicPr>
            <a:picLocks noChangeAspect="1"/>
          </p:cNvPicPr>
          <p:nvPr/>
        </p:nvPicPr>
        <p:blipFill>
          <a:blip r:embed="rId3" cstate="print">
            <a:extLst/>
          </a:blip>
          <a:srcRect l="1" t="9323" r="21091" b="42897"/>
          <a:stretch>
            <a:fillRect/>
          </a:stretch>
        </p:blipFill>
        <p:spPr>
          <a:xfrm>
            <a:off x="7790400" y="955392"/>
            <a:ext cx="2986228" cy="24466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84" h="20595" extrusionOk="0">
                <a:moveTo>
                  <a:pt x="10177" y="0"/>
                </a:moveTo>
                <a:cubicBezTo>
                  <a:pt x="7513" y="0"/>
                  <a:pt x="4847" y="1006"/>
                  <a:pt x="2815" y="3017"/>
                </a:cubicBezTo>
                <a:cubicBezTo>
                  <a:pt x="1335" y="4481"/>
                  <a:pt x="402" y="6279"/>
                  <a:pt x="0" y="8165"/>
                </a:cubicBezTo>
                <a:lnTo>
                  <a:pt x="0" y="12431"/>
                </a:lnTo>
                <a:cubicBezTo>
                  <a:pt x="402" y="14317"/>
                  <a:pt x="1335" y="16114"/>
                  <a:pt x="2815" y="17579"/>
                </a:cubicBezTo>
                <a:cubicBezTo>
                  <a:pt x="6880" y="21600"/>
                  <a:pt x="13471" y="21600"/>
                  <a:pt x="17535" y="17579"/>
                </a:cubicBezTo>
                <a:cubicBezTo>
                  <a:pt x="21600" y="13557"/>
                  <a:pt x="21600" y="7038"/>
                  <a:pt x="17535" y="3017"/>
                </a:cubicBezTo>
                <a:cubicBezTo>
                  <a:pt x="15503" y="1006"/>
                  <a:pt x="12840" y="0"/>
                  <a:pt x="10177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4" name="clitoride"/>
          <p:cNvSpPr/>
          <p:nvPr/>
        </p:nvSpPr>
        <p:spPr>
          <a:xfrm>
            <a:off x="8684429" y="349249"/>
            <a:ext cx="119817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clitoride</a:t>
            </a:r>
          </a:p>
        </p:txBody>
      </p:sp>
      <p:sp>
        <p:nvSpPr>
          <p:cNvPr id="175" name="Linea"/>
          <p:cNvSpPr/>
          <p:nvPr/>
        </p:nvSpPr>
        <p:spPr>
          <a:xfrm flipV="1">
            <a:off x="9740899" y="1043781"/>
            <a:ext cx="1289619" cy="658020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76" name="corpi…"/>
          <p:cNvSpPr/>
          <p:nvPr/>
        </p:nvSpPr>
        <p:spPr>
          <a:xfrm>
            <a:off x="10328266" y="292099"/>
            <a:ext cx="144109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corpi </a:t>
            </a:r>
          </a:p>
          <a:p>
            <a:pPr>
              <a:defRPr sz="2400"/>
            </a:pPr>
            <a:r>
              <a:t>cavernosi</a:t>
            </a:r>
          </a:p>
        </p:txBody>
      </p:sp>
      <p:sp>
        <p:nvSpPr>
          <p:cNvPr id="177" name="glande"/>
          <p:cNvSpPr/>
          <p:nvPr/>
        </p:nvSpPr>
        <p:spPr>
          <a:xfrm>
            <a:off x="9450595" y="2114549"/>
            <a:ext cx="1062838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glande</a:t>
            </a:r>
          </a:p>
        </p:txBody>
      </p:sp>
      <p:pic>
        <p:nvPicPr>
          <p:cNvPr id="178" name="vulva vasi.png" descr="vulva vasi.png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280315" y="5010169"/>
            <a:ext cx="5752175" cy="410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prepuzio…"/>
          <p:cNvSpPr/>
          <p:nvPr/>
        </p:nvSpPr>
        <p:spPr>
          <a:xfrm>
            <a:off x="378730" y="1467177"/>
            <a:ext cx="179100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prepuzio</a:t>
            </a:r>
          </a:p>
          <a:p>
            <a:pPr>
              <a:defRPr sz="2400"/>
            </a:pPr>
            <a:r>
              <a:t>del  clitoride</a:t>
            </a:r>
          </a:p>
        </p:txBody>
      </p:sp>
      <p:sp>
        <p:nvSpPr>
          <p:cNvPr id="180" name="a.pudenda…"/>
          <p:cNvSpPr/>
          <p:nvPr/>
        </p:nvSpPr>
        <p:spPr>
          <a:xfrm>
            <a:off x="8819574" y="5488516"/>
            <a:ext cx="1774546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a.pudenda </a:t>
            </a:r>
          </a:p>
          <a:p>
            <a:pPr>
              <a:defRPr sz="2400"/>
            </a:pPr>
            <a:r>
              <a:t>esterna</a:t>
            </a:r>
          </a:p>
        </p:txBody>
      </p:sp>
      <p:sp>
        <p:nvSpPr>
          <p:cNvPr id="181" name="a.pudenda…"/>
          <p:cNvSpPr/>
          <p:nvPr/>
        </p:nvSpPr>
        <p:spPr>
          <a:xfrm>
            <a:off x="9537917" y="6644987"/>
            <a:ext cx="1689812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a.pudenda</a:t>
            </a:r>
          </a:p>
          <a:p>
            <a:pPr>
              <a:defRPr sz="2400"/>
            </a:pPr>
            <a:r>
              <a:t>interna </a:t>
            </a:r>
          </a:p>
        </p:txBody>
      </p:sp>
      <p:sp>
        <p:nvSpPr>
          <p:cNvPr id="182" name="N.pudendo"/>
          <p:cNvSpPr/>
          <p:nvPr/>
        </p:nvSpPr>
        <p:spPr>
          <a:xfrm>
            <a:off x="10545586" y="8276937"/>
            <a:ext cx="165567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N.pudendo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8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8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22" presetClass="entr" presetSubtype="8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4" animBg="1" advAuto="0"/>
      <p:bldP spid="167" grpId="1" animBg="1" advAuto="0"/>
      <p:bldP spid="168" grpId="2" animBg="1" advAuto="0"/>
      <p:bldP spid="169" grpId="3" animBg="1" advAuto="0"/>
      <p:bldP spid="170" grpId="5" animBg="1" advAuto="0"/>
      <p:bldP spid="171" grpId="6" animBg="1" advAuto="0"/>
      <p:bldP spid="172" grpId="7" animBg="1" advAuto="0"/>
      <p:bldP spid="173" grpId="9" animBg="1" advAuto="0"/>
      <p:bldP spid="174" grpId="10" animBg="1" advAuto="0"/>
      <p:bldP spid="175" grpId="12" animBg="1" advAuto="0"/>
      <p:bldP spid="176" grpId="11" animBg="1" advAuto="0"/>
      <p:bldP spid="177" grpId="13" animBg="1" advAuto="0"/>
      <p:bldP spid="178" grpId="14" animBg="1" advAuto="0"/>
      <p:bldP spid="179" grpId="8" animBg="1" advAuto="0"/>
      <p:bldP spid="180" grpId="15" animBg="1" advAuto="0"/>
      <p:bldP spid="181" grpId="16" animBg="1" advAuto="0"/>
      <p:bldP spid="182" grpId="17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vagap.png" descr="vagap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555924" y="2500517"/>
            <a:ext cx="3855523" cy="47398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vagina lat.png" descr="vagina lat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6463059" y="2555124"/>
            <a:ext cx="4038522" cy="4630602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Forma"/>
          <p:cNvSpPr/>
          <p:nvPr/>
        </p:nvSpPr>
        <p:spPr>
          <a:xfrm>
            <a:off x="4344925" y="4088062"/>
            <a:ext cx="1091448" cy="27763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84" y="4544"/>
                </a:moveTo>
                <a:lnTo>
                  <a:pt x="14683" y="5229"/>
                </a:lnTo>
                <a:lnTo>
                  <a:pt x="19923" y="5325"/>
                </a:lnTo>
                <a:lnTo>
                  <a:pt x="20725" y="11543"/>
                </a:lnTo>
                <a:lnTo>
                  <a:pt x="21162" y="18653"/>
                </a:lnTo>
                <a:lnTo>
                  <a:pt x="21600" y="21431"/>
                </a:lnTo>
                <a:lnTo>
                  <a:pt x="18034" y="21135"/>
                </a:lnTo>
                <a:lnTo>
                  <a:pt x="15148" y="21208"/>
                </a:lnTo>
                <a:lnTo>
                  <a:pt x="11274" y="21600"/>
                </a:lnTo>
                <a:lnTo>
                  <a:pt x="1997" y="5412"/>
                </a:lnTo>
                <a:lnTo>
                  <a:pt x="0" y="2570"/>
                </a:lnTo>
                <a:lnTo>
                  <a:pt x="1999" y="0"/>
                </a:lnTo>
                <a:lnTo>
                  <a:pt x="7884" y="4544"/>
                </a:lnTo>
                <a:close/>
              </a:path>
            </a:pathLst>
          </a:custGeom>
          <a:ln w="254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7" name="Forma"/>
          <p:cNvSpPr/>
          <p:nvPr/>
        </p:nvSpPr>
        <p:spPr>
          <a:xfrm>
            <a:off x="8398672" y="3825719"/>
            <a:ext cx="1509069" cy="30892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034" y="0"/>
                </a:moveTo>
                <a:lnTo>
                  <a:pt x="5517" y="3630"/>
                </a:lnTo>
                <a:lnTo>
                  <a:pt x="5459" y="7054"/>
                </a:lnTo>
                <a:lnTo>
                  <a:pt x="13136" y="7143"/>
                </a:lnTo>
                <a:lnTo>
                  <a:pt x="16830" y="10785"/>
                </a:lnTo>
                <a:lnTo>
                  <a:pt x="18224" y="19030"/>
                </a:lnTo>
                <a:lnTo>
                  <a:pt x="21600" y="21600"/>
                </a:lnTo>
                <a:lnTo>
                  <a:pt x="10389" y="21511"/>
                </a:lnTo>
                <a:lnTo>
                  <a:pt x="6563" y="11213"/>
                </a:lnTo>
                <a:lnTo>
                  <a:pt x="0" y="5499"/>
                </a:lnTo>
                <a:lnTo>
                  <a:pt x="5507" y="272"/>
                </a:lnTo>
                <a:lnTo>
                  <a:pt x="9034" y="0"/>
                </a:lnTo>
                <a:close/>
              </a:path>
            </a:pathLst>
          </a:custGeom>
          <a:ln w="25400">
            <a:solidFill>
              <a:srgbClr val="FFFFFF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88" name="fornice…"/>
          <p:cNvSpPr/>
          <p:nvPr/>
        </p:nvSpPr>
        <p:spPr>
          <a:xfrm>
            <a:off x="9467037" y="4425925"/>
            <a:ext cx="1411326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fornice</a:t>
            </a:r>
          </a:p>
          <a:p>
            <a:pPr>
              <a:defRPr sz="2600"/>
            </a:pPr>
            <a:r>
              <a:t>anteriore</a:t>
            </a:r>
          </a:p>
        </p:txBody>
      </p:sp>
      <p:sp>
        <p:nvSpPr>
          <p:cNvPr id="189" name="fornice…"/>
          <p:cNvSpPr/>
          <p:nvPr/>
        </p:nvSpPr>
        <p:spPr>
          <a:xfrm>
            <a:off x="7584706" y="2901925"/>
            <a:ext cx="1594588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600"/>
            </a:pPr>
            <a:r>
              <a:t>fornice</a:t>
            </a:r>
          </a:p>
          <a:p>
            <a:pPr>
              <a:defRPr sz="2600"/>
            </a:pPr>
            <a:r>
              <a:t>posteriore</a:t>
            </a:r>
          </a:p>
        </p:txBody>
      </p:sp>
      <p:sp>
        <p:nvSpPr>
          <p:cNvPr id="190" name="Vagina"/>
          <p:cNvSpPr/>
          <p:nvPr/>
        </p:nvSpPr>
        <p:spPr>
          <a:xfrm>
            <a:off x="5970714" y="152399"/>
            <a:ext cx="1723772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Vagina </a:t>
            </a:r>
          </a:p>
        </p:txBody>
      </p:sp>
      <p:sp>
        <p:nvSpPr>
          <p:cNvPr id="191" name="Linea"/>
          <p:cNvSpPr/>
          <p:nvPr/>
        </p:nvSpPr>
        <p:spPr>
          <a:xfrm>
            <a:off x="4127500" y="4236832"/>
            <a:ext cx="692023" cy="2720084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2" name="10-12 cm"/>
          <p:cNvSpPr/>
          <p:nvPr/>
        </p:nvSpPr>
        <p:spPr>
          <a:xfrm>
            <a:off x="3096412" y="6033882"/>
            <a:ext cx="1401776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10-12 cm</a:t>
            </a:r>
          </a:p>
        </p:txBody>
      </p:sp>
      <p:sp>
        <p:nvSpPr>
          <p:cNvPr id="193" name="Linea"/>
          <p:cNvSpPr/>
          <p:nvPr/>
        </p:nvSpPr>
        <p:spPr>
          <a:xfrm flipH="1">
            <a:off x="5655800" y="4784138"/>
            <a:ext cx="1" cy="212640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194" name="7-8 cm"/>
          <p:cNvSpPr/>
          <p:nvPr/>
        </p:nvSpPr>
        <p:spPr>
          <a:xfrm>
            <a:off x="5082014" y="6783182"/>
            <a:ext cx="1147573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7-8 cm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rapportivagina.png" descr="rapportivagina.png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182312" y="3508648"/>
            <a:ext cx="5104064" cy="4684447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retto"/>
          <p:cNvSpPr/>
          <p:nvPr/>
        </p:nvSpPr>
        <p:spPr>
          <a:xfrm>
            <a:off x="5482640" y="5632449"/>
            <a:ext cx="718720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retto</a:t>
            </a:r>
          </a:p>
        </p:txBody>
      </p:sp>
      <p:sp>
        <p:nvSpPr>
          <p:cNvPr id="198" name="vagina"/>
          <p:cNvSpPr/>
          <p:nvPr/>
        </p:nvSpPr>
        <p:spPr>
          <a:xfrm>
            <a:off x="3701025" y="8361938"/>
            <a:ext cx="10265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endParaRPr dirty="0"/>
          </a:p>
        </p:txBody>
      </p:sp>
      <p:sp>
        <p:nvSpPr>
          <p:cNvPr id="199" name="vescica"/>
          <p:cNvSpPr/>
          <p:nvPr/>
        </p:nvSpPr>
        <p:spPr>
          <a:xfrm>
            <a:off x="2211679" y="5746749"/>
            <a:ext cx="116464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vescica</a:t>
            </a:r>
          </a:p>
        </p:txBody>
      </p:sp>
      <p:sp>
        <p:nvSpPr>
          <p:cNvPr id="200" name="uretra"/>
          <p:cNvSpPr/>
          <p:nvPr/>
        </p:nvSpPr>
        <p:spPr>
          <a:xfrm>
            <a:off x="2659024" y="7804149"/>
            <a:ext cx="90495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r>
              <a:t>uretra</a:t>
            </a:r>
          </a:p>
        </p:txBody>
      </p:sp>
      <p:sp>
        <p:nvSpPr>
          <p:cNvPr id="201" name="vulva"/>
          <p:cNvSpPr/>
          <p:nvPr/>
        </p:nvSpPr>
        <p:spPr>
          <a:xfrm>
            <a:off x="2577571" y="8882638"/>
            <a:ext cx="1026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endParaRPr dirty="0"/>
          </a:p>
        </p:txBody>
      </p:sp>
      <p:sp>
        <p:nvSpPr>
          <p:cNvPr id="202" name="setto vescico…"/>
          <p:cNvSpPr/>
          <p:nvPr/>
        </p:nvSpPr>
        <p:spPr>
          <a:xfrm>
            <a:off x="2533142" y="4203699"/>
            <a:ext cx="1994917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setto vescico</a:t>
            </a:r>
          </a:p>
          <a:p>
            <a:pPr>
              <a:defRPr sz="2400"/>
            </a:pPr>
            <a:r>
              <a:t> uterino</a:t>
            </a:r>
          </a:p>
        </p:txBody>
      </p:sp>
      <p:sp>
        <p:nvSpPr>
          <p:cNvPr id="203" name="Linea"/>
          <p:cNvSpPr/>
          <p:nvPr/>
        </p:nvSpPr>
        <p:spPr>
          <a:xfrm>
            <a:off x="3873500" y="4902200"/>
            <a:ext cx="448618" cy="216159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</a:defRPr>
            </a:pPr>
            <a:endParaRPr/>
          </a:p>
        </p:txBody>
      </p:sp>
      <p:sp>
        <p:nvSpPr>
          <p:cNvPr id="204" name="setto retto…"/>
          <p:cNvSpPr/>
          <p:nvPr/>
        </p:nvSpPr>
        <p:spPr>
          <a:xfrm>
            <a:off x="5320771" y="7422137"/>
            <a:ext cx="10265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endParaRPr dirty="0"/>
          </a:p>
        </p:txBody>
      </p:sp>
      <p:sp>
        <p:nvSpPr>
          <p:cNvPr id="205" name="Douglas"/>
          <p:cNvSpPr/>
          <p:nvPr/>
        </p:nvSpPr>
        <p:spPr>
          <a:xfrm>
            <a:off x="4698472" y="8590538"/>
            <a:ext cx="102656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/>
            </a:lvl1pPr>
          </a:lstStyle>
          <a:p>
            <a:endParaRPr dirty="0"/>
          </a:p>
        </p:txBody>
      </p:sp>
      <p:sp>
        <p:nvSpPr>
          <p:cNvPr id="206" name="Rapporti della vagina"/>
          <p:cNvSpPr/>
          <p:nvPr/>
        </p:nvSpPr>
        <p:spPr>
          <a:xfrm>
            <a:off x="3912908" y="-31751"/>
            <a:ext cx="473567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B00"/>
                </a:solidFill>
              </a:defRPr>
            </a:lvl1pPr>
          </a:lstStyle>
          <a:p>
            <a:r>
              <a:t>Rapporti della vagina</a:t>
            </a:r>
          </a:p>
        </p:txBody>
      </p:sp>
      <p:pic>
        <p:nvPicPr>
          <p:cNvPr id="207" name="vaginaeleva.png" descr="vaginaeleva.png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078465" y="2684813"/>
            <a:ext cx="5616624" cy="5411563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elevatore dell’…"/>
          <p:cNvSpPr/>
          <p:nvPr/>
        </p:nvSpPr>
        <p:spPr>
          <a:xfrm>
            <a:off x="10752988" y="6337299"/>
            <a:ext cx="209062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400"/>
            </a:pPr>
            <a:r>
              <a:t>elevatore dell’</a:t>
            </a:r>
          </a:p>
          <a:p>
            <a:pPr>
              <a:defRPr sz="2400"/>
            </a:pPr>
            <a:r>
              <a:t>ano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222480" y="7829128"/>
            <a:ext cx="4680520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38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Supporto dinamico</a:t>
            </a:r>
            <a:endParaRPr kumimoji="0" lang="it-IT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fast" advClick="1" p14:dur="750">
        <p:wipe dir="r"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chemeClr val="accent1"/>
            </a:gs>
            <a:gs pos="100000">
              <a:schemeClr val="accent1">
                <a:hueOff val="321133"/>
                <a:satOff val="-12043"/>
                <a:lumOff val="-7113"/>
              </a:schemeClr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748</Words>
  <Application>Microsoft Office PowerPoint</Application>
  <PresentationFormat>Personalizzato</PresentationFormat>
  <Paragraphs>170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27" baseType="lpstr">
      <vt:lpstr>Gradient</vt:lpstr>
      <vt:lpstr>ANATOMIA DEI GENITALI ESTERNI E DEL PERINEO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ANATOMIA DEI GENITALI ESTERNI E DEL PERINEO</dc:title>
  <dc:creator>Paolo</dc:creator>
  <cp:lastModifiedBy>Paolo</cp:lastModifiedBy>
  <cp:revision>8</cp:revision>
  <dcterms:modified xsi:type="dcterms:W3CDTF">2017-04-22T05:43:37Z</dcterms:modified>
</cp:coreProperties>
</file>