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0" r:id="rId2"/>
    <p:sldMasterId id="2147483672" r:id="rId3"/>
    <p:sldMasterId id="2147483686" r:id="rId4"/>
  </p:sldMasterIdLst>
  <p:notesMasterIdLst>
    <p:notesMasterId r:id="rId36"/>
  </p:notesMasterIdLst>
  <p:sldIdLst>
    <p:sldId id="348" r:id="rId5"/>
    <p:sldId id="327" r:id="rId6"/>
    <p:sldId id="345" r:id="rId7"/>
    <p:sldId id="328" r:id="rId8"/>
    <p:sldId id="329" r:id="rId9"/>
    <p:sldId id="330" r:id="rId10"/>
    <p:sldId id="331" r:id="rId11"/>
    <p:sldId id="333" r:id="rId12"/>
    <p:sldId id="334" r:id="rId13"/>
    <p:sldId id="335" r:id="rId14"/>
    <p:sldId id="336" r:id="rId15"/>
    <p:sldId id="342" r:id="rId16"/>
    <p:sldId id="320" r:id="rId17"/>
    <p:sldId id="316" r:id="rId18"/>
    <p:sldId id="318" r:id="rId19"/>
    <p:sldId id="324" r:id="rId20"/>
    <p:sldId id="326" r:id="rId21"/>
    <p:sldId id="299" r:id="rId22"/>
    <p:sldId id="273" r:id="rId23"/>
    <p:sldId id="337" r:id="rId24"/>
    <p:sldId id="274" r:id="rId25"/>
    <p:sldId id="350" r:id="rId26"/>
    <p:sldId id="344" r:id="rId27"/>
    <p:sldId id="346" r:id="rId28"/>
    <p:sldId id="347" r:id="rId29"/>
    <p:sldId id="343" r:id="rId30"/>
    <p:sldId id="349" r:id="rId31"/>
    <p:sldId id="278" r:id="rId32"/>
    <p:sldId id="279" r:id="rId33"/>
    <p:sldId id="340" r:id="rId34"/>
    <p:sldId id="341" r:id="rId3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00"/>
    <a:srgbClr val="008000"/>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44" autoAdjust="0"/>
    <p:restoredTop sz="94729" autoAdjust="0"/>
  </p:normalViewPr>
  <p:slideViewPr>
    <p:cSldViewPr snapToGrid="0" snapToObjects="1">
      <p:cViewPr varScale="1">
        <p:scale>
          <a:sx n="116" d="100"/>
          <a:sy n="116" d="100"/>
        </p:scale>
        <p:origin x="-1494" y="-114"/>
      </p:cViewPr>
      <p:guideLst>
        <p:guide orient="horz" pos="2160"/>
        <p:guide pos="2880"/>
      </p:guideLst>
    </p:cSldViewPr>
  </p:slideViewPr>
  <p:outlineViewPr>
    <p:cViewPr>
      <p:scale>
        <a:sx n="33" d="100"/>
        <a:sy n="33" d="100"/>
      </p:scale>
      <p:origin x="0" y="3105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A60E4-6E31-451B-8A7C-2A1E182639E4}" type="datetimeFigureOut">
              <a:rPr lang="it-IT" smtClean="0"/>
              <a:pPr/>
              <a:t>06/05/2017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57D34-18C7-481B-9E93-DD35D3AB890F}" type="slidenum">
              <a:rPr lang="it-IT" smtClean="0"/>
              <a:pPr/>
              <a:t>‹N›</a:t>
            </a:fld>
            <a:endParaRPr lang="it-IT"/>
          </a:p>
        </p:txBody>
      </p:sp>
    </p:spTree>
    <p:extLst>
      <p:ext uri="{BB962C8B-B14F-4D97-AF65-F5344CB8AC3E}">
        <p14:creationId xmlns="" xmlns:p14="http://schemas.microsoft.com/office/powerpoint/2010/main" val="134636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51204"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A3FD26-986F-4935-B56D-65C96F995EC9}"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 xmlns:p14="http://schemas.microsoft.com/office/powerpoint/2010/main" val="399383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94510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406282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41403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2679260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338824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396007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3586397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2162409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2922825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890472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78279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167763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153198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2456717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B600C4-F84F-284C-908C-15914F89DE73}" type="datetimeFigureOut">
              <a:rPr lang="en-US" smtClean="0"/>
              <a:pPr/>
              <a:t>5/6/2017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C7F88C-7891-CE41-B3D7-41159696F305}" type="slidenum">
              <a:rPr lang="en-US" smtClean="0"/>
              <a:pPr/>
              <a:t>‹N›</a:t>
            </a:fld>
            <a:endParaRPr lang="en-US"/>
          </a:p>
        </p:txBody>
      </p:sp>
    </p:spTree>
    <p:extLst>
      <p:ext uri="{BB962C8B-B14F-4D97-AF65-F5344CB8AC3E}">
        <p14:creationId xmlns="" xmlns:p14="http://schemas.microsoft.com/office/powerpoint/2010/main" val="938705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C42CDA5-A8A7-442D-85D9-BD0D6FFDAEF4}"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1717CC31-D5C2-4456-834C-BB846F2B3ED6}" type="slidenum">
              <a:rPr lang="it-IT" altLang="it-IT"/>
              <a:pPr/>
              <a:t>‹N›</a:t>
            </a:fld>
            <a:endParaRPr lang="it-IT" altLang="it-IT"/>
          </a:p>
        </p:txBody>
      </p:sp>
    </p:spTree>
    <p:extLst>
      <p:ext uri="{BB962C8B-B14F-4D97-AF65-F5344CB8AC3E}">
        <p14:creationId xmlns="" xmlns:p14="http://schemas.microsoft.com/office/powerpoint/2010/main" val="1718997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6A5571A9-3EAF-447D-87E9-3924F3C37E84}"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E8AC7ACC-553F-4E28-856C-76F723B79059}" type="slidenum">
              <a:rPr lang="it-IT" altLang="it-IT"/>
              <a:pPr/>
              <a:t>‹N›</a:t>
            </a:fld>
            <a:endParaRPr lang="it-IT" altLang="it-IT"/>
          </a:p>
        </p:txBody>
      </p:sp>
    </p:spTree>
    <p:extLst>
      <p:ext uri="{BB962C8B-B14F-4D97-AF65-F5344CB8AC3E}">
        <p14:creationId xmlns="" xmlns:p14="http://schemas.microsoft.com/office/powerpoint/2010/main" val="1454030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02BCD14-9795-46DC-B93D-8C960CD6FC2D}"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F95AE32A-866F-4EED-B8A2-5FADDEFDEAE3}" type="slidenum">
              <a:rPr lang="it-IT" altLang="it-IT"/>
              <a:pPr/>
              <a:t>‹N›</a:t>
            </a:fld>
            <a:endParaRPr lang="it-IT" altLang="it-IT"/>
          </a:p>
        </p:txBody>
      </p:sp>
    </p:spTree>
    <p:extLst>
      <p:ext uri="{BB962C8B-B14F-4D97-AF65-F5344CB8AC3E}">
        <p14:creationId xmlns="" xmlns:p14="http://schemas.microsoft.com/office/powerpoint/2010/main" val="4283630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F44FF97D-2AC0-419B-B0BC-DED105E6B93F}" type="datetimeFigureOut">
              <a:rPr lang="it-IT"/>
              <a:pPr>
                <a:defRPr/>
              </a:pPr>
              <a:t>06/05/2017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21EEAFBB-B18B-49D0-8172-E808B7FA88DC}" type="slidenum">
              <a:rPr lang="it-IT" altLang="it-IT"/>
              <a:pPr/>
              <a:t>‹N›</a:t>
            </a:fld>
            <a:endParaRPr lang="it-IT" altLang="it-IT"/>
          </a:p>
        </p:txBody>
      </p:sp>
    </p:spTree>
    <p:extLst>
      <p:ext uri="{BB962C8B-B14F-4D97-AF65-F5344CB8AC3E}">
        <p14:creationId xmlns="" xmlns:p14="http://schemas.microsoft.com/office/powerpoint/2010/main" val="3390103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51AE1C94-4105-442B-988D-4056ABD75475}" type="datetimeFigureOut">
              <a:rPr lang="it-IT"/>
              <a:pPr>
                <a:defRPr/>
              </a:pPr>
              <a:t>06/05/2017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731A422C-8AEA-47C1-AF20-FB1EB39F3098}" type="slidenum">
              <a:rPr lang="it-IT" altLang="it-IT"/>
              <a:pPr/>
              <a:t>‹N›</a:t>
            </a:fld>
            <a:endParaRPr lang="it-IT" altLang="it-IT"/>
          </a:p>
        </p:txBody>
      </p:sp>
    </p:spTree>
    <p:extLst>
      <p:ext uri="{BB962C8B-B14F-4D97-AF65-F5344CB8AC3E}">
        <p14:creationId xmlns="" xmlns:p14="http://schemas.microsoft.com/office/powerpoint/2010/main" val="276406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58A91E65-DCCB-45E3-BF97-19B0528D8D84}" type="datetimeFigureOut">
              <a:rPr lang="it-IT"/>
              <a:pPr>
                <a:defRPr/>
              </a:pPr>
              <a:t>06/05/2017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22887C0B-AF26-47D6-B432-9D0CC74FE7F1}" type="slidenum">
              <a:rPr lang="it-IT" altLang="it-IT"/>
              <a:pPr/>
              <a:t>‹N›</a:t>
            </a:fld>
            <a:endParaRPr lang="it-IT" altLang="it-IT"/>
          </a:p>
        </p:txBody>
      </p:sp>
    </p:spTree>
    <p:extLst>
      <p:ext uri="{BB962C8B-B14F-4D97-AF65-F5344CB8AC3E}">
        <p14:creationId xmlns="" xmlns:p14="http://schemas.microsoft.com/office/powerpoint/2010/main" val="2997820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727D2C4-3468-4EF9-9ADC-C7357AC13D78}" type="datetimeFigureOut">
              <a:rPr lang="it-IT"/>
              <a:pPr>
                <a:defRPr/>
              </a:pPr>
              <a:t>06/05/2017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8713B9DD-025B-460A-BFFB-E9D799162A38}" type="slidenum">
              <a:rPr lang="it-IT" altLang="it-IT"/>
              <a:pPr/>
              <a:t>‹N›</a:t>
            </a:fld>
            <a:endParaRPr lang="it-IT" altLang="it-IT"/>
          </a:p>
        </p:txBody>
      </p:sp>
    </p:spTree>
    <p:extLst>
      <p:ext uri="{BB962C8B-B14F-4D97-AF65-F5344CB8AC3E}">
        <p14:creationId xmlns="" xmlns:p14="http://schemas.microsoft.com/office/powerpoint/2010/main" val="20927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1958921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EB8B1FD-30F8-484A-913C-909C5763C0CE}" type="datetimeFigureOut">
              <a:rPr lang="it-IT"/>
              <a:pPr>
                <a:defRPr/>
              </a:pPr>
              <a:t>06/05/2017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FD7A780F-3FAA-48AF-B823-2BF703AFCFD3}" type="slidenum">
              <a:rPr lang="it-IT" altLang="it-IT"/>
              <a:pPr/>
              <a:t>‹N›</a:t>
            </a:fld>
            <a:endParaRPr lang="it-IT" altLang="it-IT"/>
          </a:p>
        </p:txBody>
      </p:sp>
    </p:spTree>
    <p:extLst>
      <p:ext uri="{BB962C8B-B14F-4D97-AF65-F5344CB8AC3E}">
        <p14:creationId xmlns="" xmlns:p14="http://schemas.microsoft.com/office/powerpoint/2010/main" val="1911475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21F771E-2CFF-44F2-87C5-49CAE09A5CE7}" type="datetimeFigureOut">
              <a:rPr lang="it-IT"/>
              <a:pPr>
                <a:defRPr/>
              </a:pPr>
              <a:t>06/05/2017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1CBD182F-0693-459E-B0F0-E087828E5D5C}" type="slidenum">
              <a:rPr lang="it-IT" altLang="it-IT"/>
              <a:pPr/>
              <a:t>‹N›</a:t>
            </a:fld>
            <a:endParaRPr lang="it-IT" altLang="it-IT"/>
          </a:p>
        </p:txBody>
      </p:sp>
    </p:spTree>
    <p:extLst>
      <p:ext uri="{BB962C8B-B14F-4D97-AF65-F5344CB8AC3E}">
        <p14:creationId xmlns="" xmlns:p14="http://schemas.microsoft.com/office/powerpoint/2010/main" val="2508998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ED3006CA-321E-41BD-BF57-550803D79A50}"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3A89F9E2-683D-4BB8-8DEC-B1B851C240DA}" type="slidenum">
              <a:rPr lang="it-IT" altLang="it-IT"/>
              <a:pPr/>
              <a:t>‹N›</a:t>
            </a:fld>
            <a:endParaRPr lang="it-IT" altLang="it-IT"/>
          </a:p>
        </p:txBody>
      </p:sp>
    </p:spTree>
    <p:extLst>
      <p:ext uri="{BB962C8B-B14F-4D97-AF65-F5344CB8AC3E}">
        <p14:creationId xmlns="" xmlns:p14="http://schemas.microsoft.com/office/powerpoint/2010/main" val="3745041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051153F-10D4-45CB-B9E3-6F5ACE4F4B6A}"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EAAA3EDD-2523-412E-B986-83FD9F823E65}" type="slidenum">
              <a:rPr lang="it-IT" altLang="it-IT"/>
              <a:pPr/>
              <a:t>‹N›</a:t>
            </a:fld>
            <a:endParaRPr lang="it-IT" altLang="it-IT"/>
          </a:p>
        </p:txBody>
      </p:sp>
    </p:spTree>
    <p:extLst>
      <p:ext uri="{BB962C8B-B14F-4D97-AF65-F5344CB8AC3E}">
        <p14:creationId xmlns="" xmlns:p14="http://schemas.microsoft.com/office/powerpoint/2010/main" val="4188021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 xmlns:p14="http://schemas.microsoft.com/office/powerpoint/2010/main" val="2572939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949DA048-EEB8-464C-8396-4FD7EE0AE62E}" type="datetimeFigureOut">
              <a:rPr lang="it-IT"/>
              <a:pPr>
                <a:defRPr/>
              </a:pPr>
              <a:t>06/05/2017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9CD37804-FBFF-4551-BC99-9661FBFE8C32}" type="slidenum">
              <a:rPr lang="it-IT" altLang="it-IT"/>
              <a:pPr/>
              <a:t>‹N›</a:t>
            </a:fld>
            <a:endParaRPr lang="it-IT" altLang="it-IT"/>
          </a:p>
        </p:txBody>
      </p:sp>
    </p:spTree>
    <p:extLst>
      <p:ext uri="{BB962C8B-B14F-4D97-AF65-F5344CB8AC3E}">
        <p14:creationId xmlns="" xmlns:p14="http://schemas.microsoft.com/office/powerpoint/2010/main" val="2398305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B5A99AD6-E259-47B8-AA35-3737AF2D0B60}"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5497460B-9309-4C8C-86E1-1A589599206C}" type="slidenum">
              <a:rPr lang="it-IT" altLang="it-IT"/>
              <a:pPr/>
              <a:t>‹N›</a:t>
            </a:fld>
            <a:endParaRPr lang="it-IT" altLang="it-IT"/>
          </a:p>
        </p:txBody>
      </p:sp>
    </p:spTree>
    <p:extLst>
      <p:ext uri="{BB962C8B-B14F-4D97-AF65-F5344CB8AC3E}">
        <p14:creationId xmlns="" xmlns:p14="http://schemas.microsoft.com/office/powerpoint/2010/main" val="1595295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2C5A0FFC-EF7E-4EBE-AB58-E90C532350DD}"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3CDAD020-8A9F-4584-ACD4-429D98D4B937}" type="slidenum">
              <a:rPr lang="it-IT" altLang="it-IT"/>
              <a:pPr/>
              <a:t>‹N›</a:t>
            </a:fld>
            <a:endParaRPr lang="it-IT" altLang="it-IT"/>
          </a:p>
        </p:txBody>
      </p:sp>
    </p:spTree>
    <p:extLst>
      <p:ext uri="{BB962C8B-B14F-4D97-AF65-F5344CB8AC3E}">
        <p14:creationId xmlns="" xmlns:p14="http://schemas.microsoft.com/office/powerpoint/2010/main" val="1928003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EF0BCE1-711F-4185-B65F-F69CDDB98AC0}"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531A72B7-6574-48D6-8E30-6F46C3B8B61A}" type="slidenum">
              <a:rPr lang="it-IT" altLang="it-IT"/>
              <a:pPr/>
              <a:t>‹N›</a:t>
            </a:fld>
            <a:endParaRPr lang="it-IT" altLang="it-IT"/>
          </a:p>
        </p:txBody>
      </p:sp>
    </p:spTree>
    <p:extLst>
      <p:ext uri="{BB962C8B-B14F-4D97-AF65-F5344CB8AC3E}">
        <p14:creationId xmlns="" xmlns:p14="http://schemas.microsoft.com/office/powerpoint/2010/main" val="2237257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326C0113-ECDB-4439-8683-F3891616C66B}" type="datetimeFigureOut">
              <a:rPr lang="it-IT"/>
              <a:pPr>
                <a:defRPr/>
              </a:pPr>
              <a:t>06/05/2017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06C81494-62DD-4EF7-B3F3-BCEC623C248F}" type="slidenum">
              <a:rPr lang="it-IT" altLang="it-IT"/>
              <a:pPr/>
              <a:t>‹N›</a:t>
            </a:fld>
            <a:endParaRPr lang="it-IT" altLang="it-IT"/>
          </a:p>
        </p:txBody>
      </p:sp>
    </p:spTree>
    <p:extLst>
      <p:ext uri="{BB962C8B-B14F-4D97-AF65-F5344CB8AC3E}">
        <p14:creationId xmlns="" xmlns:p14="http://schemas.microsoft.com/office/powerpoint/2010/main" val="281238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1652385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C87E8ABA-7C62-4098-897E-940E566880E0}" type="datetimeFigureOut">
              <a:rPr lang="it-IT"/>
              <a:pPr>
                <a:defRPr/>
              </a:pPr>
              <a:t>06/05/2017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0C913164-F260-480C-A2A4-4220BDA1C7D0}" type="slidenum">
              <a:rPr lang="it-IT" altLang="it-IT"/>
              <a:pPr/>
              <a:t>‹N›</a:t>
            </a:fld>
            <a:endParaRPr lang="it-IT" altLang="it-IT"/>
          </a:p>
        </p:txBody>
      </p:sp>
    </p:spTree>
    <p:extLst>
      <p:ext uri="{BB962C8B-B14F-4D97-AF65-F5344CB8AC3E}">
        <p14:creationId xmlns="" xmlns:p14="http://schemas.microsoft.com/office/powerpoint/2010/main" val="3779228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261C003E-62A5-4FE5-97FC-BBF15D499556}" type="datetimeFigureOut">
              <a:rPr lang="it-IT"/>
              <a:pPr>
                <a:defRPr/>
              </a:pPr>
              <a:t>06/05/2017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89574CC2-2373-4183-BB07-777E0BA993C0}" type="slidenum">
              <a:rPr lang="it-IT" altLang="it-IT"/>
              <a:pPr/>
              <a:t>‹N›</a:t>
            </a:fld>
            <a:endParaRPr lang="it-IT" altLang="it-IT"/>
          </a:p>
        </p:txBody>
      </p:sp>
    </p:spTree>
    <p:extLst>
      <p:ext uri="{BB962C8B-B14F-4D97-AF65-F5344CB8AC3E}">
        <p14:creationId xmlns="" xmlns:p14="http://schemas.microsoft.com/office/powerpoint/2010/main" val="1634048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2BC406E-64E1-4166-AB10-255482D2E976}" type="datetimeFigureOut">
              <a:rPr lang="it-IT"/>
              <a:pPr>
                <a:defRPr/>
              </a:pPr>
              <a:t>06/05/2017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A94C6279-892D-45DB-8953-783334FB5A50}" type="slidenum">
              <a:rPr lang="it-IT" altLang="it-IT"/>
              <a:pPr/>
              <a:t>‹N›</a:t>
            </a:fld>
            <a:endParaRPr lang="it-IT" altLang="it-IT"/>
          </a:p>
        </p:txBody>
      </p:sp>
    </p:spTree>
    <p:extLst>
      <p:ext uri="{BB962C8B-B14F-4D97-AF65-F5344CB8AC3E}">
        <p14:creationId xmlns="" xmlns:p14="http://schemas.microsoft.com/office/powerpoint/2010/main" val="3291338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A12563A-32C1-4823-948D-6964D9C20D97}" type="datetimeFigureOut">
              <a:rPr lang="it-IT"/>
              <a:pPr>
                <a:defRPr/>
              </a:pPr>
              <a:t>06/05/2017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2C458482-2E3A-4426-8B24-D8A4941BCFF2}" type="slidenum">
              <a:rPr lang="it-IT" altLang="it-IT"/>
              <a:pPr/>
              <a:t>‹N›</a:t>
            </a:fld>
            <a:endParaRPr lang="it-IT" altLang="it-IT"/>
          </a:p>
        </p:txBody>
      </p:sp>
    </p:spTree>
    <p:extLst>
      <p:ext uri="{BB962C8B-B14F-4D97-AF65-F5344CB8AC3E}">
        <p14:creationId xmlns="" xmlns:p14="http://schemas.microsoft.com/office/powerpoint/2010/main" val="2632387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E2E39B3-B7AA-429F-9F80-5A50CF1F7440}" type="datetimeFigureOut">
              <a:rPr lang="it-IT"/>
              <a:pPr>
                <a:defRPr/>
              </a:pPr>
              <a:t>06/05/2017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24EB3FC8-D411-4731-90A0-ACF84C6ACAF6}" type="slidenum">
              <a:rPr lang="it-IT" altLang="it-IT"/>
              <a:pPr/>
              <a:t>‹N›</a:t>
            </a:fld>
            <a:endParaRPr lang="it-IT" altLang="it-IT"/>
          </a:p>
        </p:txBody>
      </p:sp>
    </p:spTree>
    <p:extLst>
      <p:ext uri="{BB962C8B-B14F-4D97-AF65-F5344CB8AC3E}">
        <p14:creationId xmlns="" xmlns:p14="http://schemas.microsoft.com/office/powerpoint/2010/main" val="2979432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969B8647-D852-4364-9AAD-28BA3270A38E}"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5B184AD-C706-4EC4-8638-4BB365E5B59A}" type="slidenum">
              <a:rPr lang="it-IT" altLang="it-IT"/>
              <a:pPr/>
              <a:t>‹N›</a:t>
            </a:fld>
            <a:endParaRPr lang="it-IT" altLang="it-IT"/>
          </a:p>
        </p:txBody>
      </p:sp>
    </p:spTree>
    <p:extLst>
      <p:ext uri="{BB962C8B-B14F-4D97-AF65-F5344CB8AC3E}">
        <p14:creationId xmlns="" xmlns:p14="http://schemas.microsoft.com/office/powerpoint/2010/main" val="3249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F1062EF-E863-43F1-9C86-BD342080B5C4}" type="datetimeFigureOut">
              <a:rPr lang="it-IT"/>
              <a:pPr>
                <a:defRPr/>
              </a:pPr>
              <a:t>06/05/2017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91BB0C77-6253-4C68-82B4-00A60F38D5D0}" type="slidenum">
              <a:rPr lang="it-IT" altLang="it-IT"/>
              <a:pPr/>
              <a:t>‹N›</a:t>
            </a:fld>
            <a:endParaRPr lang="it-IT" altLang="it-IT"/>
          </a:p>
        </p:txBody>
      </p:sp>
    </p:spTree>
    <p:extLst>
      <p:ext uri="{BB962C8B-B14F-4D97-AF65-F5344CB8AC3E}">
        <p14:creationId xmlns="" xmlns:p14="http://schemas.microsoft.com/office/powerpoint/2010/main" val="1599023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 xmlns:p14="http://schemas.microsoft.com/office/powerpoint/2010/main" val="3714943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F106BEC9-634F-47BA-AE95-EF479670E674}" type="datetimeFigureOut">
              <a:rPr lang="it-IT"/>
              <a:pPr>
                <a:defRPr/>
              </a:pPr>
              <a:t>06/05/2017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F7527EA7-5DC4-47B8-A5A4-180769FD0AD8}" type="slidenum">
              <a:rPr lang="it-IT" altLang="it-IT"/>
              <a:pPr/>
              <a:t>‹N›</a:t>
            </a:fld>
            <a:endParaRPr lang="it-IT" altLang="it-IT"/>
          </a:p>
        </p:txBody>
      </p:sp>
    </p:spTree>
    <p:extLst>
      <p:ext uri="{BB962C8B-B14F-4D97-AF65-F5344CB8AC3E}">
        <p14:creationId xmlns="" xmlns:p14="http://schemas.microsoft.com/office/powerpoint/2010/main" val="125428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200372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316008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376602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400961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80FC7B-059D-4549-BC23-C81F06A5F94D}" type="datetimeFigureOut">
              <a:rPr lang="it-IT" smtClean="0"/>
              <a:pPr/>
              <a:t>06/05/2017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36290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0FC7B-059D-4549-BC23-C81F06A5F94D}" type="datetimeFigureOut">
              <a:rPr lang="it-IT" smtClean="0"/>
              <a:pPr/>
              <a:t>06/05/2017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1A676-D113-F143-A516-7A8A6DA04F52}" type="slidenum">
              <a:rPr lang="it-IT" smtClean="0"/>
              <a:pPr/>
              <a:t>‹N›</a:t>
            </a:fld>
            <a:endParaRPr lang="it-IT"/>
          </a:p>
        </p:txBody>
      </p:sp>
    </p:spTree>
    <p:extLst>
      <p:ext uri="{BB962C8B-B14F-4D97-AF65-F5344CB8AC3E}">
        <p14:creationId xmlns="" xmlns:p14="http://schemas.microsoft.com/office/powerpoint/2010/main" val="211286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0" y="5589237"/>
            <a:ext cx="9158766" cy="1283532"/>
          </a:xfrm>
          <a:prstGeom prst="rect">
            <a:avLst/>
          </a:prstGeom>
        </p:spPr>
      </p:pic>
      <p:pic>
        <p:nvPicPr>
          <p:cNvPr id="8" name="Picture 7"/>
          <p:cNvPicPr>
            <a:picLocks noChangeAspect="1"/>
          </p:cNvPicPr>
          <p:nvPr userDrawn="1"/>
        </p:nvPicPr>
        <p:blipFill>
          <a:blip r:embed="rId14"/>
          <a:stretch>
            <a:fillRect/>
          </a:stretch>
        </p:blipFill>
        <p:spPr>
          <a:xfrm>
            <a:off x="0" y="0"/>
            <a:ext cx="9144000" cy="336656"/>
          </a:xfrm>
          <a:prstGeom prst="rect">
            <a:avLst/>
          </a:prstGeom>
        </p:spPr>
      </p:pic>
      <p:pic>
        <p:nvPicPr>
          <p:cNvPr id="9" name="Picture 8"/>
          <p:cNvPicPr>
            <a:picLocks noChangeAspect="1"/>
          </p:cNvPicPr>
          <p:nvPr userDrawn="1"/>
        </p:nvPicPr>
        <p:blipFill>
          <a:blip r:embed="rId15"/>
          <a:stretch>
            <a:fillRect/>
          </a:stretch>
        </p:blipFill>
        <p:spPr>
          <a:xfrm>
            <a:off x="0" y="0"/>
            <a:ext cx="381000" cy="6489700"/>
          </a:xfrm>
          <a:prstGeom prst="rect">
            <a:avLst/>
          </a:prstGeom>
        </p:spPr>
      </p:pic>
      <p:pic>
        <p:nvPicPr>
          <p:cNvPr id="10" name="Picture 9"/>
          <p:cNvPicPr>
            <a:picLocks noChangeAspect="1"/>
          </p:cNvPicPr>
          <p:nvPr userDrawn="1"/>
        </p:nvPicPr>
        <p:blipFill>
          <a:blip r:embed="rId15"/>
          <a:stretch>
            <a:fillRect/>
          </a:stretch>
        </p:blipFill>
        <p:spPr>
          <a:xfrm>
            <a:off x="8777766" y="0"/>
            <a:ext cx="381000" cy="6489700"/>
          </a:xfrm>
          <a:prstGeom prst="rect">
            <a:avLst/>
          </a:prstGeom>
        </p:spPr>
      </p:pic>
    </p:spTree>
    <p:extLst>
      <p:ext uri="{BB962C8B-B14F-4D97-AF65-F5344CB8AC3E}">
        <p14:creationId xmlns="" xmlns:p14="http://schemas.microsoft.com/office/powerpoint/2010/main" val="3965780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anose="020B0600070205080204" pitchFamily="34" charset="-128"/>
              </a:defRPr>
            </a:lvl1pPr>
          </a:lstStyle>
          <a:p>
            <a:pPr>
              <a:defRPr/>
            </a:pPr>
            <a:fld id="{7C525936-CEE6-4F1E-B1C3-2F1563D242BF}" type="datetimeFigureOut">
              <a:rPr lang="it-IT"/>
              <a:pPr>
                <a:defRPr/>
              </a:pPr>
              <a:t>06/05/2017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anose="020B0600070205080204" pitchFamily="34" charset="-128"/>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45B5096-BF69-417D-8F77-74D6AEAF4CB3}" type="slidenum">
              <a:rPr lang="it-IT" altLang="it-IT"/>
              <a:pPr/>
              <a:t>‹N›</a:t>
            </a:fld>
            <a:endParaRPr lang="it-IT" altLang="it-IT"/>
          </a:p>
        </p:txBody>
      </p:sp>
    </p:spTree>
    <p:extLst>
      <p:ext uri="{BB962C8B-B14F-4D97-AF65-F5344CB8AC3E}">
        <p14:creationId xmlns="" xmlns:p14="http://schemas.microsoft.com/office/powerpoint/2010/main" val="672089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anose="020B0600070205080204" pitchFamily="34" charset="-128"/>
              </a:defRPr>
            </a:lvl1pPr>
          </a:lstStyle>
          <a:p>
            <a:pPr>
              <a:defRPr/>
            </a:pPr>
            <a:fld id="{45A4A73E-7ED4-482A-9973-C0E793B083FF}" type="datetimeFigureOut">
              <a:rPr lang="it-IT"/>
              <a:pPr>
                <a:defRPr/>
              </a:pPr>
              <a:t>06/05/2017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anose="020B0600070205080204" pitchFamily="34" charset="-128"/>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A8D2612-AA10-46A2-B91B-20CAE9446932}" type="slidenum">
              <a:rPr lang="it-IT" altLang="it-IT"/>
              <a:pPr/>
              <a:t>‹N›</a:t>
            </a:fld>
            <a:endParaRPr lang="it-IT" altLang="it-IT"/>
          </a:p>
        </p:txBody>
      </p:sp>
    </p:spTree>
    <p:extLst>
      <p:ext uri="{BB962C8B-B14F-4D97-AF65-F5344CB8AC3E}">
        <p14:creationId xmlns="" xmlns:p14="http://schemas.microsoft.com/office/powerpoint/2010/main" val="13491213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2.emf"/><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1026" name="Rectangle 2"/>
          <p:cNvSpPr>
            <a:spLocks noChangeArrowheads="1"/>
          </p:cNvSpPr>
          <p:nvPr/>
        </p:nvSpPr>
        <p:spPr bwMode="auto">
          <a:xfrm>
            <a:off x="934241" y="771495"/>
            <a:ext cx="7275518"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dirty="0" smtClean="0">
                <a:ln>
                  <a:noFill/>
                </a:ln>
                <a:solidFill>
                  <a:srgbClr val="CC0066"/>
                </a:solidFill>
                <a:effectLst/>
                <a:latin typeface="AR JULIAN"/>
                <a:ea typeface="SimSun" pitchFamily="2" charset="-122"/>
                <a:cs typeface="Calibri" pitchFamily="34" charset="0"/>
              </a:rPr>
              <a:t>APPUNTI PER OSTETRICHE E NON SOLO</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Immagine 1" descr="Risultati immagini per mantova"/>
          <p:cNvPicPr>
            <a:picLocks noChangeAspect="1" noChangeArrowheads="1"/>
          </p:cNvPicPr>
          <p:nvPr/>
        </p:nvPicPr>
        <p:blipFill>
          <a:blip r:embed="rId3"/>
          <a:srcRect/>
          <a:stretch>
            <a:fillRect/>
          </a:stretch>
        </p:blipFill>
        <p:spPr bwMode="auto">
          <a:xfrm>
            <a:off x="2014120" y="1448603"/>
            <a:ext cx="5086350" cy="2371725"/>
          </a:xfrm>
          <a:prstGeom prst="rect">
            <a:avLst/>
          </a:prstGeom>
          <a:noFill/>
        </p:spPr>
      </p:pic>
      <p:sp>
        <p:nvSpPr>
          <p:cNvPr id="1027" name="Rectangle 3"/>
          <p:cNvSpPr>
            <a:spLocks noChangeArrowheads="1"/>
          </p:cNvSpPr>
          <p:nvPr/>
        </p:nvSpPr>
        <p:spPr bwMode="auto">
          <a:xfrm>
            <a:off x="2014121" y="3841232"/>
            <a:ext cx="5086350" cy="1292662"/>
          </a:xfrm>
          <a:prstGeom prst="rect">
            <a:avLst/>
          </a:prstGeom>
          <a:no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Green Park Mantova, Strada Circonvallazione Sud 21/B</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Mantova</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25 marzo – 8/22 aprile – </a:t>
            </a:r>
            <a:r>
              <a:rPr kumimoji="0" lang="it-IT" sz="1400" b="1" i="0" u="none" strike="noStrike" cap="none" normalizeH="0" baseline="0" dirty="0" smtClean="0">
                <a:ln>
                  <a:noFill/>
                </a:ln>
                <a:solidFill>
                  <a:srgbClr val="FF0000"/>
                </a:solidFill>
                <a:effectLst/>
                <a:latin typeface="Bell MT" pitchFamily="18" charset="0"/>
                <a:ea typeface="Calibri" pitchFamily="34" charset="0"/>
                <a:cs typeface="Times New Roman" pitchFamily="18" charset="0"/>
              </a:rPr>
              <a:t>6</a:t>
            </a:r>
            <a:r>
              <a:rPr kumimoji="0" lang="it-IT" sz="1400" b="1" i="0" u="none" strike="noStrike" cap="none" normalizeH="0" baseline="0" dirty="0" smtClean="0">
                <a:ln>
                  <a:noFill/>
                </a:ln>
                <a:solidFill>
                  <a:schemeClr val="tx1"/>
                </a:solidFill>
                <a:effectLst/>
                <a:latin typeface="Bell MT" pitchFamily="18" charset="0"/>
                <a:ea typeface="Calibri" pitchFamily="34" charset="0"/>
                <a:cs typeface="Times New Roman" pitchFamily="18" charset="0"/>
              </a:rPr>
              <a:t>/20 </a:t>
            </a:r>
            <a:r>
              <a:rPr kumimoji="0" lang="it-IT" sz="1400" b="1" i="0" u="none" strike="noStrike" cap="none" normalizeH="0" baseline="0" dirty="0" smtClean="0">
                <a:ln>
                  <a:noFill/>
                </a:ln>
                <a:solidFill>
                  <a:srgbClr val="FF0000"/>
                </a:solidFill>
                <a:effectLst/>
                <a:latin typeface="Bell MT" pitchFamily="18" charset="0"/>
                <a:ea typeface="Calibri" pitchFamily="34" charset="0"/>
                <a:cs typeface="Times New Roman" pitchFamily="18" charset="0"/>
              </a:rPr>
              <a:t>maggio 2017</a:t>
            </a:r>
            <a:r>
              <a:rPr kumimoji="0" lang="it-IT"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it-IT" sz="600" dirty="0" smtClean="0">
              <a:solidFill>
                <a:srgbClr val="FF0000"/>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it-IT" sz="1200" dirty="0" smtClean="0">
                <a:solidFill>
                  <a:srgbClr val="FF0000"/>
                </a:solidFill>
                <a:latin typeface="Bell MT" pitchFamily="18" charset="0"/>
                <a:cs typeface="Arial" pitchFamily="34" charset="0"/>
              </a:rPr>
              <a:t>8..45-9.15 I PROGRAMMI </a:t>
            </a:r>
            <a:r>
              <a:rPr lang="it-IT" sz="1200" dirty="0" err="1" smtClean="0">
                <a:solidFill>
                  <a:srgbClr val="FF0000"/>
                </a:solidFill>
                <a:latin typeface="Bell MT" pitchFamily="18" charset="0"/>
                <a:cs typeface="Arial" pitchFamily="34" charset="0"/>
              </a:rPr>
              <a:t>DI</a:t>
            </a:r>
            <a:r>
              <a:rPr lang="it-IT" sz="1200" dirty="0" smtClean="0">
                <a:solidFill>
                  <a:srgbClr val="FF0000"/>
                </a:solidFill>
                <a:latin typeface="Bell MT" pitchFamily="18" charset="0"/>
                <a:cs typeface="Arial" pitchFamily="34" charset="0"/>
              </a:rPr>
              <a:t> SCREENING PER I TUMORI FEMMINILI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FF0000"/>
                </a:solidFill>
                <a:effectLst/>
                <a:latin typeface="Bell MT" pitchFamily="18" charset="0"/>
                <a:cs typeface="Arial" pitchFamily="34" charset="0"/>
              </a:rPr>
              <a:t>EMANUELA ANGHINONI ATS VALPADANA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8175" y="1590675"/>
            <a:ext cx="5180013" cy="489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CasellaDiTesto 5"/>
          <p:cNvSpPr txBox="1">
            <a:spLocks noChangeArrowheads="1"/>
          </p:cNvSpPr>
          <p:nvPr/>
        </p:nvSpPr>
        <p:spPr bwMode="auto">
          <a:xfrm>
            <a:off x="506413" y="319088"/>
            <a:ext cx="79851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a:t>Bersaglio indicatori aggregati 2015 – Confronto fra ATS</a:t>
            </a:r>
          </a:p>
        </p:txBody>
      </p:sp>
    </p:spTree>
    <p:extLst>
      <p:ext uri="{BB962C8B-B14F-4D97-AF65-F5344CB8AC3E}">
        <p14:creationId xmlns="" xmlns:p14="http://schemas.microsoft.com/office/powerpoint/2010/main" val="4119229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92138" y="1441450"/>
            <a:ext cx="7975600" cy="502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CasellaDiTesto 4"/>
          <p:cNvSpPr txBox="1">
            <a:spLocks noChangeArrowheads="1"/>
          </p:cNvSpPr>
          <p:nvPr/>
        </p:nvSpPr>
        <p:spPr bwMode="auto">
          <a:xfrm>
            <a:off x="506413" y="319088"/>
            <a:ext cx="79851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a:t>Descrizione e modalità di calcolo degli indicatori</a:t>
            </a:r>
          </a:p>
        </p:txBody>
      </p:sp>
    </p:spTree>
    <p:extLst>
      <p:ext uri="{BB962C8B-B14F-4D97-AF65-F5344CB8AC3E}">
        <p14:creationId xmlns="" xmlns:p14="http://schemas.microsoft.com/office/powerpoint/2010/main" val="1262359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7554191" y="4978105"/>
            <a:ext cx="868014" cy="3536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uppo 12"/>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ttangolo 10"/>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Immagine 11" descr="ATS_ValPadan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sp>
        <p:nvSpPr>
          <p:cNvPr id="15" name="Ovale 14"/>
          <p:cNvSpPr/>
          <p:nvPr/>
        </p:nvSpPr>
        <p:spPr>
          <a:xfrm>
            <a:off x="3329188" y="2099144"/>
            <a:ext cx="4789094" cy="2878961"/>
          </a:xfrm>
          <a:prstGeom prst="ellipse">
            <a:avLst/>
          </a:prstGeom>
          <a:solidFill>
            <a:srgbClr val="0070C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vale 3"/>
          <p:cNvSpPr/>
          <p:nvPr/>
        </p:nvSpPr>
        <p:spPr>
          <a:xfrm>
            <a:off x="581770" y="1695662"/>
            <a:ext cx="6111731" cy="3806641"/>
          </a:xfrm>
          <a:prstGeom prst="ellipse">
            <a:avLst/>
          </a:prstGeom>
          <a:solidFill>
            <a:srgbClr val="FFFF00">
              <a:alpha val="28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ttangolo 21"/>
          <p:cNvSpPr/>
          <p:nvPr/>
        </p:nvSpPr>
        <p:spPr>
          <a:xfrm>
            <a:off x="3727726" y="3126251"/>
            <a:ext cx="2720782" cy="5412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a:ea typeface="+mn-ea"/>
                <a:cs typeface="+mn-cs"/>
              </a:rPr>
              <a:t>Tra 50 e 64  anni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a:ea typeface="+mn-ea"/>
                <a:cs typeface="+mn-cs"/>
              </a:rPr>
              <a:t>71.578 donne</a:t>
            </a:r>
          </a:p>
        </p:txBody>
      </p:sp>
      <p:sp>
        <p:nvSpPr>
          <p:cNvPr id="24" name="Rettangolo 23"/>
          <p:cNvSpPr/>
          <p:nvPr/>
        </p:nvSpPr>
        <p:spPr>
          <a:xfrm>
            <a:off x="6693501" y="3258371"/>
            <a:ext cx="2126926" cy="5412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a:ea typeface="+mn-ea"/>
                <a:cs typeface="+mn-cs"/>
              </a:rPr>
              <a:t>Tra 65 e 69 anni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a:ea typeface="+mn-ea"/>
                <a:cs typeface="+mn-cs"/>
              </a:rPr>
              <a:t>17.177 </a:t>
            </a:r>
            <a:r>
              <a:rPr kumimoji="0" lang="it-IT" sz="1800" b="1" i="0" u="none" strike="noStrike" kern="1200" cap="none" spc="0" normalizeH="0" baseline="0" noProof="0" dirty="0">
                <a:ln>
                  <a:noFill/>
                </a:ln>
                <a:solidFill>
                  <a:prstClr val="black"/>
                </a:solidFill>
                <a:effectLst/>
                <a:uLnTx/>
                <a:uFillTx/>
                <a:latin typeface="Calibri"/>
                <a:ea typeface="+mn-ea"/>
                <a:cs typeface="+mn-cs"/>
              </a:rPr>
              <a:t>donne</a:t>
            </a:r>
          </a:p>
        </p:txBody>
      </p:sp>
      <p:sp>
        <p:nvSpPr>
          <p:cNvPr id="23" name="Rettangolo 22"/>
          <p:cNvSpPr/>
          <p:nvPr/>
        </p:nvSpPr>
        <p:spPr>
          <a:xfrm>
            <a:off x="793695" y="2964660"/>
            <a:ext cx="2934031" cy="10311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a:ea typeface="+mn-ea"/>
                <a:cs typeface="+mn-cs"/>
              </a:rPr>
              <a:t>Tra 25 e 64 anni </a:t>
            </a:r>
          </a:p>
          <a:p>
            <a:pPr marL="0" marR="0" lvl="0" indent="0" algn="ctr" defTabSz="457200" rtl="0" eaLnBrk="1" fontAlgn="auto" latinLnBrk="0" hangingPunct="1">
              <a:lnSpc>
                <a:spcPct val="100000"/>
              </a:lnSpc>
              <a:spcBef>
                <a:spcPts val="0"/>
              </a:spcBef>
              <a:spcAft>
                <a:spcPts val="0"/>
              </a:spcAft>
              <a:buClrTx/>
              <a:buSzTx/>
              <a:buFontTx/>
              <a:buNone/>
              <a:tabLst/>
              <a:defRPr/>
            </a:pPr>
            <a:r>
              <a:rPr lang="it-IT" b="1" dirty="0" smtClean="0">
                <a:solidFill>
                  <a:prstClr val="black"/>
                </a:solidFill>
                <a:latin typeface="Calibri"/>
              </a:rPr>
              <a:t>191</a:t>
            </a:r>
            <a:r>
              <a:rPr kumimoji="0" lang="it-IT" sz="1800" b="1" i="0" u="none" strike="noStrike" kern="1200" cap="none" spc="0" normalizeH="0" baseline="0" noProof="0" dirty="0" smtClean="0">
                <a:ln>
                  <a:noFill/>
                </a:ln>
                <a:solidFill>
                  <a:prstClr val="black"/>
                </a:solidFill>
                <a:effectLst/>
                <a:uLnTx/>
                <a:uFillTx/>
                <a:latin typeface="Calibri"/>
                <a:ea typeface="+mn-ea"/>
                <a:cs typeface="+mn-cs"/>
              </a:rPr>
              <a:t>.132 </a:t>
            </a:r>
            <a:r>
              <a:rPr kumimoji="0" lang="it-IT" sz="1800" b="1" i="0" u="none" strike="noStrike" kern="1200" cap="none" spc="0" normalizeH="0" baseline="0" noProof="0" dirty="0">
                <a:ln>
                  <a:noFill/>
                </a:ln>
                <a:solidFill>
                  <a:prstClr val="black"/>
                </a:solidFill>
                <a:effectLst/>
                <a:uLnTx/>
                <a:uFillTx/>
                <a:latin typeface="Calibri"/>
                <a:ea typeface="+mn-ea"/>
                <a:cs typeface="+mn-cs"/>
              </a:rPr>
              <a:t>donne</a:t>
            </a:r>
            <a:r>
              <a:rPr kumimoji="0" lang="it-IT"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7" name="CasellaDiTesto 16"/>
          <p:cNvSpPr txBox="1"/>
          <p:nvPr/>
        </p:nvSpPr>
        <p:spPr>
          <a:xfrm>
            <a:off x="328875" y="531628"/>
            <a:ext cx="849155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Calibri"/>
                <a:ea typeface="+mn-ea"/>
                <a:cs typeface="+mn-cs"/>
              </a:rPr>
              <a:t>I NUMERI DI ATS VAL PADANA</a:t>
            </a:r>
            <a:r>
              <a:rPr kumimoji="0" lang="en-US" sz="1800" b="1" i="0" u="none" strike="noStrike" kern="1200" cap="none" spc="0" normalizeH="0" baseline="0" noProof="0" dirty="0" smtClean="0">
                <a:ln>
                  <a:noFill/>
                </a:ln>
                <a:solidFill>
                  <a:srgbClr val="008000"/>
                </a:solidFill>
                <a:effectLst/>
                <a:uLnTx/>
                <a:uFillTx/>
                <a:latin typeface="Calibri"/>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8000"/>
                </a:solidFill>
                <a:effectLst/>
                <a:uLnTx/>
                <a:uFillTx/>
                <a:latin typeface="Calibri"/>
                <a:ea typeface="+mn-ea"/>
                <a:cs typeface="+mn-cs"/>
              </a:rPr>
              <a:t>  208.309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mila</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donne</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obiettivo</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della</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r>
              <a:rPr kumimoji="0" lang="en-US" sz="1800" b="1" i="0" u="none" strike="noStrike" kern="1200" cap="none" spc="0" normalizeH="0" baseline="0" noProof="0" dirty="0" err="1" smtClean="0">
                <a:ln>
                  <a:noFill/>
                </a:ln>
                <a:solidFill>
                  <a:srgbClr val="008000"/>
                </a:solidFill>
                <a:effectLst/>
                <a:uLnTx/>
                <a:uFillTx/>
                <a:latin typeface="Calibri"/>
                <a:ea typeface="+mn-ea"/>
                <a:cs typeface="+mn-cs"/>
              </a:rPr>
              <a:t>prevenzione</a:t>
            </a:r>
            <a:r>
              <a:rPr kumimoji="0" lang="en-US" sz="1800" b="1" i="0" u="none" strike="noStrike" kern="1200" cap="none" spc="0" normalizeH="0" baseline="0" noProof="0" dirty="0" smtClean="0">
                <a:ln>
                  <a:noFill/>
                </a:ln>
                <a:solidFill>
                  <a:srgbClr val="008000"/>
                </a:solidFill>
                <a:effectLst/>
                <a:uLnTx/>
                <a:uFillTx/>
                <a:latin typeface="Calibri"/>
                <a:ea typeface="+mn-ea"/>
                <a:cs typeface="+mn-cs"/>
              </a:rPr>
              <a:t>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oncologica</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endParaRPr kumimoji="0" lang="it-IT" sz="1800" b="1" i="0" u="none" strike="noStrike" kern="1200" cap="none" spc="0" normalizeH="0" baseline="0" noProof="0" dirty="0">
              <a:ln>
                <a:noFill/>
              </a:ln>
              <a:solidFill>
                <a:srgbClr val="008000"/>
              </a:solidFill>
              <a:effectLst/>
              <a:uLnTx/>
              <a:uFillTx/>
              <a:latin typeface="Calibri"/>
              <a:ea typeface="+mn-ea"/>
              <a:cs typeface="+mn-cs"/>
            </a:endParaRPr>
          </a:p>
        </p:txBody>
      </p:sp>
      <p:sp>
        <p:nvSpPr>
          <p:cNvPr id="18" name="CasellaDiTesto 17"/>
          <p:cNvSpPr txBox="1"/>
          <p:nvPr/>
        </p:nvSpPr>
        <p:spPr>
          <a:xfrm>
            <a:off x="328875" y="5502303"/>
            <a:ext cx="83579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8000"/>
                </a:solidFill>
                <a:effectLst/>
                <a:uLnTx/>
                <a:uFillTx/>
                <a:latin typeface="Calibri"/>
                <a:ea typeface="+mn-ea"/>
                <a:cs typeface="+mn-cs"/>
              </a:rPr>
              <a:t>71.578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sono</a:t>
            </a:r>
            <a:r>
              <a:rPr kumimoji="0" lang="en-US" sz="1800" b="1" i="0" u="none" strike="noStrike" kern="1200" cap="none" spc="0" normalizeH="0" baseline="0" noProof="0" dirty="0">
                <a:ln>
                  <a:noFill/>
                </a:ln>
                <a:solidFill>
                  <a:srgbClr val="008000"/>
                </a:solidFill>
                <a:effectLst/>
                <a:uLnTx/>
                <a:uFillTx/>
                <a:latin typeface="Calibri"/>
                <a:ea typeface="+mn-ea"/>
                <a:cs typeface="+mn-cs"/>
              </a:rPr>
              <a:t> in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tre</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programmi</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contemporaneamente</a:t>
            </a:r>
            <a:r>
              <a:rPr kumimoji="0" lang="en-US" sz="1800" b="1" i="0" u="none" strike="noStrike" kern="1200" cap="none" spc="0" normalizeH="0" baseline="0" noProof="0" dirty="0">
                <a:ln>
                  <a:noFill/>
                </a:ln>
                <a:solidFill>
                  <a:srgbClr val="008000"/>
                </a:solidFill>
                <a:effectLst/>
                <a:uLnTx/>
                <a:uFillTx/>
                <a:latin typeface="Calibri"/>
                <a:ea typeface="+mn-ea"/>
                <a:cs typeface="+mn-cs"/>
              </a:rPr>
              <a:t> :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questo</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merita</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r>
              <a:rPr kumimoji="0" lang="en-US" sz="1800" b="1" i="0" u="none" strike="noStrike" kern="1200" cap="none" spc="0" normalizeH="0" baseline="0" noProof="0" dirty="0" err="1">
                <a:ln>
                  <a:noFill/>
                </a:ln>
                <a:solidFill>
                  <a:srgbClr val="008000"/>
                </a:solidFill>
                <a:effectLst/>
                <a:uLnTx/>
                <a:uFillTx/>
                <a:latin typeface="Calibri"/>
                <a:ea typeface="+mn-ea"/>
                <a:cs typeface="+mn-cs"/>
              </a:rPr>
              <a:t>attenzione</a:t>
            </a:r>
            <a:r>
              <a:rPr kumimoji="0" lang="en-US" sz="1800" b="1" i="0" u="none" strike="noStrike" kern="1200" cap="none" spc="0" normalizeH="0" baseline="0" noProof="0" dirty="0">
                <a:ln>
                  <a:noFill/>
                </a:ln>
                <a:solidFill>
                  <a:srgbClr val="008000"/>
                </a:solidFill>
                <a:effectLst/>
                <a:uLnTx/>
                <a:uFillTx/>
                <a:latin typeface="Calibri"/>
                <a:ea typeface="+mn-ea"/>
                <a:cs typeface="+mn-cs"/>
              </a:rPr>
              <a:t> </a:t>
            </a:r>
            <a:endParaRPr kumimoji="0" lang="it-IT" sz="1800" b="1" i="0" u="none" strike="noStrike" kern="120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 xmlns:p14="http://schemas.microsoft.com/office/powerpoint/2010/main" val="3933373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7554191" y="4978105"/>
            <a:ext cx="868014" cy="3536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 name="Gruppo 12"/>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11" name="Rettangolo 10"/>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2" name="Immagine 11" descr="ATS_ValPadan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pic>
        <p:nvPicPr>
          <p:cNvPr id="48130" name="Picture 2"/>
          <p:cNvPicPr>
            <a:picLocks noChangeAspect="1" noChangeArrowheads="1"/>
          </p:cNvPicPr>
          <p:nvPr/>
        </p:nvPicPr>
        <p:blipFill>
          <a:blip r:embed="rId3"/>
          <a:srcRect/>
          <a:stretch>
            <a:fillRect/>
          </a:stretch>
        </p:blipFill>
        <p:spPr bwMode="auto">
          <a:xfrm>
            <a:off x="328876" y="332050"/>
            <a:ext cx="8491552" cy="6015588"/>
          </a:xfrm>
          <a:prstGeom prst="rect">
            <a:avLst/>
          </a:prstGeom>
          <a:noFill/>
          <a:ln w="9525">
            <a:noFill/>
            <a:miter lim="800000"/>
            <a:headEnd/>
            <a:tailEnd/>
          </a:ln>
        </p:spPr>
      </p:pic>
      <p:sp>
        <p:nvSpPr>
          <p:cNvPr id="13" name="CasellaDiTesto 12"/>
          <p:cNvSpPr txBox="1"/>
          <p:nvPr/>
        </p:nvSpPr>
        <p:spPr>
          <a:xfrm>
            <a:off x="3306725" y="1935126"/>
            <a:ext cx="5358809" cy="3108543"/>
          </a:xfrm>
          <a:prstGeom prst="rect">
            <a:avLst/>
          </a:prstGeom>
          <a:solidFill>
            <a:schemeClr val="accent3">
              <a:lumMod val="40000"/>
              <a:lumOff val="60000"/>
            </a:schemeClr>
          </a:solidFill>
        </p:spPr>
        <p:txBody>
          <a:bodyPr wrap="square" rtlCol="0">
            <a:spAutoFit/>
          </a:bodyPr>
          <a:lstStyle/>
          <a:p>
            <a:r>
              <a:rPr lang="it-IT" b="1" dirty="0" err="1">
                <a:solidFill>
                  <a:srgbClr val="FF0000"/>
                </a:solidFill>
              </a:rPr>
              <a:t>…</a:t>
            </a:r>
            <a:r>
              <a:rPr lang="it-IT" sz="1000" b="1" dirty="0" err="1">
                <a:solidFill>
                  <a:srgbClr val="FF0000"/>
                </a:solidFill>
                <a:latin typeface="Century Gothic" pitchFamily="34" charset="0"/>
              </a:rPr>
              <a:t>essere</a:t>
            </a:r>
            <a:r>
              <a:rPr lang="it-IT" sz="1000" b="1" dirty="0">
                <a:solidFill>
                  <a:srgbClr val="FF0000"/>
                </a:solidFill>
                <a:latin typeface="Century Gothic" pitchFamily="34" charset="0"/>
              </a:rPr>
              <a:t>  un uomo o una donna ha un impatto significativo sulla salute, a causa delle differenze biologiche e legate al genere. </a:t>
            </a:r>
          </a:p>
          <a:p>
            <a:pPr algn="just"/>
            <a:r>
              <a:rPr lang="it-IT" sz="1000" dirty="0">
                <a:latin typeface="Century Gothic" pitchFamily="34" charset="0"/>
              </a:rPr>
              <a:t>La salute di donne e ragazze è di particolare preoccupazione perché, in molte società, essi sono svantaggiati dalla discriminazione radicata in fattori socioculturali. </a:t>
            </a:r>
          </a:p>
          <a:p>
            <a:pPr algn="just"/>
            <a:r>
              <a:rPr lang="it-IT" sz="1000" dirty="0">
                <a:latin typeface="Century Gothic" pitchFamily="34" charset="0"/>
              </a:rPr>
              <a:t>Alcuni dei fattori socio-culturali che impediscono le donne e le ragazze di beneficiare di servizi sanitari di qualità e raggiungere il miglior livello possibile di salute includono: </a:t>
            </a:r>
          </a:p>
          <a:p>
            <a:pPr algn="just"/>
            <a:endParaRPr lang="it-IT" sz="1000" dirty="0">
              <a:latin typeface="Century Gothic" pitchFamily="34" charset="0"/>
            </a:endParaRPr>
          </a:p>
          <a:p>
            <a:pPr lvl="0" algn="just">
              <a:buFont typeface="Wingdings" pitchFamily="2" charset="2"/>
              <a:buChar char="ü"/>
            </a:pPr>
            <a:r>
              <a:rPr lang="it-IT" sz="1000" dirty="0">
                <a:latin typeface="Century Gothic" pitchFamily="34" charset="0"/>
              </a:rPr>
              <a:t>rapporti di potere disparità tra uomini e donne; </a:t>
            </a:r>
          </a:p>
          <a:p>
            <a:pPr lvl="0" algn="just">
              <a:buFont typeface="Wingdings" pitchFamily="2" charset="2"/>
              <a:buChar char="ü"/>
            </a:pPr>
            <a:r>
              <a:rPr lang="it-IT" sz="1000" dirty="0">
                <a:latin typeface="Century Gothic" pitchFamily="34" charset="0"/>
              </a:rPr>
              <a:t>norme sociali che riducono la formazione e le opportunità di lavoro retribuito; </a:t>
            </a:r>
          </a:p>
          <a:p>
            <a:pPr lvl="0" algn="just">
              <a:buFont typeface="Wingdings" pitchFamily="2" charset="2"/>
              <a:buChar char="ü"/>
            </a:pPr>
            <a:r>
              <a:rPr lang="it-IT" sz="1000" dirty="0">
                <a:latin typeface="Century Gothic" pitchFamily="34" charset="0"/>
              </a:rPr>
              <a:t>un focus esclusivo su ruoli riproduttivi delle donne; </a:t>
            </a:r>
          </a:p>
          <a:p>
            <a:pPr lvl="0" algn="just">
              <a:buFont typeface="Wingdings" pitchFamily="2" charset="2"/>
              <a:buChar char="ü"/>
            </a:pPr>
            <a:r>
              <a:rPr lang="it-IT" sz="1000" dirty="0">
                <a:latin typeface="Century Gothic" pitchFamily="34" charset="0"/>
              </a:rPr>
              <a:t>potenziale o effettiva esperienza di violenza fisica, sessuale e psicologica</a:t>
            </a:r>
          </a:p>
          <a:p>
            <a:pPr algn="just"/>
            <a:endParaRPr lang="it-IT" sz="1000" dirty="0">
              <a:latin typeface="Century Gothic" pitchFamily="34" charset="0"/>
            </a:endParaRPr>
          </a:p>
          <a:p>
            <a:pPr algn="just"/>
            <a:r>
              <a:rPr lang="it-IT" sz="1000" dirty="0">
                <a:latin typeface="Century Gothic" pitchFamily="34" charset="0"/>
              </a:rPr>
              <a:t>Se da un lato la povertà è una barriera importante per le buone condizioni sanitarie, sia  per uomini che per donne, essa pare avere un carico maggiore di </a:t>
            </a:r>
            <a:r>
              <a:rPr lang="it-IT" sz="1000" dirty="0" err="1">
                <a:latin typeface="Century Gothic" pitchFamily="34" charset="0"/>
              </a:rPr>
              <a:t>vulnerabilita’</a:t>
            </a:r>
            <a:r>
              <a:rPr lang="it-IT" sz="1000" dirty="0">
                <a:latin typeface="Century Gothic" pitchFamily="34" charset="0"/>
              </a:rPr>
              <a:t> sulla salute di donne e ragazze , per problemi legati all'HIV/AIDS,  alla malnutrizione e all'uso di combustibili di cottura non sicuri (BPCO).</a:t>
            </a:r>
          </a:p>
          <a:p>
            <a:endParaRPr lang="it-IT" dirty="0"/>
          </a:p>
        </p:txBody>
      </p:sp>
      <p:sp>
        <p:nvSpPr>
          <p:cNvPr id="16" name="Freccia circolare a destra 15"/>
          <p:cNvSpPr/>
          <p:nvPr/>
        </p:nvSpPr>
        <p:spPr>
          <a:xfrm>
            <a:off x="1669312" y="5178056"/>
            <a:ext cx="1467293" cy="393404"/>
          </a:xfrm>
          <a:prstGeom prst="curved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 xmlns:p14="http://schemas.microsoft.com/office/powerpoint/2010/main" val="3609845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3"/>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9" name="Rettangolo 8"/>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 name="Immagine 9" descr="ATS_ValPadan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sp>
        <p:nvSpPr>
          <p:cNvPr id="8194" name="Rectangle 2"/>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222222"/>
                </a:solidFill>
                <a:effectLst/>
                <a:latin typeface="Arial" pitchFamily="34" charset="0"/>
                <a:cs typeface="Arial" pitchFamily="34" charset="0"/>
              </a:rPr>
              <a:t>Promemoria sulla privacy di Google</a:t>
            </a:r>
            <a:endParaRPr kumimoji="0" lang="it-IT" sz="1800" b="0" i="0" u="none" strike="noStrike" cap="none" normalizeH="0" baseline="0">
              <a:ln>
                <a:noFill/>
              </a:ln>
              <a:solidFill>
                <a:schemeClr val="tx1"/>
              </a:solidFill>
              <a:effectLst/>
              <a:latin typeface="Arial" pitchFamily="34" charset="0"/>
            </a:endParaRPr>
          </a:p>
        </p:txBody>
      </p:sp>
      <p:sp>
        <p:nvSpPr>
          <p:cNvPr id="8196" name="Rectangle 4"/>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222222"/>
                </a:solidFill>
                <a:effectLst/>
                <a:latin typeface="Arial" pitchFamily="34" charset="0"/>
                <a:cs typeface="Arial" pitchFamily="34" charset="0"/>
              </a:rPr>
              <a:t>Promemoria sulla privacy di Google</a:t>
            </a:r>
            <a:endParaRPr kumimoji="0" lang="it-IT" sz="1800" b="0" i="0" u="none" strike="noStrike" cap="none" normalizeH="0" baseline="0">
              <a:ln>
                <a:noFill/>
              </a:ln>
              <a:solidFill>
                <a:schemeClr val="tx1"/>
              </a:solidFill>
              <a:effectLst/>
              <a:latin typeface="Arial" pitchFamily="34" charset="0"/>
            </a:endParaRPr>
          </a:p>
        </p:txBody>
      </p:sp>
      <p:sp>
        <p:nvSpPr>
          <p:cNvPr id="21" name="Rettangolo 20"/>
          <p:cNvSpPr/>
          <p:nvPr/>
        </p:nvSpPr>
        <p:spPr>
          <a:xfrm>
            <a:off x="2339163" y="332049"/>
            <a:ext cx="6083042" cy="2677656"/>
          </a:xfrm>
          <a:prstGeom prst="rect">
            <a:avLst/>
          </a:prstGeom>
          <a:solidFill>
            <a:srgbClr val="FFFF00"/>
          </a:solidFill>
        </p:spPr>
        <p:txBody>
          <a:bodyPr wrap="square">
            <a:spAutoFit/>
          </a:bodyPr>
          <a:lstStyle/>
          <a:p>
            <a:r>
              <a:rPr lang="it-IT" sz="1400" dirty="0">
                <a:latin typeface="Century Gothic" pitchFamily="34" charset="0"/>
              </a:rPr>
              <a:t>Nel 2015, in troppi paesi, "emancipazione femminile" rimane una chimera - poco più di una retorica aggiunto al discorso di un politico... Ecco perché OMS sta lavorando sodo per rafforzare i sistemi sanitari e garantire che i paesi hanno sistemi di finanziamento robusti e un numero sufficiente di ben addestrato, motivato gli operatori sanitari. È per questo che, con le Nazioni Unite e mondo partner, si riuniscono presso la Commissione ONU sulla condizione delle donne da 9-20 marzo 2015 a New York. Ci occuperemo di nuovo a impegni assunti nel 1995 nella Dichiarazione di Pechino e Piattaforma d‘Azione al fine di rinnovare l'impegno globale per eliminare le disuguaglianze che mettono i servizi sanitari decenti fuori portata di tante donne</a:t>
            </a:r>
          </a:p>
        </p:txBody>
      </p:sp>
      <p:pic>
        <p:nvPicPr>
          <p:cNvPr id="56327" name="Picture 7" descr="C:\Documents and Settings\TEMP\Desktop\RgkM4JoE.jpg"/>
          <p:cNvPicPr>
            <a:picLocks noChangeAspect="1" noChangeArrowheads="1"/>
          </p:cNvPicPr>
          <p:nvPr/>
        </p:nvPicPr>
        <p:blipFill>
          <a:blip r:embed="rId3"/>
          <a:srcRect/>
          <a:stretch>
            <a:fillRect/>
          </a:stretch>
        </p:blipFill>
        <p:spPr bwMode="auto">
          <a:xfrm>
            <a:off x="535172" y="457200"/>
            <a:ext cx="1598428" cy="1598428"/>
          </a:xfrm>
          <a:prstGeom prst="rect">
            <a:avLst/>
          </a:prstGeom>
          <a:noFill/>
        </p:spPr>
      </p:pic>
      <p:sp>
        <p:nvSpPr>
          <p:cNvPr id="23" name="CasellaDiTesto 22"/>
          <p:cNvSpPr txBox="1"/>
          <p:nvPr/>
        </p:nvSpPr>
        <p:spPr>
          <a:xfrm>
            <a:off x="535172" y="4027484"/>
            <a:ext cx="7887033" cy="523220"/>
          </a:xfrm>
          <a:prstGeom prst="rect">
            <a:avLst/>
          </a:prstGeom>
          <a:noFill/>
          <a:effectLst/>
        </p:spPr>
        <p:txBody>
          <a:bodyPr wrap="square" rtlCol="0">
            <a:spAutoFit/>
          </a:bodyPr>
          <a:lstStyle/>
          <a:p>
            <a:r>
              <a:rPr lang="it-IT" sz="1400" dirty="0">
                <a:solidFill>
                  <a:srgbClr val="FF0000"/>
                </a:solidFill>
                <a:latin typeface="Century Gothic" pitchFamily="34" charset="0"/>
              </a:rPr>
              <a:t>Salute riproduttiva</a:t>
            </a:r>
            <a:r>
              <a:rPr lang="it-IT" sz="1400" dirty="0">
                <a:latin typeface="Century Gothic" pitchFamily="34" charset="0"/>
              </a:rPr>
              <a:t>: problemi di salute sessuale e riproduttiva sono responsabili di un terzo dei problemi di salute per le donne tra i 15 e i 44 anni.</a:t>
            </a:r>
          </a:p>
        </p:txBody>
      </p:sp>
      <p:sp>
        <p:nvSpPr>
          <p:cNvPr id="24" name="Rettangolo 23"/>
          <p:cNvSpPr/>
          <p:nvPr/>
        </p:nvSpPr>
        <p:spPr>
          <a:xfrm>
            <a:off x="535172" y="3290500"/>
            <a:ext cx="8098465" cy="523220"/>
          </a:xfrm>
          <a:prstGeom prst="rect">
            <a:avLst/>
          </a:prstGeom>
          <a:effectLst/>
        </p:spPr>
        <p:txBody>
          <a:bodyPr wrap="square">
            <a:spAutoFit/>
          </a:bodyPr>
          <a:lstStyle/>
          <a:p>
            <a:r>
              <a:rPr lang="it-IT" sz="1400" b="1" dirty="0">
                <a:solidFill>
                  <a:srgbClr val="FF0000"/>
                </a:solidFill>
                <a:latin typeface="Century Gothic" pitchFamily="34" charset="0"/>
              </a:rPr>
              <a:t>Cancro: due dei tumori più comuni che colpiscono le donne sono tumori della cervice uterina e del seno</a:t>
            </a:r>
          </a:p>
        </p:txBody>
      </p:sp>
      <p:sp>
        <p:nvSpPr>
          <p:cNvPr id="25" name="Rettangolo 24"/>
          <p:cNvSpPr/>
          <p:nvPr/>
        </p:nvSpPr>
        <p:spPr>
          <a:xfrm>
            <a:off x="535172" y="4673815"/>
            <a:ext cx="7887033" cy="738664"/>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it-IT" sz="1400" dirty="0">
                <a:solidFill>
                  <a:srgbClr val="FF0000"/>
                </a:solidFill>
                <a:latin typeface="Century Gothic" pitchFamily="34" charset="0"/>
              </a:rPr>
              <a:t>Salute materna</a:t>
            </a:r>
            <a:r>
              <a:rPr lang="it-IT" sz="1400" dirty="0">
                <a:latin typeface="Century Gothic" pitchFamily="34" charset="0"/>
              </a:rPr>
              <a:t>: molte donne sono ora beneficiano di notevoli miglioramenti nelle cure durante la gravidanza e il parto introdotto nel secolo scorso. Ma quei benefici non si estendono ovunque .</a:t>
            </a:r>
          </a:p>
        </p:txBody>
      </p:sp>
      <p:sp>
        <p:nvSpPr>
          <p:cNvPr id="28" name="CasellaDiTesto 27"/>
          <p:cNvSpPr txBox="1"/>
          <p:nvPr/>
        </p:nvSpPr>
        <p:spPr>
          <a:xfrm>
            <a:off x="535172" y="2055628"/>
            <a:ext cx="1598428" cy="261610"/>
          </a:xfrm>
          <a:prstGeom prst="rect">
            <a:avLst/>
          </a:prstGeom>
          <a:noFill/>
        </p:spPr>
        <p:txBody>
          <a:bodyPr wrap="square" rtlCol="0">
            <a:spAutoFit/>
          </a:bodyPr>
          <a:lstStyle/>
          <a:p>
            <a:r>
              <a:rPr lang="en-US" sz="1100" dirty="0" err="1">
                <a:latin typeface="Century Gothic" pitchFamily="34" charset="0"/>
              </a:rPr>
              <a:t>Flavia</a:t>
            </a:r>
            <a:r>
              <a:rPr lang="en-US" sz="1100" dirty="0">
                <a:latin typeface="Century Gothic" pitchFamily="34" charset="0"/>
              </a:rPr>
              <a:t> </a:t>
            </a:r>
            <a:r>
              <a:rPr lang="en-US" sz="1100" dirty="0" err="1">
                <a:latin typeface="Century Gothic" pitchFamily="34" charset="0"/>
              </a:rPr>
              <a:t>Bustreo</a:t>
            </a:r>
            <a:r>
              <a:rPr lang="en-US" sz="1100" dirty="0">
                <a:latin typeface="Century Gothic" pitchFamily="34" charset="0"/>
              </a:rPr>
              <a:t>, OMS</a:t>
            </a:r>
            <a:endParaRPr lang="it-IT" sz="1100" dirty="0">
              <a:latin typeface="Century Gothic" pitchFamily="34" charset="0"/>
            </a:endParaRPr>
          </a:p>
        </p:txBody>
      </p:sp>
    </p:spTree>
    <p:extLst>
      <p:ext uri="{BB962C8B-B14F-4D97-AF65-F5344CB8AC3E}">
        <p14:creationId xmlns="" xmlns:p14="http://schemas.microsoft.com/office/powerpoint/2010/main" val="4234411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3"/>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9" name="Rettangolo 8"/>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 name="Immagine 9" descr="ATS_ValPadan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sp>
        <p:nvSpPr>
          <p:cNvPr id="8194" name="Rectangle 2"/>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222222"/>
                </a:solidFill>
                <a:effectLst/>
                <a:latin typeface="Arial" pitchFamily="34" charset="0"/>
                <a:cs typeface="Arial" pitchFamily="34" charset="0"/>
              </a:rPr>
              <a:t>Promemoria sulla privacy di Google</a:t>
            </a:r>
            <a:endParaRPr kumimoji="0" lang="it-IT" sz="1800" b="0" i="0" u="none" strike="noStrike" cap="none" normalizeH="0" baseline="0">
              <a:ln>
                <a:noFill/>
              </a:ln>
              <a:solidFill>
                <a:schemeClr val="tx1"/>
              </a:solidFill>
              <a:effectLst/>
              <a:latin typeface="Arial" pitchFamily="34" charset="0"/>
            </a:endParaRPr>
          </a:p>
        </p:txBody>
      </p:sp>
      <p:sp>
        <p:nvSpPr>
          <p:cNvPr id="8196" name="Rectangle 4"/>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222222"/>
                </a:solidFill>
                <a:effectLst/>
                <a:latin typeface="Arial" pitchFamily="34" charset="0"/>
                <a:cs typeface="Arial" pitchFamily="34" charset="0"/>
              </a:rPr>
              <a:t>Promemoria sulla privacy di Google</a:t>
            </a:r>
            <a:endParaRPr kumimoji="0" lang="it-IT" sz="1800" b="0" i="0" u="none" strike="noStrike" cap="none" normalizeH="0" baseline="0">
              <a:ln>
                <a:noFill/>
              </a:ln>
              <a:solidFill>
                <a:schemeClr val="tx1"/>
              </a:solidFill>
              <a:effectLst/>
              <a:latin typeface="Arial" pitchFamily="34" charset="0"/>
            </a:endParaRPr>
          </a:p>
        </p:txBody>
      </p:sp>
      <p:sp>
        <p:nvSpPr>
          <p:cNvPr id="54275" name="Rectangle 3"/>
          <p:cNvSpPr>
            <a:spLocks noChangeArrowheads="1"/>
          </p:cNvSpPr>
          <p:nvPr/>
        </p:nvSpPr>
        <p:spPr bwMode="auto">
          <a:xfrm>
            <a:off x="1765005" y="323910"/>
            <a:ext cx="6657200" cy="59174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FF0000"/>
                </a:solidFill>
                <a:effectLst/>
                <a:latin typeface="Century Gothic" pitchFamily="34" charset="0"/>
                <a:ea typeface="Calibri" pitchFamily="34" charset="0"/>
                <a:cs typeface="Times New Roman" pitchFamily="18" charset="0"/>
              </a:rPr>
              <a:t>HIV</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 troppi giovani donne ancora lottano per proteggersi contro la trasmissione sessuale dell'HIV e per ottenere il trattamento di che cui hanno bisogno.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800" b="0" i="0" u="none" strike="noStrike" cap="none" normalizeH="0" baseline="0" dirty="0">
              <a:ln>
                <a:noFill/>
              </a:ln>
              <a:solidFill>
                <a:schemeClr val="tx1"/>
              </a:solidFill>
              <a:effectLst/>
              <a:latin typeface="Century Gothic"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a:ln>
                  <a:noFill/>
                </a:ln>
                <a:solidFill>
                  <a:srgbClr val="FF0000"/>
                </a:solidFill>
                <a:effectLst/>
                <a:latin typeface="Century Gothic" pitchFamily="34" charset="0"/>
                <a:ea typeface="Calibri" pitchFamily="34" charset="0"/>
                <a:cs typeface="Times New Roman" pitchFamily="18" charset="0"/>
              </a:rPr>
              <a:t>Le infezioni sessualmente trasmissibili</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 ho già menzionato l'importanza di proteggere contro l'HIV </a:t>
            </a:r>
            <a:r>
              <a:rPr lang="it-IT" sz="1200" dirty="0">
                <a:solidFill>
                  <a:srgbClr val="000000"/>
                </a:solidFill>
                <a:latin typeface="Century Gothic" pitchFamily="34" charset="0"/>
                <a:ea typeface="Calibri" pitchFamily="34" charset="0"/>
                <a:cs typeface="Times New Roman" pitchFamily="18" charset="0"/>
              </a:rPr>
              <a:t>, ma </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è anche fondamentale prevenire e curare malattie come la gonorrea, </a:t>
            </a:r>
            <a:r>
              <a:rPr kumimoji="0" lang="it-IT" sz="1200" b="0" i="0" u="none" strike="noStrike" cap="none" normalizeH="0" baseline="0" dirty="0" err="1">
                <a:ln>
                  <a:noFill/>
                </a:ln>
                <a:solidFill>
                  <a:srgbClr val="000000"/>
                </a:solidFill>
                <a:effectLst/>
                <a:latin typeface="Century Gothic" pitchFamily="34" charset="0"/>
                <a:ea typeface="Calibri" pitchFamily="34" charset="0"/>
                <a:cs typeface="Times New Roman" pitchFamily="18" charset="0"/>
              </a:rPr>
              <a:t>clamidia</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 e sifilide. Sifilide non trattata è responsabile per più di 200.000 nati morti e morte fetale precoce ogni anno e per la morte di oltre 90 000 neonati.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800" b="0" i="0" u="none" strike="noStrike" cap="none" normalizeH="0" baseline="0" dirty="0">
              <a:ln>
                <a:noFill/>
              </a:ln>
              <a:solidFill>
                <a:schemeClr val="tx1"/>
              </a:solidFill>
              <a:effectLst/>
              <a:latin typeface="Century Gothic" pitchFamily="34" charset="0"/>
            </a:endParaRPr>
          </a:p>
          <a:p>
            <a:pPr lvl="0" algn="just" defTabSz="914400" eaLnBrk="0" fontAlgn="base" hangingPunct="0">
              <a:spcBef>
                <a:spcPct val="0"/>
              </a:spcBef>
              <a:spcAft>
                <a:spcPct val="0"/>
              </a:spcAft>
            </a:pPr>
            <a:r>
              <a:rPr kumimoji="0" lang="it-IT" sz="1200" b="0" i="0" u="none" strike="noStrike" cap="none" normalizeH="0" baseline="0" dirty="0">
                <a:ln>
                  <a:noFill/>
                </a:ln>
                <a:solidFill>
                  <a:srgbClr val="FF0000"/>
                </a:solidFill>
                <a:effectLst/>
                <a:latin typeface="Century Gothic" pitchFamily="34" charset="0"/>
                <a:ea typeface="Calibri" pitchFamily="34" charset="0"/>
                <a:cs typeface="Times New Roman" pitchFamily="18" charset="0"/>
              </a:rPr>
              <a:t>Violenza contro le donne</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 le donne possono essere soggette a una gamma di diverse forme di violenza, </a:t>
            </a:r>
            <a:r>
              <a:rPr lang="it-IT" sz="1200" dirty="0">
                <a:solidFill>
                  <a:srgbClr val="000000"/>
                </a:solidFill>
                <a:latin typeface="Century Gothic" pitchFamily="34" charset="0"/>
                <a:ea typeface="Calibri" pitchFamily="34" charset="0"/>
                <a:cs typeface="Times New Roman" pitchFamily="18" charset="0"/>
              </a:rPr>
              <a:t>fisica e mentale a breve e a lungo termine</a:t>
            </a:r>
          </a:p>
          <a:p>
            <a:pPr lvl="0" defTabSz="914400" eaLnBrk="0" fontAlgn="base" hangingPunct="0">
              <a:spcBef>
                <a:spcPct val="0"/>
              </a:spcBef>
              <a:spcAft>
                <a:spcPct val="0"/>
              </a:spcAft>
            </a:pPr>
            <a:endParaRPr kumimoji="0" lang="en-US" sz="800" b="0" i="0" u="none" strike="noStrike" cap="none" normalizeH="0" baseline="0" dirty="0">
              <a:ln>
                <a:noFill/>
              </a:ln>
              <a:solidFill>
                <a:srgbClr val="000000"/>
              </a:solidFill>
              <a:effectLst/>
              <a:latin typeface="Century Gothic" pitchFamily="34" charset="0"/>
              <a:cs typeface="Times New Roman" pitchFamily="18" charset="0"/>
            </a:endParaRPr>
          </a:p>
          <a:p>
            <a:pPr lvl="0" defTabSz="914400" eaLnBrk="0" fontAlgn="base" hangingPunct="0">
              <a:spcBef>
                <a:spcPct val="0"/>
              </a:spcBef>
              <a:spcAft>
                <a:spcPct val="0"/>
              </a:spcAft>
            </a:pPr>
            <a:endParaRPr kumimoji="0" lang="it-IT" sz="800" b="0" i="0" u="none" strike="noStrike" cap="none" normalizeH="0" baseline="0" dirty="0">
              <a:ln>
                <a:noFill/>
              </a:ln>
              <a:solidFill>
                <a:schemeClr val="tx1"/>
              </a:solidFill>
              <a:effectLst/>
              <a:latin typeface="Century Gothic"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a:ln>
                  <a:noFill/>
                </a:ln>
                <a:solidFill>
                  <a:srgbClr val="FF0000"/>
                </a:solidFill>
                <a:effectLst/>
                <a:latin typeface="Century Gothic" pitchFamily="34" charset="0"/>
                <a:ea typeface="Calibri" pitchFamily="34" charset="0"/>
                <a:cs typeface="Times New Roman" pitchFamily="18" charset="0"/>
              </a:rPr>
              <a:t>Salute mentale</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 le donne sono più inclini degli uomini </a:t>
            </a:r>
            <a:r>
              <a:rPr lang="it-IT" sz="1200" dirty="0">
                <a:solidFill>
                  <a:srgbClr val="000000"/>
                </a:solidFill>
                <a:latin typeface="Century Gothic" pitchFamily="34" charset="0"/>
                <a:ea typeface="Calibri" pitchFamily="34" charset="0"/>
                <a:cs typeface="Times New Roman" pitchFamily="18" charset="0"/>
              </a:rPr>
              <a:t>a </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sperimentare l'ansia, la depressione.</a:t>
            </a:r>
            <a:r>
              <a:rPr kumimoji="0" lang="it-IT" sz="1200" b="0" i="0" u="none" strike="noStrike" cap="none" normalizeH="0" dirty="0">
                <a:ln>
                  <a:noFill/>
                </a:ln>
                <a:solidFill>
                  <a:srgbClr val="000000"/>
                </a:solidFill>
                <a:effectLst/>
                <a:latin typeface="Century Gothic" pitchFamily="34" charset="0"/>
                <a:ea typeface="Calibri" pitchFamily="34" charset="0"/>
                <a:cs typeface="Times New Roman" pitchFamily="18" charset="0"/>
              </a:rPr>
              <a:t> </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Aiutare a sensibilizzare le donne a problemi di salute mentale e dando loro la fiducia necessaria per richiedere assistenza, è di vitale importanza.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800" b="0" i="0" u="none" strike="noStrike" cap="none" normalizeH="0" baseline="0" dirty="0">
              <a:ln>
                <a:noFill/>
              </a:ln>
              <a:solidFill>
                <a:schemeClr val="tx1"/>
              </a:solidFill>
              <a:effectLst/>
              <a:latin typeface="Century Gothic"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1" i="0" u="none" strike="noStrike" cap="none" normalizeH="0" baseline="0" dirty="0">
                <a:ln>
                  <a:noFill/>
                </a:ln>
                <a:solidFill>
                  <a:srgbClr val="FF0000"/>
                </a:solidFill>
                <a:effectLst/>
                <a:latin typeface="Century Gothic" pitchFamily="34" charset="0"/>
                <a:ea typeface="Calibri" pitchFamily="34" charset="0"/>
                <a:cs typeface="Times New Roman" pitchFamily="18" charset="0"/>
              </a:rPr>
              <a:t>Malattie non trasmissibili: 4,7 milioni di donne morirono nel 2012 per malattie non trasmissibili prima di 70 anni — la maggior parte di loro nei paesi a basso e medio reddito. Sono morte a seguito di incidenti stradali, uso nocivo di tabacco, l'abuso di alcol, droghe e sostanze, obesità.. più di 50% delle donne sono in sovrappeso in Europa e nelle </a:t>
            </a:r>
            <a:r>
              <a:rPr kumimoji="0" lang="it-IT" sz="1200" b="1" i="0" u="none" strike="noStrike" cap="none" normalizeH="0" baseline="0" dirty="0" err="1">
                <a:ln>
                  <a:noFill/>
                </a:ln>
                <a:solidFill>
                  <a:srgbClr val="FF0000"/>
                </a:solidFill>
                <a:effectLst/>
                <a:latin typeface="Century Gothic" pitchFamily="34" charset="0"/>
                <a:ea typeface="Calibri" pitchFamily="34" charset="0"/>
                <a:cs typeface="Times New Roman" pitchFamily="18" charset="0"/>
              </a:rPr>
              <a:t>Americhe</a:t>
            </a:r>
            <a:r>
              <a:rPr kumimoji="0" lang="it-IT" sz="1200" b="1" i="0" u="none" strike="noStrike" cap="none" normalizeH="0" baseline="0" dirty="0">
                <a:ln>
                  <a:noFill/>
                </a:ln>
                <a:solidFill>
                  <a:srgbClr val="FF0000"/>
                </a:solidFill>
                <a:effectLst/>
                <a:latin typeface="Century Gothic" pitchFamily="34" charset="0"/>
                <a:ea typeface="Calibri" pitchFamily="34" charset="0"/>
                <a:cs typeface="Times New Roman" pitchFamily="18" charset="0"/>
              </a:rPr>
              <a:t>. Aiutare le ragazze e le donne adottare stili di vita sani per prima è la chiave per una vita lunga e sana.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800" b="0" i="0" u="none" strike="noStrike" cap="none" normalizeH="0" baseline="0" dirty="0">
              <a:ln>
                <a:noFill/>
              </a:ln>
              <a:solidFill>
                <a:schemeClr val="tx1"/>
              </a:solidFill>
              <a:effectLst/>
              <a:latin typeface="Century Gothic"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a:ln>
                  <a:noFill/>
                </a:ln>
                <a:solidFill>
                  <a:srgbClr val="FF0000"/>
                </a:solidFill>
                <a:effectLst/>
                <a:latin typeface="Century Gothic" pitchFamily="34" charset="0"/>
                <a:ea typeface="Calibri" pitchFamily="34" charset="0"/>
                <a:cs typeface="Times New Roman" pitchFamily="18" charset="0"/>
              </a:rPr>
              <a:t>Essere giovani: </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ragazze adolescenti affrontano una serie di sfide di salute sessuale e riproduttiva: malattie sessualmente trasmissibili, l'HIV e gravidanza. Circa 13 milioni le ragazze adolescenti (sotto i 20) partoriscono ogni anno. Le complicazioni da quelle gravidanze e il parto sono le cause principali di morte per quelle</a:t>
            </a:r>
            <a:r>
              <a:rPr kumimoji="0" lang="it-IT" sz="1200" b="0" i="0" u="none" strike="noStrike" cap="none" normalizeH="0" dirty="0">
                <a:ln>
                  <a:noFill/>
                </a:ln>
                <a:solidFill>
                  <a:srgbClr val="000000"/>
                </a:solidFill>
                <a:effectLst/>
                <a:latin typeface="Century Gothic" pitchFamily="34" charset="0"/>
                <a:ea typeface="Calibri" pitchFamily="34" charset="0"/>
                <a:cs typeface="Times New Roman" pitchFamily="18" charset="0"/>
              </a:rPr>
              <a:t> </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giovani madri.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Molte</a:t>
            </a:r>
            <a:r>
              <a:rPr kumimoji="0" lang="it-IT" sz="1200" b="0" i="0" u="none" strike="noStrike" cap="none" normalizeH="0" dirty="0">
                <a:ln>
                  <a:noFill/>
                </a:ln>
                <a:solidFill>
                  <a:srgbClr val="000000"/>
                </a:solidFill>
                <a:effectLst/>
                <a:latin typeface="Century Gothic" pitchFamily="34" charset="0"/>
                <a:ea typeface="Calibri" pitchFamily="34" charset="0"/>
                <a:cs typeface="Times New Roman" pitchFamily="18" charset="0"/>
              </a:rPr>
              <a:t> </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soffrono le conseguenze dell'aborto non sicuro.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800" b="0" i="0" u="none" strike="noStrike" cap="none" normalizeH="0" baseline="0" dirty="0">
              <a:ln>
                <a:noFill/>
              </a:ln>
              <a:solidFill>
                <a:schemeClr val="tx1"/>
              </a:solidFill>
              <a:effectLst/>
              <a:latin typeface="Century Gothic"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a:ln>
                  <a:noFill/>
                </a:ln>
                <a:solidFill>
                  <a:srgbClr val="FF0000"/>
                </a:solidFill>
                <a:effectLst/>
                <a:latin typeface="Century Gothic" pitchFamily="34" charset="0"/>
                <a:ea typeface="Calibri" pitchFamily="34" charset="0"/>
                <a:cs typeface="Times New Roman" pitchFamily="18" charset="0"/>
              </a:rPr>
              <a:t>Invecchiare</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 avendo lavorato spesso in casa, le donne più anziane possono avere un minor numero di pensioni e sussidi, meno accesso alle cure sanitarie e servizi sociali rispetto ai  maschi. </a:t>
            </a:r>
            <a:r>
              <a:rPr lang="it-IT" sz="1200" dirty="0">
                <a:solidFill>
                  <a:srgbClr val="000000"/>
                </a:solidFill>
                <a:latin typeface="Century Gothic" pitchFamily="34" charset="0"/>
                <a:ea typeface="Calibri" pitchFamily="34" charset="0"/>
                <a:cs typeface="Times New Roman" pitchFamily="18" charset="0"/>
              </a:rPr>
              <a:t>L</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e donne anziane hanno anche un più alto rischio di demenza</a:t>
            </a:r>
            <a:r>
              <a:rPr kumimoji="0" lang="it-IT" sz="1200" b="0" i="0" u="none" strike="noStrike" cap="none" normalizeH="0" dirty="0">
                <a:ln>
                  <a:noFill/>
                </a:ln>
                <a:solidFill>
                  <a:srgbClr val="000000"/>
                </a:solidFill>
                <a:effectLst/>
                <a:latin typeface="Century Gothic" pitchFamily="34" charset="0"/>
                <a:ea typeface="Calibri" pitchFamily="34" charset="0"/>
                <a:cs typeface="Times New Roman" pitchFamily="18" charset="0"/>
              </a:rPr>
              <a:t> e </a:t>
            </a:r>
            <a:r>
              <a:rPr kumimoji="0" lang="it-IT" sz="1200" b="0" i="0" u="none" strike="noStrike" cap="none" normalizeH="0" baseline="0" dirty="0">
                <a:ln>
                  <a:noFill/>
                </a:ln>
                <a:solidFill>
                  <a:srgbClr val="000000"/>
                </a:solidFill>
                <a:effectLst/>
                <a:latin typeface="Century Gothic" pitchFamily="34" charset="0"/>
                <a:ea typeface="Calibri" pitchFamily="34" charset="0"/>
                <a:cs typeface="Times New Roman" pitchFamily="18" charset="0"/>
              </a:rPr>
              <a:t>cattive condizioni di salute</a:t>
            </a:r>
            <a:r>
              <a:rPr kumimoji="0" lang="it-IT" sz="1200" b="0" i="0" u="none" strike="noStrike" cap="none" normalizeH="0" dirty="0">
                <a:ln>
                  <a:noFill/>
                </a:ln>
                <a:solidFill>
                  <a:srgbClr val="000000"/>
                </a:solidFill>
                <a:effectLst/>
                <a:latin typeface="Century Gothic" pitchFamily="34" charset="0"/>
                <a:ea typeface="Calibri" pitchFamily="34" charset="0"/>
                <a:cs typeface="Times New Roman" pitchFamily="18" charset="0"/>
              </a:rPr>
              <a:t> per lo stato di </a:t>
            </a:r>
            <a:r>
              <a:rPr kumimoji="0" lang="it-IT" sz="1200" b="0" i="0" u="none" strike="noStrike" cap="none" normalizeH="0" dirty="0" err="1">
                <a:ln>
                  <a:noFill/>
                </a:ln>
                <a:solidFill>
                  <a:srgbClr val="000000"/>
                </a:solidFill>
                <a:effectLst/>
                <a:latin typeface="Century Gothic" pitchFamily="34" charset="0"/>
                <a:ea typeface="Calibri" pitchFamily="34" charset="0"/>
                <a:cs typeface="Times New Roman" pitchFamily="18" charset="0"/>
              </a:rPr>
              <a:t>povert</a:t>
            </a:r>
            <a:r>
              <a:rPr lang="it-IT" sz="1200" dirty="0" err="1">
                <a:solidFill>
                  <a:srgbClr val="000000"/>
                </a:solidFill>
                <a:latin typeface="Century Gothic" pitchFamily="34" charset="0"/>
                <a:ea typeface="Calibri" pitchFamily="34" charset="0"/>
                <a:cs typeface="Times New Roman" pitchFamily="18" charset="0"/>
              </a:rPr>
              <a:t>a’</a:t>
            </a:r>
            <a:r>
              <a:rPr lang="it-IT" sz="1200" dirty="0">
                <a:solidFill>
                  <a:srgbClr val="000000"/>
                </a:solidFill>
                <a:latin typeface="Century Gothic" pitchFamily="34" charset="0"/>
                <a:ea typeface="Calibri" pitchFamily="34" charset="0"/>
                <a:cs typeface="Times New Roman" pitchFamily="18" charset="0"/>
              </a:rPr>
              <a:t> </a:t>
            </a:r>
            <a:endParaRPr kumimoji="0" lang="it-IT" sz="1200" b="0" i="0" u="none" strike="noStrike" cap="none" normalizeH="0" baseline="0" dirty="0">
              <a:ln>
                <a:noFill/>
              </a:ln>
              <a:solidFill>
                <a:schemeClr val="tx1"/>
              </a:solidFill>
              <a:effectLst/>
              <a:latin typeface="Century Gothic" pitchFamily="34" charset="0"/>
            </a:endParaRPr>
          </a:p>
        </p:txBody>
      </p:sp>
      <p:pic>
        <p:nvPicPr>
          <p:cNvPr id="16" name="Picture 7" descr="C:\Documents and Settings\TEMP\Desktop\RgkM4JoE.jpg"/>
          <p:cNvPicPr>
            <a:picLocks noChangeAspect="1" noChangeArrowheads="1"/>
          </p:cNvPicPr>
          <p:nvPr/>
        </p:nvPicPr>
        <p:blipFill>
          <a:blip r:embed="rId3"/>
          <a:srcRect/>
          <a:stretch>
            <a:fillRect/>
          </a:stretch>
        </p:blipFill>
        <p:spPr bwMode="auto">
          <a:xfrm>
            <a:off x="328875" y="332049"/>
            <a:ext cx="1436130" cy="1436130"/>
          </a:xfrm>
          <a:prstGeom prst="rect">
            <a:avLst/>
          </a:prstGeom>
          <a:noFill/>
        </p:spPr>
      </p:pic>
      <p:sp>
        <p:nvSpPr>
          <p:cNvPr id="18" name="Fumetto 3 17"/>
          <p:cNvSpPr/>
          <p:nvPr/>
        </p:nvSpPr>
        <p:spPr>
          <a:xfrm>
            <a:off x="89657" y="5687189"/>
            <a:ext cx="1675348" cy="829340"/>
          </a:xfrm>
          <a:prstGeom prst="wedgeEllipseCallout">
            <a:avLst/>
          </a:prstGeom>
          <a:solidFill>
            <a:srgbClr val="FFFF00"/>
          </a:solidFill>
          <a:ln>
            <a:solidFill>
              <a:schemeClr val="bg1">
                <a:lumMod val="8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p:nvSpPr>
        <p:spPr>
          <a:xfrm rot="159018">
            <a:off x="342131" y="5889872"/>
            <a:ext cx="1159711" cy="600164"/>
          </a:xfrm>
          <a:prstGeom prst="rect">
            <a:avLst/>
          </a:prstGeom>
          <a:noFill/>
        </p:spPr>
        <p:txBody>
          <a:bodyPr wrap="square" rtlCol="0">
            <a:spAutoFit/>
          </a:bodyPr>
          <a:lstStyle/>
          <a:p>
            <a:r>
              <a:rPr lang="en-US" sz="1100" dirty="0" err="1">
                <a:latin typeface="Century Gothic" pitchFamily="34" charset="0"/>
              </a:rPr>
              <a:t>Medicina</a:t>
            </a:r>
            <a:r>
              <a:rPr lang="en-US" sz="1100" dirty="0">
                <a:latin typeface="Century Gothic" pitchFamily="34" charset="0"/>
              </a:rPr>
              <a:t> </a:t>
            </a:r>
            <a:r>
              <a:rPr lang="en-US" sz="1100" dirty="0" err="1">
                <a:latin typeface="Century Gothic" pitchFamily="34" charset="0"/>
              </a:rPr>
              <a:t>di</a:t>
            </a:r>
            <a:r>
              <a:rPr lang="en-US" sz="1100" dirty="0">
                <a:latin typeface="Century Gothic" pitchFamily="34" charset="0"/>
              </a:rPr>
              <a:t>  </a:t>
            </a:r>
            <a:r>
              <a:rPr lang="en-US" sz="1100" dirty="0" err="1">
                <a:latin typeface="Century Gothic" pitchFamily="34" charset="0"/>
              </a:rPr>
              <a:t>genere</a:t>
            </a:r>
            <a:r>
              <a:rPr lang="en-US" sz="1100" dirty="0">
                <a:latin typeface="Century Gothic" pitchFamily="34" charset="0"/>
              </a:rPr>
              <a:t>? </a:t>
            </a:r>
          </a:p>
          <a:p>
            <a:r>
              <a:rPr lang="en-US" sz="1100" dirty="0">
                <a:latin typeface="Century Gothic" pitchFamily="34" charset="0"/>
              </a:rPr>
              <a:t>  </a:t>
            </a:r>
            <a:endParaRPr lang="it-IT" sz="1100" dirty="0">
              <a:latin typeface="Century Gothic" pitchFamily="34" charset="0"/>
            </a:endParaRPr>
          </a:p>
        </p:txBody>
      </p:sp>
      <p:sp>
        <p:nvSpPr>
          <p:cNvPr id="19" name="CasellaDiTesto 18"/>
          <p:cNvSpPr txBox="1"/>
          <p:nvPr/>
        </p:nvSpPr>
        <p:spPr>
          <a:xfrm>
            <a:off x="328875" y="1794018"/>
            <a:ext cx="1598428" cy="261610"/>
          </a:xfrm>
          <a:prstGeom prst="rect">
            <a:avLst/>
          </a:prstGeom>
          <a:noFill/>
        </p:spPr>
        <p:txBody>
          <a:bodyPr wrap="square" rtlCol="0">
            <a:spAutoFit/>
          </a:bodyPr>
          <a:lstStyle/>
          <a:p>
            <a:r>
              <a:rPr lang="en-US" sz="1100" dirty="0" err="1">
                <a:latin typeface="Century Gothic" pitchFamily="34" charset="0"/>
              </a:rPr>
              <a:t>Flavia</a:t>
            </a:r>
            <a:r>
              <a:rPr lang="en-US" sz="1100" dirty="0">
                <a:latin typeface="Century Gothic" pitchFamily="34" charset="0"/>
              </a:rPr>
              <a:t> </a:t>
            </a:r>
            <a:r>
              <a:rPr lang="en-US" sz="1100" dirty="0" err="1">
                <a:latin typeface="Century Gothic" pitchFamily="34" charset="0"/>
              </a:rPr>
              <a:t>Bustreo</a:t>
            </a:r>
            <a:r>
              <a:rPr lang="en-US" sz="1100" dirty="0">
                <a:latin typeface="Century Gothic" pitchFamily="34" charset="0"/>
              </a:rPr>
              <a:t>, OMS</a:t>
            </a:r>
            <a:endParaRPr lang="it-IT" sz="1100" dirty="0">
              <a:latin typeface="Century Gothic" pitchFamily="34" charset="0"/>
            </a:endParaRPr>
          </a:p>
        </p:txBody>
      </p:sp>
    </p:spTree>
    <p:extLst>
      <p:ext uri="{BB962C8B-B14F-4D97-AF65-F5344CB8AC3E}">
        <p14:creationId xmlns="" xmlns:p14="http://schemas.microsoft.com/office/powerpoint/2010/main" val="423441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3"/>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9" name="Rettangolo 8"/>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 name="Immagine 9" descr="ATS_ValPadan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sp>
        <p:nvSpPr>
          <p:cNvPr id="8194" name="Rectangle 2"/>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222222"/>
                </a:solidFill>
                <a:effectLst/>
                <a:latin typeface="Arial" pitchFamily="34" charset="0"/>
                <a:cs typeface="Arial" pitchFamily="34" charset="0"/>
              </a:rPr>
              <a:t>Promemoria sulla privacy di Google</a:t>
            </a:r>
            <a:endParaRPr kumimoji="0" lang="it-IT" sz="1800" b="0" i="0" u="none" strike="noStrike" cap="none" normalizeH="0" baseline="0">
              <a:ln>
                <a:noFill/>
              </a:ln>
              <a:solidFill>
                <a:schemeClr val="tx1"/>
              </a:solidFill>
              <a:effectLst/>
              <a:latin typeface="Arial" pitchFamily="34" charset="0"/>
            </a:endParaRPr>
          </a:p>
        </p:txBody>
      </p:sp>
      <p:sp>
        <p:nvSpPr>
          <p:cNvPr id="8196" name="Rectangle 4"/>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222222"/>
                </a:solidFill>
                <a:effectLst/>
                <a:latin typeface="Arial" pitchFamily="34" charset="0"/>
                <a:cs typeface="Arial" pitchFamily="34" charset="0"/>
              </a:rPr>
              <a:t>Promemoria sulla privacy di Google</a:t>
            </a:r>
            <a:endParaRPr kumimoji="0" lang="it-IT" sz="1800" b="0" i="0" u="none" strike="noStrike" cap="none" normalizeH="0" baseline="0">
              <a:ln>
                <a:noFill/>
              </a:ln>
              <a:solidFill>
                <a:schemeClr val="tx1"/>
              </a:solidFill>
              <a:effectLst/>
              <a:latin typeface="Arial" pitchFamily="34" charset="0"/>
            </a:endParaRPr>
          </a:p>
        </p:txBody>
      </p:sp>
      <p:sp>
        <p:nvSpPr>
          <p:cNvPr id="13" name="Titolo 1"/>
          <p:cNvSpPr>
            <a:spLocks noGrp="1"/>
          </p:cNvSpPr>
          <p:nvPr>
            <p:ph type="title"/>
          </p:nvPr>
        </p:nvSpPr>
        <p:spPr/>
        <p:txBody>
          <a:bodyPr>
            <a:normAutofit fontScale="90000"/>
          </a:bodyPr>
          <a:lstStyle/>
          <a:p>
            <a:r>
              <a:rPr lang="it-IT" sz="3600" dirty="0">
                <a:latin typeface="Century Gothic" pitchFamily="34" charset="0"/>
              </a:rPr>
              <a:t>Medicina di genere, un po' di storia</a:t>
            </a:r>
            <a:r>
              <a:rPr lang="it-IT" dirty="0"/>
              <a:t/>
            </a:r>
            <a:br>
              <a:rPr lang="it-IT" dirty="0"/>
            </a:br>
            <a:endParaRPr lang="it-IT" dirty="0"/>
          </a:p>
        </p:txBody>
      </p:sp>
      <p:pic>
        <p:nvPicPr>
          <p:cNvPr id="14" name="Immagine 13" descr="http://www.toscana-notizie.it/documents/735693/1398804/adamo+ed+eva+cranach.jpg/8d92ba44-2970-46ff-ad86-839d97c83bd8?t=1391189764655"/>
          <p:cNvPicPr/>
          <p:nvPr/>
        </p:nvPicPr>
        <p:blipFill>
          <a:blip r:embed="rId3"/>
          <a:srcRect/>
          <a:stretch>
            <a:fillRect/>
          </a:stretch>
        </p:blipFill>
        <p:spPr bwMode="auto">
          <a:xfrm>
            <a:off x="630719" y="992482"/>
            <a:ext cx="2140982" cy="3171825"/>
          </a:xfrm>
          <a:prstGeom prst="rect">
            <a:avLst/>
          </a:prstGeom>
          <a:noFill/>
          <a:ln w="9525">
            <a:noFill/>
            <a:miter lim="800000"/>
            <a:headEnd/>
            <a:tailEnd/>
          </a:ln>
        </p:spPr>
      </p:pic>
      <p:sp>
        <p:nvSpPr>
          <p:cNvPr id="16" name="Rettangolo 15"/>
          <p:cNvSpPr/>
          <p:nvPr/>
        </p:nvSpPr>
        <p:spPr>
          <a:xfrm>
            <a:off x="584791" y="4372789"/>
            <a:ext cx="8102009" cy="738664"/>
          </a:xfrm>
          <a:prstGeom prst="rect">
            <a:avLst/>
          </a:prstGeom>
          <a:solidFill>
            <a:srgbClr val="FFCCFF"/>
          </a:solidFill>
          <a:ln w="38100">
            <a:solidFill>
              <a:schemeClr val="tx1"/>
            </a:solidFill>
          </a:ln>
        </p:spPr>
        <p:txBody>
          <a:bodyPr wrap="square">
            <a:spAutoFit/>
          </a:bodyPr>
          <a:lstStyle/>
          <a:p>
            <a:pPr algn="just"/>
            <a:r>
              <a:rPr lang="it-IT" sz="1400" dirty="0">
                <a:latin typeface="Century Gothic" pitchFamily="34" charset="0"/>
              </a:rPr>
              <a:t>Dal 2000 l’OMS ha inserito la Medicina di genere nell’ </a:t>
            </a:r>
            <a:r>
              <a:rPr lang="it-IT" sz="1400" dirty="0" err="1">
                <a:latin typeface="Century Gothic" pitchFamily="34" charset="0"/>
              </a:rPr>
              <a:t>Equity</a:t>
            </a:r>
            <a:r>
              <a:rPr lang="it-IT" sz="1400" dirty="0">
                <a:latin typeface="Century Gothic" pitchFamily="34" charset="0"/>
              </a:rPr>
              <a:t> </a:t>
            </a:r>
            <a:r>
              <a:rPr lang="it-IT" sz="1400" dirty="0" err="1">
                <a:latin typeface="Century Gothic" pitchFamily="34" charset="0"/>
              </a:rPr>
              <a:t>Act</a:t>
            </a:r>
            <a:r>
              <a:rPr lang="it-IT" sz="1400" dirty="0">
                <a:latin typeface="Century Gothic" pitchFamily="34" charset="0"/>
              </a:rPr>
              <a:t>, </a:t>
            </a:r>
            <a:r>
              <a:rPr lang="it-IT" sz="1400" b="1" dirty="0">
                <a:solidFill>
                  <a:srgbClr val="FF0000"/>
                </a:solidFill>
                <a:latin typeface="Century Gothic" pitchFamily="34" charset="0"/>
              </a:rPr>
              <a:t>inteso non solo come equità di accesso alla cura, ma anche come appropriatezza di cura secondo il proprio genere</a:t>
            </a:r>
          </a:p>
        </p:txBody>
      </p:sp>
      <p:sp>
        <p:nvSpPr>
          <p:cNvPr id="20" name="Segnaposto contenuto 4"/>
          <p:cNvSpPr>
            <a:spLocks noGrp="1"/>
          </p:cNvSpPr>
          <p:nvPr>
            <p:ph idx="1"/>
          </p:nvPr>
        </p:nvSpPr>
        <p:spPr>
          <a:xfrm>
            <a:off x="3072808" y="1600200"/>
            <a:ext cx="5613991" cy="2259419"/>
          </a:xfrm>
          <a:ln>
            <a:solidFill>
              <a:schemeClr val="tx1"/>
            </a:solidFill>
            <a:prstDash val="solid"/>
          </a:ln>
        </p:spPr>
        <p:txBody>
          <a:bodyPr>
            <a:normAutofit fontScale="40000" lnSpcReduction="20000"/>
          </a:bodyPr>
          <a:lstStyle/>
          <a:p>
            <a:pPr algn="just">
              <a:buNone/>
            </a:pPr>
            <a:r>
              <a:rPr lang="it-IT" b="1" dirty="0">
                <a:latin typeface="Century Gothic" pitchFamily="34" charset="0"/>
              </a:rPr>
              <a:t>Medicina di genere, un po' di storia</a:t>
            </a:r>
            <a:endParaRPr lang="it-IT" dirty="0">
              <a:latin typeface="Century Gothic" pitchFamily="34" charset="0"/>
            </a:endParaRPr>
          </a:p>
          <a:p>
            <a:pPr algn="just">
              <a:buNone/>
            </a:pPr>
            <a:r>
              <a:rPr lang="it-IT" dirty="0">
                <a:latin typeface="Century Gothic" pitchFamily="34" charset="0"/>
              </a:rPr>
              <a:t>         La prima descrizione di una differenza di genere in campo medico, più esattamente farmacologico, risale al 1932, quando Nicholas e </a:t>
            </a:r>
            <a:r>
              <a:rPr lang="it-IT" dirty="0" err="1">
                <a:latin typeface="Century Gothic" pitchFamily="34" charset="0"/>
              </a:rPr>
              <a:t>Barrow</a:t>
            </a:r>
            <a:r>
              <a:rPr lang="it-IT" dirty="0">
                <a:latin typeface="Century Gothic" pitchFamily="34" charset="0"/>
              </a:rPr>
              <a:t> evidenziarono che la dose </a:t>
            </a:r>
            <a:r>
              <a:rPr lang="it-IT" dirty="0" err="1">
                <a:latin typeface="Century Gothic" pitchFamily="34" charset="0"/>
              </a:rPr>
              <a:t>ipnoinducente</a:t>
            </a:r>
            <a:r>
              <a:rPr lang="it-IT" dirty="0">
                <a:latin typeface="Century Gothic" pitchFamily="34" charset="0"/>
              </a:rPr>
              <a:t> di barbiturici nelle ratte femmine era inferiore del 50% rispetto a quella dei maschi. Ma questa importante affermazione non provocò l'attenzione che meritava. E' solo tra gli anni '70 e '80 che gli studi di genere nascono nel Nord America e </a:t>
            </a:r>
            <a:r>
              <a:rPr lang="it-IT" b="1" dirty="0">
                <a:solidFill>
                  <a:srgbClr val="FF0000"/>
                </a:solidFill>
                <a:latin typeface="Century Gothic" pitchFamily="34" charset="0"/>
              </a:rPr>
              <a:t>l'Oms (Organizzazione mondiale della sanità) lancia una sfida sul genere alle nazioni e alle organizzazioni internazionali. Nel 2000 l'Oms inserisce la medicina di genere nel documento "</a:t>
            </a:r>
            <a:r>
              <a:rPr lang="it-IT" b="1" dirty="0" err="1">
                <a:solidFill>
                  <a:srgbClr val="FF0000"/>
                </a:solidFill>
                <a:latin typeface="Century Gothic" pitchFamily="34" charset="0"/>
              </a:rPr>
              <a:t>Equity</a:t>
            </a:r>
            <a:r>
              <a:rPr lang="it-IT" b="1" dirty="0">
                <a:solidFill>
                  <a:srgbClr val="FF0000"/>
                </a:solidFill>
                <a:latin typeface="Century Gothic" pitchFamily="34" charset="0"/>
              </a:rPr>
              <a:t> </a:t>
            </a:r>
            <a:r>
              <a:rPr lang="it-IT" b="1" dirty="0" err="1">
                <a:solidFill>
                  <a:srgbClr val="FF0000"/>
                </a:solidFill>
                <a:latin typeface="Century Gothic" pitchFamily="34" charset="0"/>
              </a:rPr>
              <a:t>Act</a:t>
            </a:r>
            <a:r>
              <a:rPr lang="it-IT" b="1" dirty="0">
                <a:solidFill>
                  <a:srgbClr val="FF0000"/>
                </a:solidFill>
                <a:latin typeface="Century Gothic" pitchFamily="34" charset="0"/>
              </a:rPr>
              <a:t>", e nel 2002 costituisce il Dipartimento per il genere e la salute della donna.</a:t>
            </a:r>
          </a:p>
          <a:p>
            <a:endParaRPr lang="it-IT" dirty="0"/>
          </a:p>
        </p:txBody>
      </p:sp>
      <p:sp>
        <p:nvSpPr>
          <p:cNvPr id="15" name="Rettangolo 13"/>
          <p:cNvSpPr/>
          <p:nvPr/>
        </p:nvSpPr>
        <p:spPr>
          <a:xfrm>
            <a:off x="552893" y="5198995"/>
            <a:ext cx="8102009" cy="830997"/>
          </a:xfrm>
          <a:prstGeom prst="rect">
            <a:avLst/>
          </a:prstGeom>
          <a:solidFill>
            <a:srgbClr val="FFFF00"/>
          </a:solidFill>
          <a:effectLst>
            <a:glow rad="139700">
              <a:schemeClr val="accent2">
                <a:satMod val="175000"/>
                <a:alpha val="40000"/>
              </a:schemeClr>
            </a:glow>
            <a:outerShdw blurRad="76200" dir="13500000" sy="23000" kx="1200000" algn="br" rotWithShape="0">
              <a:prstClr val="black">
                <a:alpha val="20000"/>
              </a:prstClr>
            </a:outerShdw>
          </a:effectLst>
        </p:spPr>
        <p:txBody>
          <a:bodyPr wrap="square">
            <a:spAutoFit/>
          </a:bodyPr>
          <a:lstStyle/>
          <a:p>
            <a:r>
              <a:rPr lang="it-IT" sz="1600" dirty="0">
                <a:latin typeface="Century Gothic" pitchFamily="34" charset="0"/>
              </a:rPr>
              <a:t>Medicina di genere • La medicina di genere consiste nello studio delle differenze tra donne e uomini nella loro fisiologia e nella loro esperienza delle stesse malattie. • Il genere è un determinante di salute</a:t>
            </a:r>
          </a:p>
        </p:txBody>
      </p:sp>
    </p:spTree>
    <p:extLst>
      <p:ext uri="{BB962C8B-B14F-4D97-AF65-F5344CB8AC3E}">
        <p14:creationId xmlns="" xmlns:p14="http://schemas.microsoft.com/office/powerpoint/2010/main" val="4234411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3"/>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9" name="Rettangolo 8"/>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 name="Immagine 9" descr="ATS_ValPadan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sp>
        <p:nvSpPr>
          <p:cNvPr id="8193" name="Rectangle 1"/>
          <p:cNvSpPr>
            <a:spLocks noChangeArrowheads="1"/>
          </p:cNvSpPr>
          <p:nvPr/>
        </p:nvSpPr>
        <p:spPr bwMode="auto">
          <a:xfrm>
            <a:off x="0" y="0"/>
            <a:ext cx="9017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808080"/>
                </a:solidFill>
                <a:effectLst/>
                <a:latin typeface="Arial" pitchFamily="34" charset="0"/>
                <a:cs typeface="Arial" pitchFamily="34" charset="0"/>
              </a:rPr>
              <a:t>Circa 462.000 risultati (0,27 secondi) </a:t>
            </a:r>
            <a:endParaRPr kumimoji="0" lang="it-IT" sz="1800" b="0" i="0" u="none" strike="noStrike" cap="none" normalizeH="0" baseline="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endParaRPr>
          </a:p>
        </p:txBody>
      </p:sp>
      <p:sp>
        <p:nvSpPr>
          <p:cNvPr id="8194" name="Rectangle 2"/>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222222"/>
                </a:solidFill>
                <a:effectLst/>
                <a:latin typeface="Arial" pitchFamily="34" charset="0"/>
                <a:cs typeface="Arial" pitchFamily="34" charset="0"/>
              </a:rPr>
              <a:t>Promemoria sulla privacy di Google</a:t>
            </a:r>
            <a:endParaRPr kumimoji="0" lang="it-IT" sz="1800" b="0" i="0" u="none" strike="noStrike" cap="none" normalizeH="0" baseline="0">
              <a:ln>
                <a:noFill/>
              </a:ln>
              <a:solidFill>
                <a:schemeClr val="tx1"/>
              </a:solidFill>
              <a:effectLst/>
              <a:latin typeface="Arial" pitchFamily="34" charset="0"/>
            </a:endParaRPr>
          </a:p>
        </p:txBody>
      </p:sp>
      <p:sp>
        <p:nvSpPr>
          <p:cNvPr id="8195" name="Rectangle 3"/>
          <p:cNvSpPr>
            <a:spLocks noChangeArrowheads="1"/>
          </p:cNvSpPr>
          <p:nvPr/>
        </p:nvSpPr>
        <p:spPr bwMode="auto">
          <a:xfrm>
            <a:off x="0" y="0"/>
            <a:ext cx="9017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808080"/>
                </a:solidFill>
                <a:effectLst/>
                <a:latin typeface="Arial" pitchFamily="34" charset="0"/>
                <a:cs typeface="Arial" pitchFamily="34" charset="0"/>
              </a:rPr>
              <a:t>Circa 462.000 risultati (0,27 secondi) </a:t>
            </a:r>
            <a:endParaRPr kumimoji="0" lang="it-IT" sz="1800" b="0" i="0" u="none" strike="noStrike" cap="none" normalizeH="0" baseline="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endParaRPr>
          </a:p>
        </p:txBody>
      </p:sp>
      <p:sp>
        <p:nvSpPr>
          <p:cNvPr id="8196" name="Rectangle 4"/>
          <p:cNvSpPr>
            <a:spLocks noChangeArrowheads="1"/>
          </p:cNvSpPr>
          <p:nvPr/>
        </p:nvSpPr>
        <p:spPr bwMode="auto">
          <a:xfrm>
            <a:off x="0" y="0"/>
            <a:ext cx="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800" b="0" i="0" u="none" strike="noStrike" cap="none" normalizeH="0" baseline="0">
                <a:ln>
                  <a:noFill/>
                </a:ln>
                <a:solidFill>
                  <a:srgbClr val="222222"/>
                </a:solidFill>
                <a:effectLst/>
                <a:latin typeface="Arial" pitchFamily="34" charset="0"/>
                <a:cs typeface="Arial" pitchFamily="34" charset="0"/>
              </a:rPr>
              <a:t>Promemoria sulla privacy di Google</a:t>
            </a:r>
            <a:endParaRPr kumimoji="0" lang="it-IT" sz="1800" b="0" i="0" u="none" strike="noStrike" cap="none" normalizeH="0" baseline="0">
              <a:ln>
                <a:noFill/>
              </a:ln>
              <a:solidFill>
                <a:schemeClr val="tx1"/>
              </a:solidFill>
              <a:effectLst/>
              <a:latin typeface="Arial" pitchFamily="34" charset="0"/>
            </a:endParaRPr>
          </a:p>
        </p:txBody>
      </p:sp>
      <p:pic>
        <p:nvPicPr>
          <p:cNvPr id="13" name="Picture 1" descr="C:\Documents and Settings\TEMP\Desktop\Save-the-date-Salute-donna diapo.JPG"/>
          <p:cNvPicPr>
            <a:picLocks noChangeAspect="1" noChangeArrowheads="1"/>
          </p:cNvPicPr>
          <p:nvPr/>
        </p:nvPicPr>
        <p:blipFill>
          <a:blip r:embed="rId3"/>
          <a:srcRect/>
          <a:stretch>
            <a:fillRect/>
          </a:stretch>
        </p:blipFill>
        <p:spPr bwMode="auto">
          <a:xfrm>
            <a:off x="2625097" y="843883"/>
            <a:ext cx="3297238" cy="2260823"/>
          </a:xfrm>
          <a:prstGeom prst="rect">
            <a:avLst/>
          </a:prstGeom>
          <a:noFill/>
        </p:spPr>
      </p:pic>
      <p:sp>
        <p:nvSpPr>
          <p:cNvPr id="15" name="Rettangolo 14"/>
          <p:cNvSpPr/>
          <p:nvPr/>
        </p:nvSpPr>
        <p:spPr>
          <a:xfrm>
            <a:off x="520995" y="3429000"/>
            <a:ext cx="8165805" cy="1077218"/>
          </a:xfrm>
          <a:prstGeom prst="rect">
            <a:avLst/>
          </a:prstGeom>
        </p:spPr>
        <p:txBody>
          <a:bodyPr wrap="square">
            <a:spAutoFit/>
          </a:bodyPr>
          <a:lstStyle/>
          <a:p>
            <a:pPr algn="just"/>
            <a:r>
              <a:rPr lang="it-IT" sz="1600" dirty="0">
                <a:latin typeface="Century Gothic" pitchFamily="34" charset="0"/>
              </a:rPr>
              <a:t>Il manifesto per la salute delle donne, </a:t>
            </a:r>
            <a:r>
              <a:rPr lang="it-IT" sz="1600" dirty="0" err="1">
                <a:latin typeface="Century Gothic" pitchFamily="34" charset="0"/>
              </a:rPr>
              <a:t>Hashtag</a:t>
            </a:r>
            <a:r>
              <a:rPr lang="it-IT" sz="1600" dirty="0">
                <a:latin typeface="Century Gothic" pitchFamily="34" charset="0"/>
              </a:rPr>
              <a:t> ufficiale: #SD16 per la celebrazione della I Giornata nazionale della salute della donna presso l'Aranciera di San Sisto a Roma.</a:t>
            </a:r>
          </a:p>
          <a:p>
            <a:pPr algn="just"/>
            <a:r>
              <a:rPr lang="it-IT" sz="1600" dirty="0">
                <a:latin typeface="Century Gothic" pitchFamily="34" charset="0"/>
              </a:rPr>
              <a:t>Manifesto per la promozione e la tutela della salute della donna.</a:t>
            </a:r>
          </a:p>
        </p:txBody>
      </p:sp>
      <p:sp>
        <p:nvSpPr>
          <p:cNvPr id="16" name="Rettangolo 15"/>
          <p:cNvSpPr/>
          <p:nvPr/>
        </p:nvSpPr>
        <p:spPr>
          <a:xfrm>
            <a:off x="701749" y="4763386"/>
            <a:ext cx="7985051" cy="1415772"/>
          </a:xfrm>
          <a:prstGeom prst="rect">
            <a:avLst/>
          </a:prstGeom>
        </p:spPr>
        <p:txBody>
          <a:bodyPr wrap="square">
            <a:spAutoFit/>
          </a:bodyPr>
          <a:lstStyle/>
          <a:p>
            <a:r>
              <a:rPr lang="it-IT" dirty="0"/>
              <a:t>CAMBIA LA BIKINI VIEW : </a:t>
            </a:r>
          </a:p>
          <a:p>
            <a:endParaRPr lang="it-IT" dirty="0"/>
          </a:p>
          <a:p>
            <a:endParaRPr lang="it-IT" dirty="0"/>
          </a:p>
          <a:p>
            <a:r>
              <a:rPr lang="it-IT" sz="1600" dirty="0">
                <a:latin typeface="Century Gothic" pitchFamily="34" charset="0"/>
              </a:rPr>
              <a:t>La medicina ha considerato la specificità femminile per troppo  tempo solo dal punto di vista • Genitale  • Riproduttivo • Patologia mammaria </a:t>
            </a:r>
          </a:p>
        </p:txBody>
      </p:sp>
      <p:pic>
        <p:nvPicPr>
          <p:cNvPr id="73730" name="Picture 2" descr="C:\Documents and Settings\TEMP\Desktop\Arena Icons Triangle comprare e offerta su Swim_files\arena-multi-stripes-bandeau.jpg"/>
          <p:cNvPicPr>
            <a:picLocks noChangeAspect="1" noChangeArrowheads="1"/>
          </p:cNvPicPr>
          <p:nvPr/>
        </p:nvPicPr>
        <p:blipFill>
          <a:blip r:embed="rId4"/>
          <a:srcRect/>
          <a:stretch>
            <a:fillRect/>
          </a:stretch>
        </p:blipFill>
        <p:spPr bwMode="auto">
          <a:xfrm>
            <a:off x="3134721" y="4506218"/>
            <a:ext cx="790575" cy="1190625"/>
          </a:xfrm>
          <a:prstGeom prst="rect">
            <a:avLst/>
          </a:prstGeom>
          <a:noFill/>
        </p:spPr>
      </p:pic>
    </p:spTree>
    <p:extLst>
      <p:ext uri="{BB962C8B-B14F-4D97-AF65-F5344CB8AC3E}">
        <p14:creationId xmlns="" xmlns:p14="http://schemas.microsoft.com/office/powerpoint/2010/main" val="4234411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2105247" y="3455581"/>
            <a:ext cx="6762306" cy="1883772"/>
          </a:xfrm>
        </p:spPr>
        <p:txBody>
          <a:bodyPr>
            <a:normAutofit fontScale="25000" lnSpcReduction="20000"/>
          </a:bodyPr>
          <a:lstStyle/>
          <a:p>
            <a:pPr algn="just"/>
            <a:r>
              <a:rPr lang="it-IT" sz="5600" dirty="0">
                <a:latin typeface="Century Gothic" pitchFamily="34" charset="0"/>
              </a:rPr>
              <a:t>Dalla BIKINI VIEW alla visione globale di promozione della salute, fattore determinante per il benessere della persona, per la qualità della vita ma anche per la sostenibilità del sistema sanitario. Un quadro che unisce stili di vita, diagnosi precoce, vaccini e prevenzione degli incidenti a casa, al lavoro, in strada e nel tempo libero, la sicurezza di ciò che mangiamo e beviamo, la riproduzione, la protezione dei bambini da giochi e prodotti pericolosi.</a:t>
            </a:r>
          </a:p>
          <a:p>
            <a:pPr algn="just"/>
            <a:r>
              <a:rPr lang="it-IT" sz="5600" dirty="0">
                <a:latin typeface="Century Gothic" pitchFamily="34" charset="0"/>
              </a:rPr>
              <a:t>Screening </a:t>
            </a:r>
          </a:p>
          <a:p>
            <a:pPr algn="just"/>
            <a:r>
              <a:rPr lang="it-IT" sz="5600" dirty="0">
                <a:latin typeface="Century Gothic" pitchFamily="34" charset="0"/>
              </a:rPr>
              <a:t>Vaccinazioni</a:t>
            </a:r>
          </a:p>
          <a:p>
            <a:pPr algn="just"/>
            <a:r>
              <a:rPr lang="it-IT" sz="5600" dirty="0">
                <a:latin typeface="Century Gothic" pitchFamily="34" charset="0"/>
              </a:rPr>
              <a:t>Vivi sano, mantieni la salute </a:t>
            </a:r>
          </a:p>
          <a:p>
            <a:pPr algn="just"/>
            <a:r>
              <a:rPr lang="it-IT" sz="5600" dirty="0">
                <a:latin typeface="Century Gothic" pitchFamily="34" charset="0"/>
              </a:rPr>
              <a:t>Vivi sicuro,  a casa e sul posto di lavoro</a:t>
            </a:r>
          </a:p>
          <a:p>
            <a:pPr algn="just"/>
            <a:r>
              <a:rPr lang="it-IT" sz="5600" dirty="0">
                <a:latin typeface="Century Gothic" pitchFamily="34" charset="0"/>
              </a:rPr>
              <a:t>Rispetta l’ambiente </a:t>
            </a:r>
          </a:p>
          <a:p>
            <a:pPr algn="just"/>
            <a:r>
              <a:rPr lang="en-US" sz="5600" dirty="0" err="1">
                <a:latin typeface="Century Gothic" pitchFamily="34" charset="0"/>
              </a:rPr>
              <a:t>Prepara</a:t>
            </a:r>
            <a:r>
              <a:rPr lang="en-US" sz="5600" dirty="0">
                <a:latin typeface="Century Gothic" pitchFamily="34" charset="0"/>
              </a:rPr>
              <a:t>  I </a:t>
            </a:r>
            <a:r>
              <a:rPr lang="en-US" sz="5600" dirty="0" err="1">
                <a:latin typeface="Century Gothic" pitchFamily="34" charset="0"/>
              </a:rPr>
              <a:t>tuoi</a:t>
            </a:r>
            <a:r>
              <a:rPr lang="en-US" sz="5600" dirty="0">
                <a:latin typeface="Century Gothic" pitchFamily="34" charset="0"/>
              </a:rPr>
              <a:t> </a:t>
            </a:r>
            <a:r>
              <a:rPr lang="en-US" sz="5600" dirty="0" err="1">
                <a:latin typeface="Century Gothic" pitchFamily="34" charset="0"/>
              </a:rPr>
              <a:t>figli</a:t>
            </a:r>
            <a:r>
              <a:rPr lang="en-US" sz="5600" dirty="0">
                <a:latin typeface="Century Gothic" pitchFamily="34" charset="0"/>
              </a:rPr>
              <a:t> ad </a:t>
            </a:r>
            <a:r>
              <a:rPr lang="en-US" sz="5600" dirty="0" err="1">
                <a:latin typeface="Century Gothic" pitchFamily="34" charset="0"/>
              </a:rPr>
              <a:t>una</a:t>
            </a:r>
            <a:r>
              <a:rPr lang="en-US" sz="5600" dirty="0">
                <a:latin typeface="Century Gothic" pitchFamily="34" charset="0"/>
              </a:rPr>
              <a:t> vita </a:t>
            </a:r>
            <a:r>
              <a:rPr lang="en-US" sz="5600" dirty="0" err="1">
                <a:latin typeface="Century Gothic" pitchFamily="34" charset="0"/>
              </a:rPr>
              <a:t>sana</a:t>
            </a:r>
            <a:endParaRPr lang="en-US" sz="5600" dirty="0">
              <a:latin typeface="Century Gothic" pitchFamily="34" charset="0"/>
            </a:endParaRPr>
          </a:p>
          <a:p>
            <a:pPr algn="just">
              <a:buNone/>
            </a:pPr>
            <a:r>
              <a:rPr lang="en-US" sz="5600" u="sng" dirty="0">
                <a:latin typeface="Century Gothic" pitchFamily="34" charset="0"/>
              </a:rPr>
              <a:t>  </a:t>
            </a:r>
            <a:endParaRPr lang="it-IT" sz="5600" u="sng" dirty="0">
              <a:latin typeface="Century Gothic" pitchFamily="34" charset="0"/>
            </a:endParaRPr>
          </a:p>
          <a:p>
            <a:pPr algn="just"/>
            <a:endParaRPr lang="it-IT" dirty="0">
              <a:latin typeface="Century Gothic" pitchFamily="34" charset="0"/>
            </a:endParaRPr>
          </a:p>
          <a:p>
            <a:endParaRPr lang="it-IT" dirty="0"/>
          </a:p>
        </p:txBody>
      </p:sp>
      <p:pic>
        <p:nvPicPr>
          <p:cNvPr id="44034" name="Picture 2" descr="C:\Documents and Settings\TEMP\Desktop\C_17_navigazioneNostraSalute_1_listaVoci_itemVoci_1_listaMenu_itemMenu_0_imgTesto.jpg"/>
          <p:cNvPicPr>
            <a:picLocks noChangeAspect="1" noChangeArrowheads="1"/>
          </p:cNvPicPr>
          <p:nvPr/>
        </p:nvPicPr>
        <p:blipFill>
          <a:blip r:embed="rId2"/>
          <a:srcRect/>
          <a:stretch>
            <a:fillRect/>
          </a:stretch>
        </p:blipFill>
        <p:spPr bwMode="auto">
          <a:xfrm>
            <a:off x="4051005" y="1592337"/>
            <a:ext cx="2468515" cy="1671858"/>
          </a:xfrm>
          <a:prstGeom prst="rect">
            <a:avLst/>
          </a:prstGeom>
          <a:noFill/>
        </p:spPr>
      </p:pic>
      <p:pic>
        <p:nvPicPr>
          <p:cNvPr id="5" name="Picture 2" descr="C:\Documents and Settings\TEMP\Desktop\Arena Icons Triangle comprare e offerta su Swim_files\arena-multi-stripes-bandeau.jpg"/>
          <p:cNvPicPr>
            <a:picLocks noChangeAspect="1" noChangeArrowheads="1"/>
          </p:cNvPicPr>
          <p:nvPr/>
        </p:nvPicPr>
        <p:blipFill>
          <a:blip r:embed="rId3"/>
          <a:srcRect/>
          <a:stretch>
            <a:fillRect/>
          </a:stretch>
        </p:blipFill>
        <p:spPr bwMode="auto">
          <a:xfrm>
            <a:off x="1040107" y="965237"/>
            <a:ext cx="790575" cy="1190625"/>
          </a:xfrm>
          <a:prstGeom prst="rect">
            <a:avLst/>
          </a:prstGeom>
          <a:noFill/>
        </p:spPr>
      </p:pic>
      <p:cxnSp>
        <p:nvCxnSpPr>
          <p:cNvPr id="7" name="Connettore 1 6"/>
          <p:cNvCxnSpPr/>
          <p:nvPr/>
        </p:nvCxnSpPr>
        <p:spPr>
          <a:xfrm>
            <a:off x="584791" y="701749"/>
            <a:ext cx="2041451" cy="2020186"/>
          </a:xfrm>
          <a:prstGeom prst="line">
            <a:avLst/>
          </a:prstGeom>
          <a:ln>
            <a:solidFill>
              <a:srgbClr val="FFCCFF"/>
            </a:solidFill>
          </a:ln>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flipH="1">
            <a:off x="457200" y="701749"/>
            <a:ext cx="2041451" cy="2020186"/>
          </a:xfrm>
          <a:prstGeom prst="line">
            <a:avLst/>
          </a:prstGeom>
          <a:ln>
            <a:solidFill>
              <a:srgbClr val="FFCC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7554191" y="4978105"/>
            <a:ext cx="868014" cy="3536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 name="Gruppo 12"/>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11" name="Rettangolo 10"/>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2" name="Immagine 11" descr="ATS_ValPadan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sp>
        <p:nvSpPr>
          <p:cNvPr id="13" name="Rettangolo 12"/>
          <p:cNvSpPr/>
          <p:nvPr/>
        </p:nvSpPr>
        <p:spPr>
          <a:xfrm>
            <a:off x="467833" y="3211033"/>
            <a:ext cx="7792877" cy="3046988"/>
          </a:xfrm>
          <a:prstGeom prst="rect">
            <a:avLst/>
          </a:prstGeom>
        </p:spPr>
        <p:txBody>
          <a:bodyPr wrap="square">
            <a:spAutoFit/>
          </a:bodyPr>
          <a:lstStyle/>
          <a:p>
            <a:r>
              <a:rPr lang="it-IT" sz="1600" b="1" dirty="0">
                <a:solidFill>
                  <a:srgbClr val="008000"/>
                </a:solidFill>
                <a:latin typeface="Century Gothic" pitchFamily="34" charset="0"/>
              </a:rPr>
              <a:t>OBIETTIVO</a:t>
            </a:r>
            <a:r>
              <a:rPr lang="it-IT" sz="1600" dirty="0">
                <a:latin typeface="Century Gothic" pitchFamily="34" charset="0"/>
              </a:rPr>
              <a:t> ridurre la mortalità specifica per cancro della mammella nella popolazione invitata a effettuare controlli periodici </a:t>
            </a:r>
          </a:p>
          <a:p>
            <a:r>
              <a:rPr lang="it-IT" sz="1600" b="1" dirty="0">
                <a:solidFill>
                  <a:srgbClr val="008000"/>
                </a:solidFill>
                <a:latin typeface="Century Gothic" pitchFamily="34" charset="0"/>
              </a:rPr>
              <a:t>EPIDEMIOLOGIA</a:t>
            </a:r>
            <a:r>
              <a:rPr lang="it-IT" sz="1600" dirty="0">
                <a:latin typeface="Century Gothic" pitchFamily="34" charset="0"/>
              </a:rPr>
              <a:t> il carcinoma della mammella è il tumore più frequente fra le donne italiane, per incidenza e mortalità. Mentre la mortalità è in calo a partire dagli anni Novanta, l’incidenza è in lieve ma costante aumento, forse come conseguenza del diffondersi della diagnosi precoce </a:t>
            </a:r>
          </a:p>
          <a:p>
            <a:r>
              <a:rPr lang="it-IT" sz="1600" b="1" dirty="0">
                <a:solidFill>
                  <a:srgbClr val="008000"/>
                </a:solidFill>
                <a:latin typeface="Century Gothic" pitchFamily="34" charset="0"/>
              </a:rPr>
              <a:t>TEST </a:t>
            </a:r>
            <a:r>
              <a:rPr lang="it-IT" sz="1600" b="1" dirty="0" err="1">
                <a:solidFill>
                  <a:srgbClr val="008000"/>
                </a:solidFill>
                <a:latin typeface="Century Gothic" pitchFamily="34" charset="0"/>
              </a:rPr>
              <a:t>DI</a:t>
            </a:r>
            <a:r>
              <a:rPr lang="it-IT" sz="1600" b="1" dirty="0">
                <a:solidFill>
                  <a:srgbClr val="008000"/>
                </a:solidFill>
                <a:latin typeface="Century Gothic" pitchFamily="34" charset="0"/>
              </a:rPr>
              <a:t> SCREENING RACCOMANDATO </a:t>
            </a:r>
            <a:r>
              <a:rPr lang="it-IT" sz="1600" dirty="0">
                <a:latin typeface="Century Gothic" pitchFamily="34" charset="0"/>
              </a:rPr>
              <a:t>mammografia ogni due anni alle donne di età compresa tra i 50 e i 69 anni </a:t>
            </a:r>
          </a:p>
          <a:p>
            <a:r>
              <a:rPr lang="it-IT" sz="1600" b="1" dirty="0">
                <a:solidFill>
                  <a:srgbClr val="008000"/>
                </a:solidFill>
                <a:latin typeface="Century Gothic" pitchFamily="34" charset="0"/>
              </a:rPr>
              <a:t>EVIDENZE SCIENTIFICHE </a:t>
            </a:r>
            <a:r>
              <a:rPr lang="it-IT" sz="1600" dirty="0">
                <a:latin typeface="Century Gothic" pitchFamily="34" charset="0"/>
              </a:rPr>
              <a:t>secondo l’Agenzia internazionale per la ricerca sul cancro (</a:t>
            </a:r>
            <a:r>
              <a:rPr lang="it-IT" sz="1600" dirty="0" err="1">
                <a:latin typeface="Century Gothic" pitchFamily="34" charset="0"/>
              </a:rPr>
              <a:t>Iarc</a:t>
            </a:r>
            <a:r>
              <a:rPr lang="it-IT" sz="1600" dirty="0">
                <a:latin typeface="Century Gothic" pitchFamily="34" charset="0"/>
              </a:rPr>
              <a:t>), partecipare allo screening organizzato su invito attivo (mammografia biennale nelle donne di 50-69 anni) riduce del 35% la probabilità di morire per cancro della mammella.</a:t>
            </a:r>
          </a:p>
        </p:txBody>
      </p:sp>
      <p:pic>
        <p:nvPicPr>
          <p:cNvPr id="30722" name="Picture 2" descr="Risultati immagini per screening mammografico immagine"/>
          <p:cNvPicPr>
            <a:picLocks noChangeAspect="1" noChangeArrowheads="1"/>
          </p:cNvPicPr>
          <p:nvPr/>
        </p:nvPicPr>
        <p:blipFill>
          <a:blip r:embed="rId3"/>
          <a:srcRect/>
          <a:stretch>
            <a:fillRect/>
          </a:stretch>
        </p:blipFill>
        <p:spPr bwMode="auto">
          <a:xfrm>
            <a:off x="328875" y="332049"/>
            <a:ext cx="2286000" cy="2000251"/>
          </a:xfrm>
          <a:prstGeom prst="rect">
            <a:avLst/>
          </a:prstGeom>
          <a:noFill/>
        </p:spPr>
      </p:pic>
      <p:pic>
        <p:nvPicPr>
          <p:cNvPr id="14" name="Picture 2"/>
          <p:cNvPicPr>
            <a:picLocks noChangeAspect="1" noChangeArrowheads="1"/>
          </p:cNvPicPr>
          <p:nvPr/>
        </p:nvPicPr>
        <p:blipFill>
          <a:blip r:embed="rId4" cstate="print"/>
          <a:srcRect/>
          <a:stretch>
            <a:fillRect/>
          </a:stretch>
        </p:blipFill>
        <p:spPr bwMode="auto">
          <a:xfrm>
            <a:off x="4540102" y="87381"/>
            <a:ext cx="4029740" cy="3123652"/>
          </a:xfrm>
          <a:prstGeom prst="rect">
            <a:avLst/>
          </a:prstGeom>
          <a:noFill/>
          <a:ln w="9525">
            <a:noFill/>
            <a:miter lim="800000"/>
            <a:headEnd/>
            <a:tailEnd/>
          </a:ln>
        </p:spPr>
      </p:pic>
    </p:spTree>
    <p:extLst>
      <p:ext uri="{BB962C8B-B14F-4D97-AF65-F5344CB8AC3E}">
        <p14:creationId xmlns="" xmlns:p14="http://schemas.microsoft.com/office/powerpoint/2010/main" val="3609845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uppo 12"/>
          <p:cNvGrpSpPr>
            <a:grpSpLocks/>
          </p:cNvGrpSpPr>
          <p:nvPr/>
        </p:nvGrpSpPr>
        <p:grpSpPr bwMode="auto">
          <a:xfrm>
            <a:off x="-6350" y="-3175"/>
            <a:ext cx="9167813" cy="6867525"/>
            <a:chOff x="-6351" y="-3176"/>
            <a:chExt cx="9168354" cy="6867001"/>
          </a:xfrm>
        </p:grpSpPr>
        <p:sp>
          <p:nvSpPr>
            <p:cNvPr id="5" name="Rettangolo 4"/>
            <p:cNvSpPr/>
            <p:nvPr/>
          </p:nvSpPr>
          <p:spPr>
            <a:xfrm>
              <a:off x="-6351" y="-3176"/>
              <a:ext cx="9162004" cy="334937"/>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6" name="Rettangolo 5"/>
            <p:cNvSpPr/>
            <p:nvPr/>
          </p:nvSpPr>
          <p:spPr>
            <a:xfrm>
              <a:off x="-1" y="6528889"/>
              <a:ext cx="9162004" cy="334936"/>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7" name="Rettangolo 6"/>
            <p:cNvSpPr/>
            <p:nvPr/>
          </p:nvSpPr>
          <p:spPr>
            <a:xfrm rot="5400000">
              <a:off x="-3147751"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8" name="Rettangolo 7"/>
            <p:cNvSpPr/>
            <p:nvPr/>
          </p:nvSpPr>
          <p:spPr>
            <a:xfrm rot="5400000">
              <a:off x="5679270"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sp>
          <p:nvSpPr>
            <p:cNvPr id="11" name="Rettangolo 10"/>
            <p:cNvSpPr/>
            <p:nvPr/>
          </p:nvSpPr>
          <p:spPr>
            <a:xfrm>
              <a:off x="7553770" y="6528889"/>
              <a:ext cx="868414" cy="3349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solidFill>
                  <a:prstClr val="white"/>
                </a:solidFill>
              </a:endParaRPr>
            </a:p>
          </p:txBody>
        </p:sp>
        <p:pic>
          <p:nvPicPr>
            <p:cNvPr id="40969" name="Immagine 11" descr="ATS_ValPadana.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75560" y="6516529"/>
              <a:ext cx="585150" cy="34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Titolo 12"/>
          <p:cNvSpPr>
            <a:spLocks noGrp="1"/>
          </p:cNvSpPr>
          <p:nvPr>
            <p:ph type="ctrTitle"/>
          </p:nvPr>
        </p:nvSpPr>
        <p:spPr>
          <a:xfrm>
            <a:off x="876300" y="727075"/>
            <a:ext cx="7100888" cy="784225"/>
          </a:xfrm>
        </p:spPr>
        <p:txBody>
          <a:bodyPr rtlCol="0">
            <a:normAutofit fontScale="90000"/>
          </a:bodyPr>
          <a:lstStyle/>
          <a:p>
            <a:pPr algn="l" eaLnBrk="1" fontAlgn="auto" hangingPunct="1">
              <a:spcAft>
                <a:spcPts val="0"/>
              </a:spcAft>
              <a:defRPr/>
            </a:pPr>
            <a:r>
              <a:rPr lang="it-IT" sz="3200" dirty="0">
                <a:latin typeface="Arial" pitchFamily="34" charset="0"/>
                <a:cs typeface="Arial" pitchFamily="34" charset="0"/>
              </a:rPr>
              <a:t/>
            </a:r>
            <a:br>
              <a:rPr lang="it-IT" sz="3200" dirty="0">
                <a:latin typeface="Arial" pitchFamily="34" charset="0"/>
                <a:cs typeface="Arial" pitchFamily="34" charset="0"/>
              </a:rPr>
            </a:br>
            <a:r>
              <a:rPr lang="it-IT" dirty="0">
                <a:latin typeface="Arial" pitchFamily="34" charset="0"/>
                <a:cs typeface="Arial" pitchFamily="34" charset="0"/>
              </a:rPr>
              <a:t/>
            </a:r>
            <a:br>
              <a:rPr lang="it-IT" dirty="0">
                <a:latin typeface="Arial" pitchFamily="34" charset="0"/>
                <a:cs typeface="Arial" pitchFamily="34" charset="0"/>
              </a:rPr>
            </a:br>
            <a:endParaRPr lang="it-IT" dirty="0">
              <a:latin typeface="Arial" pitchFamily="34" charset="0"/>
              <a:cs typeface="Arial" pitchFamily="34" charset="0"/>
            </a:endParaRPr>
          </a:p>
        </p:txBody>
      </p:sp>
      <p:pic>
        <p:nvPicPr>
          <p:cNvPr id="14" name="Picture 2" descr="C:\Users\bocchimariangela\Desktop\FAD1603A - LR23-201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692696"/>
            <a:ext cx="7671017" cy="511256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ttangolo 8"/>
          <p:cNvSpPr/>
          <p:nvPr/>
        </p:nvSpPr>
        <p:spPr>
          <a:xfrm>
            <a:off x="3419872" y="1052736"/>
            <a:ext cx="2016224" cy="504056"/>
          </a:xfrm>
          <a:prstGeom prst="rect">
            <a:avLst/>
          </a:prstGeom>
          <a:solidFill>
            <a:schemeClr val="bg1"/>
          </a:solidFill>
          <a:ln>
            <a:noFill/>
          </a:ln>
        </p:spPr>
        <p:txBody>
          <a:bodyPr vert="horz" rtlCol="0" anchor="b">
            <a:noAutofit/>
          </a:bodyPr>
          <a:lstStyle/>
          <a:p>
            <a:pPr algn="ctr"/>
            <a:endParaRPr lang="it-IT" sz="1200" dirty="0">
              <a:solidFill>
                <a:prstClr val="black"/>
              </a:solidFill>
              <a:latin typeface="Calibri" pitchFamily="34" charset="0"/>
            </a:endParaRPr>
          </a:p>
        </p:txBody>
      </p:sp>
      <p:sp>
        <p:nvSpPr>
          <p:cNvPr id="12" name="Rettangolo 11"/>
          <p:cNvSpPr/>
          <p:nvPr/>
        </p:nvSpPr>
        <p:spPr>
          <a:xfrm>
            <a:off x="3995936" y="3068960"/>
            <a:ext cx="2016224" cy="936104"/>
          </a:xfrm>
          <a:prstGeom prst="rect">
            <a:avLst/>
          </a:prstGeom>
          <a:noFill/>
          <a:ln w="25400">
            <a:solidFill>
              <a:srgbClr val="FF0000"/>
            </a:solidFill>
          </a:ln>
        </p:spPr>
        <p:txBody>
          <a:bodyPr vert="horz" rtlCol="0" anchor="b">
            <a:noAutofit/>
          </a:bodyPr>
          <a:lstStyle/>
          <a:p>
            <a:pPr algn="ctr"/>
            <a:endParaRPr lang="it-IT" sz="1200" dirty="0">
              <a:solidFill>
                <a:prstClr val="black"/>
              </a:solidFill>
              <a:latin typeface="Calibri" pitchFamily="34" charset="0"/>
            </a:endParaRPr>
          </a:p>
        </p:txBody>
      </p:sp>
      <p:sp>
        <p:nvSpPr>
          <p:cNvPr id="2" name="TextBox 1"/>
          <p:cNvSpPr txBox="1"/>
          <p:nvPr/>
        </p:nvSpPr>
        <p:spPr>
          <a:xfrm>
            <a:off x="876300" y="829994"/>
            <a:ext cx="6798808" cy="369332"/>
          </a:xfrm>
          <a:prstGeom prst="rect">
            <a:avLst/>
          </a:prstGeom>
          <a:noFill/>
        </p:spPr>
        <p:txBody>
          <a:bodyPr wrap="square" rtlCol="0">
            <a:spAutoFit/>
          </a:bodyPr>
          <a:lstStyle/>
          <a:p>
            <a:r>
              <a:rPr lang="it-IT" b="1" dirty="0">
                <a:solidFill>
                  <a:srgbClr val="00B050"/>
                </a:solidFill>
                <a:latin typeface="Century Gothic" panose="020B0502020202020204" pitchFamily="34" charset="0"/>
              </a:rPr>
              <a:t>I PROGRAMMI DI SCREENING E…</a:t>
            </a:r>
          </a:p>
        </p:txBody>
      </p:sp>
      <p:sp>
        <p:nvSpPr>
          <p:cNvPr id="3" name="TextBox 2"/>
          <p:cNvSpPr txBox="1"/>
          <p:nvPr/>
        </p:nvSpPr>
        <p:spPr>
          <a:xfrm>
            <a:off x="876300" y="5978769"/>
            <a:ext cx="7662789" cy="369332"/>
          </a:xfrm>
          <a:prstGeom prst="rect">
            <a:avLst/>
          </a:prstGeom>
          <a:noFill/>
        </p:spPr>
        <p:txBody>
          <a:bodyPr wrap="square" rtlCol="0">
            <a:spAutoFit/>
          </a:bodyPr>
          <a:lstStyle/>
          <a:p>
            <a:pPr algn="ctr"/>
            <a:r>
              <a:rPr lang="it-IT" b="1" dirty="0">
                <a:solidFill>
                  <a:srgbClr val="008000"/>
                </a:solidFill>
              </a:rPr>
              <a:t>EMANUELA ANGHINONI ATS VALPADANA – MANTOVA 6 MAGGIO 2017</a:t>
            </a:r>
          </a:p>
        </p:txBody>
      </p:sp>
    </p:spTree>
    <p:extLst>
      <p:ext uri="{BB962C8B-B14F-4D97-AF65-F5344CB8AC3E}">
        <p14:creationId xmlns="" xmlns:p14="http://schemas.microsoft.com/office/powerpoint/2010/main" val="1773623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64055974"/>
              </p:ext>
            </p:extLst>
          </p:nvPr>
        </p:nvGraphicFramePr>
        <p:xfrm>
          <a:off x="590843" y="1167618"/>
          <a:ext cx="8095953" cy="4867422"/>
        </p:xfrm>
        <a:graphic>
          <a:graphicData uri="http://schemas.openxmlformats.org/drawingml/2006/table">
            <a:tbl>
              <a:tblPr>
                <a:tableStyleId>{5C22544A-7EE6-4342-B048-85BDC9FD1C3A}</a:tableStyleId>
              </a:tblPr>
              <a:tblGrid>
                <a:gridCol w="1584180">
                  <a:extLst>
                    <a:ext uri="{9D8B030D-6E8A-4147-A177-3AD203B41FA5}">
                      <a16:colId xmlns="" xmlns:a16="http://schemas.microsoft.com/office/drawing/2014/main" val="1434928328"/>
                    </a:ext>
                  </a:extLst>
                </a:gridCol>
                <a:gridCol w="617401">
                  <a:extLst>
                    <a:ext uri="{9D8B030D-6E8A-4147-A177-3AD203B41FA5}">
                      <a16:colId xmlns="" xmlns:a16="http://schemas.microsoft.com/office/drawing/2014/main" val="1129995277"/>
                    </a:ext>
                  </a:extLst>
                </a:gridCol>
                <a:gridCol w="618128">
                  <a:extLst>
                    <a:ext uri="{9D8B030D-6E8A-4147-A177-3AD203B41FA5}">
                      <a16:colId xmlns="" xmlns:a16="http://schemas.microsoft.com/office/drawing/2014/main" val="555680685"/>
                    </a:ext>
                  </a:extLst>
                </a:gridCol>
                <a:gridCol w="514259">
                  <a:extLst>
                    <a:ext uri="{9D8B030D-6E8A-4147-A177-3AD203B41FA5}">
                      <a16:colId xmlns="" xmlns:a16="http://schemas.microsoft.com/office/drawing/2014/main" val="188373194"/>
                    </a:ext>
                  </a:extLst>
                </a:gridCol>
                <a:gridCol w="514986">
                  <a:extLst>
                    <a:ext uri="{9D8B030D-6E8A-4147-A177-3AD203B41FA5}">
                      <a16:colId xmlns="" xmlns:a16="http://schemas.microsoft.com/office/drawing/2014/main" val="1802183508"/>
                    </a:ext>
                  </a:extLst>
                </a:gridCol>
                <a:gridCol w="720545">
                  <a:extLst>
                    <a:ext uri="{9D8B030D-6E8A-4147-A177-3AD203B41FA5}">
                      <a16:colId xmlns="" xmlns:a16="http://schemas.microsoft.com/office/drawing/2014/main" val="1572198020"/>
                    </a:ext>
                  </a:extLst>
                </a:gridCol>
                <a:gridCol w="618128">
                  <a:extLst>
                    <a:ext uri="{9D8B030D-6E8A-4147-A177-3AD203B41FA5}">
                      <a16:colId xmlns="" xmlns:a16="http://schemas.microsoft.com/office/drawing/2014/main" val="3248177339"/>
                    </a:ext>
                  </a:extLst>
                </a:gridCol>
                <a:gridCol w="617401">
                  <a:extLst>
                    <a:ext uri="{9D8B030D-6E8A-4147-A177-3AD203B41FA5}">
                      <a16:colId xmlns="" xmlns:a16="http://schemas.microsoft.com/office/drawing/2014/main" val="2019340390"/>
                    </a:ext>
                  </a:extLst>
                </a:gridCol>
                <a:gridCol w="828045">
                  <a:extLst>
                    <a:ext uri="{9D8B030D-6E8A-4147-A177-3AD203B41FA5}">
                      <a16:colId xmlns="" xmlns:a16="http://schemas.microsoft.com/office/drawing/2014/main" val="200288036"/>
                    </a:ext>
                  </a:extLst>
                </a:gridCol>
                <a:gridCol w="1462880">
                  <a:extLst>
                    <a:ext uri="{9D8B030D-6E8A-4147-A177-3AD203B41FA5}">
                      <a16:colId xmlns="" xmlns:a16="http://schemas.microsoft.com/office/drawing/2014/main" val="1714959611"/>
                    </a:ext>
                  </a:extLst>
                </a:gridCol>
              </a:tblGrid>
              <a:tr h="814011">
                <a:tc>
                  <a:txBody>
                    <a:bodyPr/>
                    <a:lstStyle/>
                    <a:p>
                      <a:pPr algn="ctr">
                        <a:lnSpc>
                          <a:spcPct val="115000"/>
                        </a:lnSpc>
                        <a:spcAft>
                          <a:spcPts val="0"/>
                        </a:spcAft>
                      </a:pPr>
                      <a:r>
                        <a:rPr lang="it-IT" sz="1100" dirty="0">
                          <a:effectLst/>
                          <a:latin typeface="Century Gothic" panose="020B0502020202020204" pitchFamily="34" charset="0"/>
                        </a:rPr>
                        <a:t>CASISTICA SD ESAMI SUCCESSIVI</a:t>
                      </a:r>
                      <a:endParaRPr lang="it-IT" sz="9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latin typeface="Century Gothic" panose="020B0502020202020204" pitchFamily="34" charset="0"/>
                        </a:rPr>
                        <a:t>ANNO 2008</a:t>
                      </a:r>
                      <a:endParaRPr lang="it-IT" sz="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latin typeface="Century Gothic" panose="020B0502020202020204" pitchFamily="34" charset="0"/>
                        </a:rPr>
                        <a:t>ANNO 2009</a:t>
                      </a:r>
                      <a:endParaRPr lang="it-IT" sz="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latin typeface="Century Gothic" panose="020B0502020202020204" pitchFamily="34" charset="0"/>
                        </a:rPr>
                        <a:t>ANNO 2010</a:t>
                      </a:r>
                      <a:endParaRPr lang="it-IT" sz="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latin typeface="Century Gothic" panose="020B0502020202020204" pitchFamily="34" charset="0"/>
                        </a:rPr>
                        <a:t>ANNO 2011</a:t>
                      </a:r>
                      <a:endParaRPr lang="it-IT" sz="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latin typeface="Century Gothic" panose="020B0502020202020204" pitchFamily="34" charset="0"/>
                        </a:rPr>
                        <a:t>ANNO 2012</a:t>
                      </a:r>
                      <a:endParaRPr lang="it-IT" sz="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latin typeface="Century Gothic" panose="020B0502020202020204" pitchFamily="34" charset="0"/>
                        </a:rPr>
                        <a:t>ANNO 2013</a:t>
                      </a:r>
                      <a:endParaRPr lang="it-IT" sz="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latin typeface="Century Gothic" panose="020B0502020202020204" pitchFamily="34" charset="0"/>
                        </a:rPr>
                        <a:t>ANNO</a:t>
                      </a:r>
                    </a:p>
                    <a:p>
                      <a:pPr algn="ctr">
                        <a:lnSpc>
                          <a:spcPct val="115000"/>
                        </a:lnSpc>
                        <a:spcAft>
                          <a:spcPts val="0"/>
                        </a:spcAft>
                      </a:pPr>
                      <a:r>
                        <a:rPr lang="it-IT" sz="800" dirty="0">
                          <a:effectLst/>
                          <a:latin typeface="Century Gothic" panose="020B0502020202020204" pitchFamily="34" charset="0"/>
                        </a:rPr>
                        <a:t>2014</a:t>
                      </a:r>
                      <a:endParaRPr lang="it-IT" sz="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800" dirty="0">
                          <a:effectLst/>
                          <a:latin typeface="Century Gothic" panose="020B0502020202020204" pitchFamily="34" charset="0"/>
                        </a:rPr>
                        <a:t>ANNO 2015</a:t>
                      </a:r>
                      <a:endParaRPr lang="it-IT" sz="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latin typeface="Century Gothic" panose="020B0502020202020204" pitchFamily="34" charset="0"/>
                        </a:rPr>
                        <a:t>Totale</a:t>
                      </a:r>
                      <a:endParaRPr lang="it-IT" sz="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162977466"/>
                  </a:ext>
                </a:extLst>
              </a:tr>
              <a:tr h="814011">
                <a:tc>
                  <a:txBody>
                    <a:bodyPr/>
                    <a:lstStyle/>
                    <a:p>
                      <a:pPr algn="ctr">
                        <a:lnSpc>
                          <a:spcPct val="115000"/>
                        </a:lnSpc>
                        <a:spcAft>
                          <a:spcPts val="0"/>
                        </a:spcAft>
                      </a:pPr>
                      <a:r>
                        <a:rPr lang="it-IT" sz="1100">
                          <a:effectLst/>
                          <a:latin typeface="Century Gothic" panose="020B0502020202020204" pitchFamily="34" charset="0"/>
                        </a:rPr>
                        <a:t>MAMMOGRAFIE TOTALI ESEGUITE</a:t>
                      </a:r>
                      <a:endParaRPr lang="it-IT" sz="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15376</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16081</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15244</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14654</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16026</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15784</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15355</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15947</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124467</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683405168"/>
                  </a:ext>
                </a:extLst>
              </a:tr>
              <a:tr h="814011">
                <a:tc>
                  <a:txBody>
                    <a:bodyPr/>
                    <a:lstStyle/>
                    <a:p>
                      <a:pPr algn="ctr">
                        <a:lnSpc>
                          <a:spcPct val="115000"/>
                        </a:lnSpc>
                        <a:spcAft>
                          <a:spcPts val="0"/>
                        </a:spcAft>
                      </a:pPr>
                      <a:r>
                        <a:rPr lang="it-IT" sz="1100">
                          <a:effectLst/>
                          <a:latin typeface="Century Gothic" panose="020B0502020202020204" pitchFamily="34" charset="0"/>
                        </a:rPr>
                        <a:t>MAMMOGRAFIE-ESAMI SUCCESSIVI</a:t>
                      </a:r>
                      <a:endParaRPr lang="it-IT" sz="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12502</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14144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13211</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12458</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11421</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12713</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13015</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13366</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102830</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812174247"/>
                  </a:ext>
                </a:extLst>
              </a:tr>
              <a:tr h="396741">
                <a:tc>
                  <a:txBody>
                    <a:bodyPr/>
                    <a:lstStyle/>
                    <a:p>
                      <a:pPr algn="ctr">
                        <a:lnSpc>
                          <a:spcPct val="115000"/>
                        </a:lnSpc>
                        <a:spcAft>
                          <a:spcPts val="0"/>
                        </a:spcAft>
                      </a:pPr>
                      <a:r>
                        <a:rPr lang="it-IT" sz="1100">
                          <a:effectLst/>
                          <a:latin typeface="Century Gothic" panose="020B0502020202020204" pitchFamily="34" charset="0"/>
                        </a:rPr>
                        <a:t>STADIO pT2+</a:t>
                      </a:r>
                      <a:endParaRPr lang="it-IT" sz="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7</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8</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9</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11</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48</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71765833"/>
                  </a:ext>
                </a:extLst>
              </a:tr>
              <a:tr h="396741">
                <a:tc>
                  <a:txBody>
                    <a:bodyPr/>
                    <a:lstStyle/>
                    <a:p>
                      <a:pPr algn="ctr">
                        <a:lnSpc>
                          <a:spcPct val="115000"/>
                        </a:lnSpc>
                        <a:spcAft>
                          <a:spcPts val="0"/>
                        </a:spcAft>
                      </a:pPr>
                      <a:r>
                        <a:rPr lang="it-IT" sz="1100">
                          <a:effectLst/>
                          <a:latin typeface="Century Gothic" panose="020B0502020202020204" pitchFamily="34" charset="0"/>
                        </a:rPr>
                        <a:t>STADIO pT1 N+</a:t>
                      </a:r>
                      <a:endParaRPr lang="it-IT" sz="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14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5</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4</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7</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8</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13</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59</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841532242"/>
                  </a:ext>
                </a:extLst>
              </a:tr>
              <a:tr h="396741">
                <a:tc>
                  <a:txBody>
                    <a:bodyPr/>
                    <a:lstStyle/>
                    <a:p>
                      <a:pPr algn="ctr">
                        <a:lnSpc>
                          <a:spcPct val="115000"/>
                        </a:lnSpc>
                        <a:spcAft>
                          <a:spcPts val="0"/>
                        </a:spcAft>
                      </a:pPr>
                      <a:r>
                        <a:rPr lang="it-IT" sz="1100">
                          <a:effectLst/>
                          <a:latin typeface="Century Gothic" panose="020B0502020202020204" pitchFamily="34" charset="0"/>
                        </a:rPr>
                        <a:t>TOTALE CARCINOMI</a:t>
                      </a:r>
                      <a:endParaRPr lang="it-IT" sz="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43</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74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74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60</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54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54</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74</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80</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513</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152536022"/>
                  </a:ext>
                </a:extLst>
              </a:tr>
              <a:tr h="1235166">
                <a:tc>
                  <a:txBody>
                    <a:bodyPr/>
                    <a:lstStyle/>
                    <a:p>
                      <a:pPr algn="ctr">
                        <a:lnSpc>
                          <a:spcPct val="115000"/>
                        </a:lnSpc>
                        <a:spcAft>
                          <a:spcPts val="0"/>
                        </a:spcAft>
                      </a:pPr>
                      <a:r>
                        <a:rPr lang="it-IT" sz="1100">
                          <a:effectLst/>
                          <a:latin typeface="Century Gothic" panose="020B0502020202020204" pitchFamily="34" charset="0"/>
                        </a:rPr>
                        <a:t>RAPPORTO STADI AVANZATI/TOT. CARCINOMI</a:t>
                      </a:r>
                      <a:endParaRPr lang="it-IT" sz="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25,6</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24,3</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16,2</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23,3</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9,3</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a:effectLst/>
                          <a:latin typeface="Century Gothic" panose="020B0502020202020204" pitchFamily="34" charset="0"/>
                        </a:rPr>
                        <a:t>20,4</a:t>
                      </a:r>
                      <a:endParaRPr lang="it-IT"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16,2%</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30%</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200" dirty="0">
                          <a:effectLst/>
                          <a:latin typeface="Century Gothic" panose="020B0502020202020204" pitchFamily="34" charset="0"/>
                        </a:rPr>
                        <a:t>20,8%</a:t>
                      </a:r>
                      <a:endParaRPr lang="it-IT"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554736177"/>
                  </a:ext>
                </a:extLst>
              </a:tr>
            </a:tbl>
          </a:graphicData>
        </a:graphic>
      </p:graphicFrame>
    </p:spTree>
    <p:extLst>
      <p:ext uri="{BB962C8B-B14F-4D97-AF65-F5344CB8AC3E}">
        <p14:creationId xmlns="" xmlns:p14="http://schemas.microsoft.com/office/powerpoint/2010/main" val="705684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7554191" y="4978105"/>
            <a:ext cx="868014" cy="3536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 name="Gruppo 12"/>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11" name="Rettangolo 10"/>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2" name="Immagine 11" descr="ATS_ValPadan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sp>
        <p:nvSpPr>
          <p:cNvPr id="13" name="Rettangolo 12"/>
          <p:cNvSpPr/>
          <p:nvPr/>
        </p:nvSpPr>
        <p:spPr>
          <a:xfrm>
            <a:off x="563526" y="2613089"/>
            <a:ext cx="8031290" cy="3293209"/>
          </a:xfrm>
          <a:prstGeom prst="rect">
            <a:avLst/>
          </a:prstGeom>
        </p:spPr>
        <p:txBody>
          <a:bodyPr wrap="square">
            <a:spAutoFit/>
          </a:bodyPr>
          <a:lstStyle/>
          <a:p>
            <a:pPr algn="just"/>
            <a:r>
              <a:rPr lang="it-IT" sz="1600" b="1" dirty="0">
                <a:solidFill>
                  <a:srgbClr val="008000"/>
                </a:solidFill>
                <a:latin typeface="Century Gothic" pitchFamily="34" charset="0"/>
              </a:rPr>
              <a:t>OBIETTIVO</a:t>
            </a:r>
            <a:r>
              <a:rPr lang="it-IT" sz="1600" dirty="0">
                <a:latin typeface="Century Gothic" pitchFamily="34" charset="0"/>
              </a:rPr>
              <a:t> ridurre la mortalità per carcinoma della cervice uterina, ma anche l'incidenza della neoplasia invasiva, grazie alla capacità di identificare sia le lesioni tumorali molto precoci sia quelle </a:t>
            </a:r>
            <a:r>
              <a:rPr lang="it-IT" sz="1600" dirty="0" err="1">
                <a:latin typeface="Century Gothic" pitchFamily="34" charset="0"/>
              </a:rPr>
              <a:t>pretumorali</a:t>
            </a:r>
            <a:r>
              <a:rPr lang="it-IT" sz="1600" dirty="0">
                <a:latin typeface="Century Gothic" pitchFamily="34" charset="0"/>
              </a:rPr>
              <a:t> </a:t>
            </a:r>
          </a:p>
          <a:p>
            <a:pPr algn="just"/>
            <a:r>
              <a:rPr lang="it-IT" sz="1600" b="1" dirty="0">
                <a:solidFill>
                  <a:srgbClr val="008000"/>
                </a:solidFill>
                <a:latin typeface="Century Gothic" pitchFamily="34" charset="0"/>
              </a:rPr>
              <a:t>EPIDEMIOLOGIA</a:t>
            </a:r>
            <a:r>
              <a:rPr lang="it-IT" sz="1600" dirty="0">
                <a:latin typeface="Century Gothic" pitchFamily="34" charset="0"/>
              </a:rPr>
              <a:t> negli ultimi vent’anni la mortalità per tumore dell'utero (corpo e collo) è diminuita di oltre il 50%, soprattutto per quanto riguarda il tumore della cervice uterina. </a:t>
            </a:r>
          </a:p>
          <a:p>
            <a:pPr algn="just"/>
            <a:r>
              <a:rPr lang="it-IT" sz="1600" b="1" dirty="0">
                <a:solidFill>
                  <a:srgbClr val="008000"/>
                </a:solidFill>
                <a:latin typeface="Century Gothic" pitchFamily="34" charset="0"/>
              </a:rPr>
              <a:t>TEST </a:t>
            </a:r>
            <a:r>
              <a:rPr lang="it-IT" sz="1600" b="1" dirty="0" err="1">
                <a:solidFill>
                  <a:srgbClr val="008000"/>
                </a:solidFill>
                <a:latin typeface="Century Gothic" pitchFamily="34" charset="0"/>
              </a:rPr>
              <a:t>DI</a:t>
            </a:r>
            <a:r>
              <a:rPr lang="it-IT" sz="1600" b="1" dirty="0">
                <a:solidFill>
                  <a:srgbClr val="008000"/>
                </a:solidFill>
                <a:latin typeface="Century Gothic" pitchFamily="34" charset="0"/>
              </a:rPr>
              <a:t> SCREENING RACCOMANDATO </a:t>
            </a:r>
            <a:r>
              <a:rPr lang="it-IT" sz="1600" dirty="0">
                <a:latin typeface="Century Gothic" pitchFamily="34" charset="0"/>
              </a:rPr>
              <a:t>ricerca del DNA del virus HPV (ancora molto usato esame citologico </a:t>
            </a:r>
            <a:r>
              <a:rPr lang="it-IT" sz="1600" dirty="0" err="1">
                <a:latin typeface="Century Gothic" pitchFamily="34" charset="0"/>
              </a:rPr>
              <a:t>cervico-vaginale</a:t>
            </a:r>
            <a:r>
              <a:rPr lang="it-IT" sz="1600" dirty="0">
                <a:latin typeface="Century Gothic" pitchFamily="34" charset="0"/>
              </a:rPr>
              <a:t>, o </a:t>
            </a:r>
            <a:r>
              <a:rPr lang="it-IT" sz="1600" dirty="0" err="1">
                <a:latin typeface="Century Gothic" pitchFamily="34" charset="0"/>
              </a:rPr>
              <a:t>Pap</a:t>
            </a:r>
            <a:r>
              <a:rPr lang="it-IT" sz="1600" dirty="0">
                <a:latin typeface="Century Gothic" pitchFamily="34" charset="0"/>
              </a:rPr>
              <a:t> test, ogni tre anni per le donne di età compresa tra 25 e 64 anni ) </a:t>
            </a:r>
          </a:p>
          <a:p>
            <a:pPr algn="just"/>
            <a:r>
              <a:rPr lang="it-IT" sz="1600" b="1" dirty="0">
                <a:solidFill>
                  <a:srgbClr val="008000"/>
                </a:solidFill>
                <a:latin typeface="Century Gothic" pitchFamily="34" charset="0"/>
              </a:rPr>
              <a:t>EVIDENZE SCIENTIFICHE </a:t>
            </a:r>
            <a:r>
              <a:rPr lang="it-IT" sz="1600" dirty="0">
                <a:latin typeface="Century Gothic" pitchFamily="34" charset="0"/>
              </a:rPr>
              <a:t>l'efficacia dello screening cervicale è stata dimostrata sia dalla riduzione della mortalità per tumore della cervice uterina in aree geografiche in cui sono stati attuati screening di popolazione, sia da studi non randomizzati (caso-controllo)</a:t>
            </a:r>
          </a:p>
        </p:txBody>
      </p:sp>
      <p:pic>
        <p:nvPicPr>
          <p:cNvPr id="14" name="Picture 3"/>
          <p:cNvPicPr>
            <a:picLocks noChangeAspect="1" noChangeArrowheads="1"/>
          </p:cNvPicPr>
          <p:nvPr/>
        </p:nvPicPr>
        <p:blipFill>
          <a:blip r:embed="rId3" cstate="print"/>
          <a:srcRect/>
          <a:stretch>
            <a:fillRect/>
          </a:stretch>
        </p:blipFill>
        <p:spPr bwMode="auto">
          <a:xfrm>
            <a:off x="6513565" y="332049"/>
            <a:ext cx="2081251" cy="2281040"/>
          </a:xfrm>
          <a:prstGeom prst="rect">
            <a:avLst/>
          </a:prstGeom>
          <a:noFill/>
          <a:ln w="9525">
            <a:noFill/>
            <a:miter lim="800000"/>
            <a:headEnd/>
            <a:tailEnd/>
          </a:ln>
        </p:spPr>
      </p:pic>
      <p:pic>
        <p:nvPicPr>
          <p:cNvPr id="15" name="Picture 2" descr="C:\Documents and Settings\Utente\Desktop\LOOOOOOOOL\images (1).jpg"/>
          <p:cNvPicPr>
            <a:picLocks noChangeAspect="1" noChangeArrowheads="1"/>
          </p:cNvPicPr>
          <p:nvPr/>
        </p:nvPicPr>
        <p:blipFill>
          <a:blip r:embed="rId4" cstate="print"/>
          <a:srcRect/>
          <a:stretch>
            <a:fillRect/>
          </a:stretch>
        </p:blipFill>
        <p:spPr bwMode="auto">
          <a:xfrm>
            <a:off x="563526" y="482502"/>
            <a:ext cx="2276872" cy="1528311"/>
          </a:xfrm>
          <a:prstGeom prst="rect">
            <a:avLst/>
          </a:prstGeom>
          <a:noFill/>
        </p:spPr>
      </p:pic>
    </p:spTree>
    <p:extLst>
      <p:ext uri="{BB962C8B-B14F-4D97-AF65-F5344CB8AC3E}">
        <p14:creationId xmlns="" xmlns:p14="http://schemas.microsoft.com/office/powerpoint/2010/main" val="3609845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3"/>
          <p:cNvPicPr>
            <a:picLocks noGrp="1" noChangeAspect="1" noChangeArrowheads="1"/>
          </p:cNvPicPr>
          <p:nvPr>
            <p:ph idx="1"/>
          </p:nvPr>
        </p:nvPicPr>
        <p:blipFill>
          <a:blip r:embed="rId2" cstate="print"/>
          <a:srcRect/>
          <a:stretch>
            <a:fillRect/>
          </a:stretch>
        </p:blipFill>
        <p:spPr bwMode="auto">
          <a:xfrm>
            <a:off x="996778" y="832022"/>
            <a:ext cx="6993925" cy="57664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p:cNvPicPr>
            <a:picLocks noGrp="1" noChangeAspect="1"/>
          </p:cNvPicPr>
          <p:nvPr>
            <p:ph idx="1"/>
          </p:nvPr>
        </p:nvPicPr>
        <p:blipFill>
          <a:blip r:embed="rId2"/>
          <a:stretch>
            <a:fillRect/>
          </a:stretch>
        </p:blipFill>
        <p:spPr>
          <a:xfrm>
            <a:off x="545342" y="506437"/>
            <a:ext cx="8141458" cy="6049107"/>
          </a:xfrm>
          <a:prstGeom prst="rect">
            <a:avLst/>
          </a:prstGeom>
        </p:spPr>
      </p:pic>
      <p:sp>
        <p:nvSpPr>
          <p:cNvPr id="5" name="TextBox 4"/>
          <p:cNvSpPr txBox="1"/>
          <p:nvPr/>
        </p:nvSpPr>
        <p:spPr>
          <a:xfrm>
            <a:off x="3207434" y="274638"/>
            <a:ext cx="4206240" cy="369332"/>
          </a:xfrm>
          <a:prstGeom prst="rect">
            <a:avLst/>
          </a:prstGeom>
          <a:noFill/>
        </p:spPr>
        <p:txBody>
          <a:bodyPr wrap="square" rtlCol="0">
            <a:spAutoFit/>
          </a:bodyPr>
          <a:lstStyle/>
          <a:p>
            <a:r>
              <a:rPr lang="it-IT" dirty="0"/>
              <a:t>REPORT DI REGIONE LOMBARDIA </a:t>
            </a:r>
          </a:p>
        </p:txBody>
      </p:sp>
    </p:spTree>
    <p:extLst>
      <p:ext uri="{BB962C8B-B14F-4D97-AF65-F5344CB8AC3E}">
        <p14:creationId xmlns="" xmlns:p14="http://schemas.microsoft.com/office/powerpoint/2010/main" val="129880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98321714"/>
              </p:ext>
            </p:extLst>
          </p:nvPr>
        </p:nvGraphicFramePr>
        <p:xfrm>
          <a:off x="659028" y="773723"/>
          <a:ext cx="7636475" cy="5584871"/>
        </p:xfrm>
        <a:graphic>
          <a:graphicData uri="http://schemas.openxmlformats.org/drawingml/2006/table">
            <a:tbl>
              <a:tblPr/>
              <a:tblGrid>
                <a:gridCol w="3085496">
                  <a:extLst>
                    <a:ext uri="{9D8B030D-6E8A-4147-A177-3AD203B41FA5}">
                      <a16:colId xmlns="" xmlns:a16="http://schemas.microsoft.com/office/drawing/2014/main" val="3467830860"/>
                    </a:ext>
                  </a:extLst>
                </a:gridCol>
                <a:gridCol w="2036801">
                  <a:extLst>
                    <a:ext uri="{9D8B030D-6E8A-4147-A177-3AD203B41FA5}">
                      <a16:colId xmlns="" xmlns:a16="http://schemas.microsoft.com/office/drawing/2014/main" val="2853663618"/>
                    </a:ext>
                  </a:extLst>
                </a:gridCol>
                <a:gridCol w="2514178">
                  <a:extLst>
                    <a:ext uri="{9D8B030D-6E8A-4147-A177-3AD203B41FA5}">
                      <a16:colId xmlns="" xmlns:a16="http://schemas.microsoft.com/office/drawing/2014/main" val="2510143738"/>
                    </a:ext>
                  </a:extLst>
                </a:gridCol>
              </a:tblGrid>
              <a:tr h="1907442">
                <a:tc>
                  <a:txBody>
                    <a:bodyPr/>
                    <a:lstStyle/>
                    <a:p>
                      <a:pPr algn="l" fontAlgn="b"/>
                      <a:r>
                        <a:rPr lang="it-IT" sz="1000" b="1" i="0" u="none" strike="noStrike" dirty="0">
                          <a:solidFill>
                            <a:srgbClr val="FFFFFF"/>
                          </a:solidFill>
                          <a:effectLst/>
                          <a:latin typeface="Arial" panose="020B0604020202020204" pitchFamily="34" charset="0"/>
                        </a:rPr>
                        <a:t>MOTIVO INVIO (CITOLOGIA)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it-IT" sz="1000" b="1" i="0" u="none" strike="noStrike">
                          <a:solidFill>
                            <a:srgbClr val="FFFFFF"/>
                          </a:solidFill>
                          <a:effectLst/>
                          <a:latin typeface="Arial" panose="020B0604020202020204" pitchFamily="34" charset="0"/>
                        </a:rPr>
                        <a:t>N. DONNE INVITATE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it-IT" sz="1000" b="1" i="0" u="none" strike="noStrike">
                          <a:solidFill>
                            <a:srgbClr val="FFFFFF"/>
                          </a:solidFill>
                          <a:effectLst/>
                          <a:latin typeface="Arial" panose="020B0604020202020204" pitchFamily="34" charset="0"/>
                        </a:rPr>
                        <a:t>ADERENTI (a) CENTRI DI RIFERIMENTO COLPOSCOPIA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extLst>
                  <a:ext uri="{0D108BD9-81ED-4DB2-BD59-A6C34878D82A}">
                    <a16:rowId xmlns="" xmlns:a16="http://schemas.microsoft.com/office/drawing/2014/main" val="3237333326"/>
                  </a:ext>
                </a:extLst>
              </a:tr>
              <a:tr h="305751">
                <a:tc>
                  <a:txBody>
                    <a:bodyPr/>
                    <a:lstStyle/>
                    <a:p>
                      <a:pPr algn="l" fontAlgn="b"/>
                      <a:r>
                        <a:rPr lang="it-IT" sz="1200" b="0" i="0" u="none" strike="noStrike" dirty="0">
                          <a:effectLst/>
                          <a:latin typeface="Arial" panose="020B0604020202020204" pitchFamily="34" charset="0"/>
                        </a:rPr>
                        <a:t>Ca Invasivo</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200" b="0" i="0" u="none" strike="noStrike">
                          <a:effectLst/>
                          <a:latin typeface="Arial" panose="020B0604020202020204" pitchFamily="34" charset="0"/>
                        </a:rPr>
                        <a:t>2</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200" b="0" i="0" u="none" strike="noStrike">
                          <a:effectLst/>
                          <a:latin typeface="Arial" panose="020B0604020202020204" pitchFamily="34" charset="0"/>
                        </a:rPr>
                        <a:t>2</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446240843"/>
                  </a:ext>
                </a:extLst>
              </a:tr>
              <a:tr h="305751">
                <a:tc>
                  <a:txBody>
                    <a:bodyPr/>
                    <a:lstStyle/>
                    <a:p>
                      <a:pPr algn="l" fontAlgn="b"/>
                      <a:r>
                        <a:rPr lang="it-IT" sz="1200" b="0" i="0" u="none" strike="noStrike" dirty="0">
                          <a:effectLst/>
                          <a:latin typeface="Arial" panose="020B0604020202020204" pitchFamily="34" charset="0"/>
                        </a:rPr>
                        <a:t>HSIL</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95</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75</a:t>
                      </a:r>
                    </a:p>
                  </a:txBody>
                  <a:tcPr marL="9525" marR="9525" marT="9525" anchor="b">
                    <a:lnL>
                      <a:noFill/>
                    </a:lnL>
                    <a:lnR>
                      <a:noFill/>
                    </a:lnR>
                    <a:lnT>
                      <a:noFill/>
                    </a:lnT>
                    <a:lnB>
                      <a:noFill/>
                    </a:lnB>
                  </a:tcPr>
                </a:tc>
                <a:extLst>
                  <a:ext uri="{0D108BD9-81ED-4DB2-BD59-A6C34878D82A}">
                    <a16:rowId xmlns="" xmlns:a16="http://schemas.microsoft.com/office/drawing/2014/main" val="3107499120"/>
                  </a:ext>
                </a:extLst>
              </a:tr>
              <a:tr h="305751">
                <a:tc>
                  <a:txBody>
                    <a:bodyPr/>
                    <a:lstStyle/>
                    <a:p>
                      <a:pPr algn="l" fontAlgn="b"/>
                      <a:r>
                        <a:rPr lang="it-IT" sz="1200" b="0" i="0" u="none" strike="noStrike" dirty="0">
                          <a:effectLst/>
                          <a:latin typeface="Arial" panose="020B0604020202020204" pitchFamily="34" charset="0"/>
                        </a:rPr>
                        <a:t>LSIL-CIN1</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330</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171</a:t>
                      </a:r>
                    </a:p>
                  </a:txBody>
                  <a:tcPr marL="9525" marR="9525" marT="9525" anchor="b">
                    <a:lnL>
                      <a:noFill/>
                    </a:lnL>
                    <a:lnR>
                      <a:noFill/>
                    </a:lnR>
                    <a:lnT>
                      <a:noFill/>
                    </a:lnT>
                    <a:lnB>
                      <a:noFill/>
                    </a:lnB>
                  </a:tcPr>
                </a:tc>
                <a:extLst>
                  <a:ext uri="{0D108BD9-81ED-4DB2-BD59-A6C34878D82A}">
                    <a16:rowId xmlns="" xmlns:a16="http://schemas.microsoft.com/office/drawing/2014/main" val="2489324968"/>
                  </a:ext>
                </a:extLst>
              </a:tr>
              <a:tr h="476860">
                <a:tc>
                  <a:txBody>
                    <a:bodyPr/>
                    <a:lstStyle/>
                    <a:p>
                      <a:pPr algn="l" fontAlgn="b"/>
                      <a:r>
                        <a:rPr lang="it-IT" sz="1200" b="0" i="0" u="none" strike="noStrike" dirty="0">
                          <a:effectLst/>
                          <a:latin typeface="Arial" panose="020B0604020202020204" pitchFamily="34" charset="0"/>
                        </a:rPr>
                        <a:t>ASC-H</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extLst>
                  <a:ext uri="{0D108BD9-81ED-4DB2-BD59-A6C34878D82A}">
                    <a16:rowId xmlns="" xmlns:a16="http://schemas.microsoft.com/office/drawing/2014/main" val="1773239164"/>
                  </a:ext>
                </a:extLst>
              </a:tr>
              <a:tr h="530156">
                <a:tc>
                  <a:txBody>
                    <a:bodyPr/>
                    <a:lstStyle/>
                    <a:p>
                      <a:pPr algn="l" fontAlgn="b"/>
                      <a:r>
                        <a:rPr lang="pt-BR" sz="1200" b="0" i="0" u="none" strike="noStrike" dirty="0">
                          <a:effectLst/>
                          <a:latin typeface="Arial" panose="020B0604020202020204" pitchFamily="34" charset="0"/>
                        </a:rPr>
                        <a:t>ASC-US seguito da TRIAGE HPV</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extLst>
                  <a:ext uri="{0D108BD9-81ED-4DB2-BD59-A6C34878D82A}">
                    <a16:rowId xmlns="" xmlns:a16="http://schemas.microsoft.com/office/drawing/2014/main" val="1354053787"/>
                  </a:ext>
                </a:extLst>
              </a:tr>
              <a:tr h="530156">
                <a:tc>
                  <a:txBody>
                    <a:bodyPr/>
                    <a:lstStyle/>
                    <a:p>
                      <a:pPr algn="l" fontAlgn="b"/>
                      <a:r>
                        <a:rPr lang="it-IT" sz="1200" b="0" i="0" u="none" strike="noStrike" dirty="0">
                          <a:effectLst/>
                          <a:latin typeface="Arial" panose="020B0604020202020204" pitchFamily="34" charset="0"/>
                        </a:rPr>
                        <a:t>ASC-US dopo precedente ASC-US</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extLst>
                  <a:ext uri="{0D108BD9-81ED-4DB2-BD59-A6C34878D82A}">
                    <a16:rowId xmlns="" xmlns:a16="http://schemas.microsoft.com/office/drawing/2014/main" val="3912033206"/>
                  </a:ext>
                </a:extLst>
              </a:tr>
              <a:tr h="305751">
                <a:tc>
                  <a:txBody>
                    <a:bodyPr/>
                    <a:lstStyle/>
                    <a:p>
                      <a:pPr algn="l" fontAlgn="b"/>
                      <a:r>
                        <a:rPr lang="it-IT" sz="1200" b="0" i="0" u="none" strike="noStrike" dirty="0">
                          <a:effectLst/>
                          <a:latin typeface="Arial" panose="020B0604020202020204" pitchFamily="34" charset="0"/>
                        </a:rPr>
                        <a:t>ASCUS invio diretto</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extLst>
                  <a:ext uri="{0D108BD9-81ED-4DB2-BD59-A6C34878D82A}">
                    <a16:rowId xmlns="" xmlns:a16="http://schemas.microsoft.com/office/drawing/2014/main" val="64897417"/>
                  </a:ext>
                </a:extLst>
              </a:tr>
              <a:tr h="305751">
                <a:tc>
                  <a:txBody>
                    <a:bodyPr/>
                    <a:lstStyle/>
                    <a:p>
                      <a:pPr algn="l" fontAlgn="b"/>
                      <a:r>
                        <a:rPr lang="it-IT" sz="1200" b="0" i="0" u="none" strike="noStrike" dirty="0">
                          <a:effectLst/>
                          <a:latin typeface="Arial" panose="020B0604020202020204" pitchFamily="34" charset="0"/>
                        </a:rPr>
                        <a:t>AGC</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0</a:t>
                      </a:r>
                    </a:p>
                  </a:txBody>
                  <a:tcPr marL="9525" marR="9525" marT="9525" anchor="b">
                    <a:lnL>
                      <a:noFill/>
                    </a:lnL>
                    <a:lnR>
                      <a:noFill/>
                    </a:lnR>
                    <a:lnT>
                      <a:noFill/>
                    </a:lnT>
                    <a:lnB>
                      <a:noFill/>
                    </a:lnB>
                  </a:tcPr>
                </a:tc>
                <a:extLst>
                  <a:ext uri="{0D108BD9-81ED-4DB2-BD59-A6C34878D82A}">
                    <a16:rowId xmlns="" xmlns:a16="http://schemas.microsoft.com/office/drawing/2014/main" val="3154688195"/>
                  </a:ext>
                </a:extLst>
              </a:tr>
              <a:tr h="305751">
                <a:tc>
                  <a:txBody>
                    <a:bodyPr/>
                    <a:lstStyle/>
                    <a:p>
                      <a:pPr algn="l" fontAlgn="b"/>
                      <a:r>
                        <a:rPr lang="it-IT" sz="1200" b="0" i="0" u="none" strike="noStrike" dirty="0">
                          <a:effectLst/>
                          <a:latin typeface="Arial" panose="020B0604020202020204" pitchFamily="34" charset="0"/>
                        </a:rPr>
                        <a:t>ALTRO </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3</a:t>
                      </a:r>
                    </a:p>
                  </a:txBody>
                  <a:tcPr marL="9525" marR="9525" marT="9525" anchor="b">
                    <a:lnL>
                      <a:noFill/>
                    </a:lnL>
                    <a:lnR>
                      <a:noFill/>
                    </a:lnR>
                    <a:lnT>
                      <a:noFill/>
                    </a:lnT>
                    <a:lnB>
                      <a:noFill/>
                    </a:lnB>
                  </a:tcPr>
                </a:tc>
                <a:tc>
                  <a:txBody>
                    <a:bodyPr/>
                    <a:lstStyle/>
                    <a:p>
                      <a:pPr algn="r" fontAlgn="b"/>
                      <a:r>
                        <a:rPr lang="it-IT" sz="1200" b="0" i="0" u="none" strike="noStrike">
                          <a:effectLst/>
                          <a:latin typeface="Arial" panose="020B0604020202020204" pitchFamily="34" charset="0"/>
                        </a:rPr>
                        <a:t>2</a:t>
                      </a:r>
                    </a:p>
                  </a:txBody>
                  <a:tcPr marL="9525" marR="9525" marT="9525" anchor="b">
                    <a:lnL>
                      <a:noFill/>
                    </a:lnL>
                    <a:lnR>
                      <a:noFill/>
                    </a:lnR>
                    <a:lnT>
                      <a:noFill/>
                    </a:lnT>
                    <a:lnB>
                      <a:noFill/>
                    </a:lnB>
                  </a:tcPr>
                </a:tc>
                <a:extLst>
                  <a:ext uri="{0D108BD9-81ED-4DB2-BD59-A6C34878D82A}">
                    <a16:rowId xmlns="" xmlns:a16="http://schemas.microsoft.com/office/drawing/2014/main" val="2658531151"/>
                  </a:ext>
                </a:extLst>
              </a:tr>
              <a:tr h="305751">
                <a:tc>
                  <a:txBody>
                    <a:bodyPr/>
                    <a:lstStyle/>
                    <a:p>
                      <a:pPr algn="l" fontAlgn="b"/>
                      <a:r>
                        <a:rPr lang="it-IT" sz="1200" b="0" i="0" u="none" strike="noStrike" dirty="0">
                          <a:effectLst/>
                          <a:latin typeface="Arial" panose="020B0604020202020204" pitchFamily="34" charset="0"/>
                        </a:rPr>
                        <a:t>Totale</a:t>
                      </a:r>
                    </a:p>
                  </a:txBody>
                  <a:tcPr marL="9525" marR="9525" marT="9525" anchor="b">
                    <a:lnL>
                      <a:noFill/>
                    </a:lnL>
                    <a:lnR>
                      <a:noFill/>
                    </a:lnR>
                    <a:lnT>
                      <a:noFill/>
                    </a:lnT>
                    <a:lnB>
                      <a:noFill/>
                    </a:lnB>
                  </a:tcPr>
                </a:tc>
                <a:tc>
                  <a:txBody>
                    <a:bodyPr/>
                    <a:lstStyle/>
                    <a:p>
                      <a:pPr algn="r" fontAlgn="b"/>
                      <a:r>
                        <a:rPr lang="it-IT" sz="1200" b="0" i="0" u="none" strike="noStrike" dirty="0">
                          <a:effectLst/>
                          <a:latin typeface="Arial" panose="020B0604020202020204" pitchFamily="34" charset="0"/>
                        </a:rPr>
                        <a:t>430</a:t>
                      </a:r>
                    </a:p>
                  </a:txBody>
                  <a:tcPr marL="9525" marR="9525" marT="9525" anchor="b">
                    <a:lnL>
                      <a:noFill/>
                    </a:lnL>
                    <a:lnR>
                      <a:noFill/>
                    </a:lnR>
                    <a:lnT>
                      <a:noFill/>
                    </a:lnT>
                    <a:lnB>
                      <a:noFill/>
                    </a:lnB>
                  </a:tcPr>
                </a:tc>
                <a:tc>
                  <a:txBody>
                    <a:bodyPr/>
                    <a:lstStyle/>
                    <a:p>
                      <a:pPr algn="r" fontAlgn="b"/>
                      <a:r>
                        <a:rPr lang="it-IT" sz="1200" b="0" i="0" u="none" strike="noStrike" dirty="0">
                          <a:effectLst/>
                          <a:latin typeface="Arial" panose="020B0604020202020204" pitchFamily="34" charset="0"/>
                        </a:rPr>
                        <a:t>250</a:t>
                      </a:r>
                    </a:p>
                  </a:txBody>
                  <a:tcPr marL="9525" marR="9525" marT="9525" anchor="b">
                    <a:lnL>
                      <a:noFill/>
                    </a:lnL>
                    <a:lnR>
                      <a:noFill/>
                    </a:lnR>
                    <a:lnT>
                      <a:noFill/>
                    </a:lnT>
                    <a:lnB>
                      <a:noFill/>
                    </a:lnB>
                  </a:tcPr>
                </a:tc>
                <a:extLst>
                  <a:ext uri="{0D108BD9-81ED-4DB2-BD59-A6C34878D82A}">
                    <a16:rowId xmlns="" xmlns:a16="http://schemas.microsoft.com/office/drawing/2014/main" val="3220903433"/>
                  </a:ext>
                </a:extLst>
              </a:tr>
            </a:tbl>
          </a:graphicData>
        </a:graphic>
      </p:graphicFrame>
      <p:sp>
        <p:nvSpPr>
          <p:cNvPr id="5" name="CasellaDiTesto 4"/>
          <p:cNvSpPr txBox="1"/>
          <p:nvPr/>
        </p:nvSpPr>
        <p:spPr>
          <a:xfrm>
            <a:off x="689319" y="274638"/>
            <a:ext cx="7997482" cy="369332"/>
          </a:xfrm>
          <a:prstGeom prst="rect">
            <a:avLst/>
          </a:prstGeom>
          <a:noFill/>
        </p:spPr>
        <p:txBody>
          <a:bodyPr wrap="square" rtlCol="0">
            <a:spAutoFit/>
          </a:bodyPr>
          <a:lstStyle/>
          <a:p>
            <a:r>
              <a:rPr lang="it-IT" dirty="0" smtClean="0"/>
              <a:t>SURVEY 2016 PER IL PROGRAMMA </a:t>
            </a:r>
            <a:r>
              <a:rPr lang="it-IT" dirty="0" err="1" smtClean="0"/>
              <a:t>DI</a:t>
            </a:r>
            <a:r>
              <a:rPr lang="it-IT" dirty="0" smtClean="0"/>
              <a:t> SCREENING CON PAPTEST- EX ASL MANTOVA</a:t>
            </a:r>
            <a:endParaRPr lang="it-IT" dirty="0"/>
          </a:p>
        </p:txBody>
      </p:sp>
    </p:spTree>
    <p:extLst>
      <p:ext uri="{BB962C8B-B14F-4D97-AF65-F5344CB8AC3E}">
        <p14:creationId xmlns="" xmlns:p14="http://schemas.microsoft.com/office/powerpoint/2010/main" val="3886295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95338023"/>
              </p:ext>
            </p:extLst>
          </p:nvPr>
        </p:nvGraphicFramePr>
        <p:xfrm>
          <a:off x="271848" y="970671"/>
          <a:ext cx="8414952" cy="5483101"/>
        </p:xfrm>
        <a:graphic>
          <a:graphicData uri="http://schemas.openxmlformats.org/drawingml/2006/table">
            <a:tbl>
              <a:tblPr/>
              <a:tblGrid>
                <a:gridCol w="1158238">
                  <a:extLst>
                    <a:ext uri="{9D8B030D-6E8A-4147-A177-3AD203B41FA5}">
                      <a16:colId xmlns="" xmlns:a16="http://schemas.microsoft.com/office/drawing/2014/main" val="3523044897"/>
                    </a:ext>
                  </a:extLst>
                </a:gridCol>
                <a:gridCol w="921863">
                  <a:extLst>
                    <a:ext uri="{9D8B030D-6E8A-4147-A177-3AD203B41FA5}">
                      <a16:colId xmlns="" xmlns:a16="http://schemas.microsoft.com/office/drawing/2014/main" val="1896446762"/>
                    </a:ext>
                  </a:extLst>
                </a:gridCol>
                <a:gridCol w="921863">
                  <a:extLst>
                    <a:ext uri="{9D8B030D-6E8A-4147-A177-3AD203B41FA5}">
                      <a16:colId xmlns="" xmlns:a16="http://schemas.microsoft.com/office/drawing/2014/main" val="299543990"/>
                    </a:ext>
                  </a:extLst>
                </a:gridCol>
                <a:gridCol w="898225">
                  <a:extLst>
                    <a:ext uri="{9D8B030D-6E8A-4147-A177-3AD203B41FA5}">
                      <a16:colId xmlns="" xmlns:a16="http://schemas.microsoft.com/office/drawing/2014/main" val="1105474922"/>
                    </a:ext>
                  </a:extLst>
                </a:gridCol>
                <a:gridCol w="898225">
                  <a:extLst>
                    <a:ext uri="{9D8B030D-6E8A-4147-A177-3AD203B41FA5}">
                      <a16:colId xmlns="" xmlns:a16="http://schemas.microsoft.com/office/drawing/2014/main" val="2826361037"/>
                    </a:ext>
                  </a:extLst>
                </a:gridCol>
                <a:gridCol w="895271">
                  <a:extLst>
                    <a:ext uri="{9D8B030D-6E8A-4147-A177-3AD203B41FA5}">
                      <a16:colId xmlns="" xmlns:a16="http://schemas.microsoft.com/office/drawing/2014/main" val="3850496699"/>
                    </a:ext>
                  </a:extLst>
                </a:gridCol>
                <a:gridCol w="850949">
                  <a:extLst>
                    <a:ext uri="{9D8B030D-6E8A-4147-A177-3AD203B41FA5}">
                      <a16:colId xmlns="" xmlns:a16="http://schemas.microsoft.com/office/drawing/2014/main" val="2233930471"/>
                    </a:ext>
                  </a:extLst>
                </a:gridCol>
                <a:gridCol w="602757">
                  <a:extLst>
                    <a:ext uri="{9D8B030D-6E8A-4147-A177-3AD203B41FA5}">
                      <a16:colId xmlns="" xmlns:a16="http://schemas.microsoft.com/office/drawing/2014/main" val="1636596529"/>
                    </a:ext>
                  </a:extLst>
                </a:gridCol>
                <a:gridCol w="700261">
                  <a:extLst>
                    <a:ext uri="{9D8B030D-6E8A-4147-A177-3AD203B41FA5}">
                      <a16:colId xmlns="" xmlns:a16="http://schemas.microsoft.com/office/drawing/2014/main" val="1862534116"/>
                    </a:ext>
                  </a:extLst>
                </a:gridCol>
                <a:gridCol w="567300">
                  <a:extLst>
                    <a:ext uri="{9D8B030D-6E8A-4147-A177-3AD203B41FA5}">
                      <a16:colId xmlns="" xmlns:a16="http://schemas.microsoft.com/office/drawing/2014/main" val="1995832600"/>
                    </a:ext>
                  </a:extLst>
                </a:gridCol>
              </a:tblGrid>
              <a:tr h="363638">
                <a:tc rowSpan="2">
                  <a:txBody>
                    <a:bodyPr/>
                    <a:lstStyle/>
                    <a:p>
                      <a:pPr algn="ctr" fontAlgn="b"/>
                      <a:r>
                        <a:rPr lang="it-IT" sz="1000" b="1" i="0" u="none" strike="noStrike" dirty="0">
                          <a:solidFill>
                            <a:srgbClr val="FFFFFF"/>
                          </a:solidFill>
                          <a:effectLst/>
                          <a:latin typeface="Arial" panose="020B0604020202020204" pitchFamily="34" charset="0"/>
                        </a:rPr>
                        <a:t>ETÀ</a:t>
                      </a:r>
                    </a:p>
                  </a:txBody>
                  <a:tcPr marL="9077" marR="9077" marT="9077" marB="43568" anchor="b">
                    <a:lnL>
                      <a:noFill/>
                    </a:lnL>
                    <a:lnR>
                      <a:noFill/>
                    </a:lnR>
                    <a:lnT>
                      <a:noFill/>
                    </a:lnT>
                    <a:lnB w="6350" cap="flat" cmpd="sng" algn="ctr">
                      <a:solidFill>
                        <a:srgbClr val="000000"/>
                      </a:solidFill>
                      <a:prstDash val="solid"/>
                      <a:round/>
                      <a:headEnd type="none" w="med" len="med"/>
                      <a:tailEnd type="none" w="med" len="med"/>
                    </a:lnB>
                    <a:solidFill>
                      <a:srgbClr val="008000"/>
                    </a:solidFill>
                  </a:tcPr>
                </a:tc>
                <a:tc gridSpan="9">
                  <a:txBody>
                    <a:bodyPr/>
                    <a:lstStyle/>
                    <a:p>
                      <a:pPr algn="ctr" fontAlgn="b"/>
                      <a:r>
                        <a:rPr lang="it-IT" sz="1000" b="1" i="0" u="none" strike="noStrike">
                          <a:solidFill>
                            <a:srgbClr val="FFFFFF"/>
                          </a:solidFill>
                          <a:effectLst/>
                          <a:latin typeface="Arial" panose="020B0604020202020204" pitchFamily="34" charset="0"/>
                        </a:rPr>
                        <a:t>DIAGNOSI ISTOLOGICA – TOTALE DELLE DONNE</a:t>
                      </a:r>
                    </a:p>
                  </a:txBody>
                  <a:tcPr marL="9077" marR="9077" marT="9077" marB="43568"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1014211450"/>
                  </a:ext>
                </a:extLst>
              </a:tr>
              <a:tr h="1094611">
                <a:tc vMerge="1">
                  <a:txBody>
                    <a:bodyPr/>
                    <a:lstStyle/>
                    <a:p>
                      <a:endParaRPr lang="it-IT"/>
                    </a:p>
                  </a:txBody>
                  <a:tcPr/>
                </a:tc>
                <a:tc>
                  <a:txBody>
                    <a:bodyPr/>
                    <a:lstStyle/>
                    <a:p>
                      <a:pPr algn="l" fontAlgn="b"/>
                      <a:r>
                        <a:rPr lang="it-IT" sz="1400" b="0" i="0" u="none" strike="noStrike" dirty="0">
                          <a:effectLst/>
                          <a:latin typeface="Arial" panose="020B0604020202020204" pitchFamily="34" charset="0"/>
                        </a:rPr>
                        <a:t>Ca squamoso Pienamente Invasivo</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0" u="none" strike="noStrike" dirty="0">
                          <a:effectLst/>
                          <a:latin typeface="Arial" panose="020B0604020202020204" pitchFamily="34" charset="0"/>
                        </a:rPr>
                        <a:t>Ca squamoso Micro Invasivo</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0" u="none" strike="noStrike" dirty="0">
                          <a:effectLst/>
                          <a:latin typeface="Arial" panose="020B0604020202020204" pitchFamily="34" charset="0"/>
                        </a:rPr>
                        <a:t>Ca squamoso Invasivo non </a:t>
                      </a:r>
                      <a:r>
                        <a:rPr lang="it-IT" sz="1400" b="0" i="0" u="none" strike="noStrike" dirty="0" err="1">
                          <a:effectLst/>
                          <a:latin typeface="Arial" panose="020B0604020202020204" pitchFamily="34" charset="0"/>
                        </a:rPr>
                        <a:t>stadiato</a:t>
                      </a:r>
                      <a:endParaRPr lang="it-IT" sz="1400" b="0" i="0" u="none" strike="noStrike" dirty="0">
                        <a:effectLst/>
                        <a:latin typeface="Arial" panose="020B0604020202020204" pitchFamily="34" charset="0"/>
                      </a:endParaRP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0" u="none" strike="noStrike">
                          <a:effectLst/>
                          <a:latin typeface="Arial" panose="020B0604020202020204" pitchFamily="34" charset="0"/>
                        </a:rPr>
                        <a:t>Adeno Ca in situ (CGIN)</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0" u="none" strike="noStrike" dirty="0" err="1">
                          <a:effectLst/>
                          <a:latin typeface="Arial" panose="020B0604020202020204" pitchFamily="34" charset="0"/>
                        </a:rPr>
                        <a:t>Adeno</a:t>
                      </a:r>
                      <a:r>
                        <a:rPr lang="it-IT" sz="1400" b="0" i="0" u="none" strike="noStrike" dirty="0">
                          <a:effectLst/>
                          <a:latin typeface="Arial" panose="020B0604020202020204" pitchFamily="34" charset="0"/>
                        </a:rPr>
                        <a:t> Ca Invasivo</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0" u="none" strike="noStrike">
                          <a:effectLst/>
                          <a:latin typeface="Arial" panose="020B0604020202020204" pitchFamily="34" charset="0"/>
                        </a:rPr>
                        <a:t>CIN3</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0" u="none" strike="noStrike">
                          <a:effectLst/>
                          <a:latin typeface="Arial" panose="020B0604020202020204" pitchFamily="34" charset="0"/>
                        </a:rPr>
                        <a:t>CIN2</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0" u="none" strike="noStrike" dirty="0">
                          <a:effectLst/>
                          <a:latin typeface="Arial" panose="020B0604020202020204" pitchFamily="34" charset="0"/>
                        </a:rPr>
                        <a:t>CIN1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effectLst/>
                          <a:latin typeface="Arial" panose="020B0604020202020204" pitchFamily="34" charset="0"/>
                        </a:rPr>
                        <a:t>TOTALE</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53481150"/>
                  </a:ext>
                </a:extLst>
              </a:tr>
              <a:tr h="363638">
                <a:tc>
                  <a:txBody>
                    <a:bodyPr/>
                    <a:lstStyle/>
                    <a:p>
                      <a:pPr algn="l" fontAlgn="b"/>
                      <a:r>
                        <a:rPr lang="it-IT" sz="1000" b="0" i="0" u="none" strike="noStrike">
                          <a:effectLst/>
                          <a:latin typeface="Arial" panose="020B0604020202020204" pitchFamily="34" charset="0"/>
                        </a:rPr>
                        <a:t>&lt;25</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3428904"/>
                  </a:ext>
                </a:extLst>
              </a:tr>
              <a:tr h="363638">
                <a:tc>
                  <a:txBody>
                    <a:bodyPr/>
                    <a:lstStyle/>
                    <a:p>
                      <a:pPr algn="l" fontAlgn="b"/>
                      <a:r>
                        <a:rPr lang="it-IT" sz="1000" b="0" i="0" u="none" strike="noStrike">
                          <a:effectLst/>
                          <a:latin typeface="Arial" panose="020B0604020202020204" pitchFamily="34" charset="0"/>
                        </a:rPr>
                        <a:t>25-29</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3</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15</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28</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4770933"/>
                  </a:ext>
                </a:extLst>
              </a:tr>
              <a:tr h="363638">
                <a:tc>
                  <a:txBody>
                    <a:bodyPr/>
                    <a:lstStyle/>
                    <a:p>
                      <a:pPr algn="l" fontAlgn="b"/>
                      <a:r>
                        <a:rPr lang="it-IT" sz="1000" b="0" i="0" u="none" strike="noStrike">
                          <a:effectLst/>
                          <a:latin typeface="Arial" panose="020B0604020202020204" pitchFamily="34" charset="0"/>
                        </a:rPr>
                        <a:t>30-34</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5</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3</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14</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22</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77278792"/>
                  </a:ext>
                </a:extLst>
              </a:tr>
              <a:tr h="363638">
                <a:tc>
                  <a:txBody>
                    <a:bodyPr/>
                    <a:lstStyle/>
                    <a:p>
                      <a:pPr algn="l" fontAlgn="b"/>
                      <a:r>
                        <a:rPr lang="it-IT" sz="1000" b="0" i="0" u="none" strike="noStrike">
                          <a:effectLst/>
                          <a:latin typeface="Arial" panose="020B0604020202020204" pitchFamily="34" charset="0"/>
                        </a:rPr>
                        <a:t>35-39</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9</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5</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14</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28</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9490915"/>
                  </a:ext>
                </a:extLst>
              </a:tr>
              <a:tr h="363638">
                <a:tc>
                  <a:txBody>
                    <a:bodyPr/>
                    <a:lstStyle/>
                    <a:p>
                      <a:pPr algn="l" fontAlgn="b"/>
                      <a:r>
                        <a:rPr lang="it-IT" sz="1000" b="0" i="0" u="none" strike="noStrike">
                          <a:effectLst/>
                          <a:latin typeface="Arial" panose="020B0604020202020204" pitchFamily="34" charset="0"/>
                        </a:rPr>
                        <a:t>40-44</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3</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6</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18</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29</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316868"/>
                  </a:ext>
                </a:extLst>
              </a:tr>
              <a:tr h="363638">
                <a:tc>
                  <a:txBody>
                    <a:bodyPr/>
                    <a:lstStyle/>
                    <a:p>
                      <a:pPr algn="l" fontAlgn="b"/>
                      <a:r>
                        <a:rPr lang="it-IT" sz="1000" b="0" i="0" u="none" strike="noStrike">
                          <a:effectLst/>
                          <a:latin typeface="Arial" panose="020B0604020202020204" pitchFamily="34" charset="0"/>
                        </a:rPr>
                        <a:t>45-49</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4</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4</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15</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24</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5039523"/>
                  </a:ext>
                </a:extLst>
              </a:tr>
              <a:tr h="363638">
                <a:tc>
                  <a:txBody>
                    <a:bodyPr/>
                    <a:lstStyle/>
                    <a:p>
                      <a:pPr algn="l" fontAlgn="b"/>
                      <a:r>
                        <a:rPr lang="it-IT" sz="1000" b="0" i="0" u="none" strike="noStrike">
                          <a:effectLst/>
                          <a:latin typeface="Arial" panose="020B0604020202020204" pitchFamily="34" charset="0"/>
                        </a:rPr>
                        <a:t>50-54</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3</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13</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18</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38059074"/>
                  </a:ext>
                </a:extLst>
              </a:tr>
              <a:tr h="363638">
                <a:tc>
                  <a:txBody>
                    <a:bodyPr/>
                    <a:lstStyle/>
                    <a:p>
                      <a:pPr algn="l" fontAlgn="b"/>
                      <a:r>
                        <a:rPr lang="it-IT" sz="1000" b="0" i="0" u="none" strike="noStrike">
                          <a:effectLst/>
                          <a:latin typeface="Arial" panose="020B0604020202020204" pitchFamily="34" charset="0"/>
                        </a:rPr>
                        <a:t>55-59</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5</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7</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88613457"/>
                  </a:ext>
                </a:extLst>
              </a:tr>
              <a:tr h="363638">
                <a:tc>
                  <a:txBody>
                    <a:bodyPr/>
                    <a:lstStyle/>
                    <a:p>
                      <a:pPr algn="l" fontAlgn="b"/>
                      <a:r>
                        <a:rPr lang="it-IT" sz="1000" b="0" i="0" u="none" strike="noStrike">
                          <a:effectLst/>
                          <a:latin typeface="Arial" panose="020B0604020202020204" pitchFamily="34" charset="0"/>
                        </a:rPr>
                        <a:t>60-64</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3</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6</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9123116"/>
                  </a:ext>
                </a:extLst>
              </a:tr>
              <a:tr h="363638">
                <a:tc>
                  <a:txBody>
                    <a:bodyPr/>
                    <a:lstStyle/>
                    <a:p>
                      <a:pPr algn="l" fontAlgn="b"/>
                      <a:r>
                        <a:rPr lang="it-IT" sz="1000" b="0" i="0" u="none" strike="noStrike">
                          <a:effectLst/>
                          <a:latin typeface="Arial" panose="020B0604020202020204" pitchFamily="34" charset="0"/>
                        </a:rPr>
                        <a:t>65+</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13960436"/>
                  </a:ext>
                </a:extLst>
              </a:tr>
              <a:tr h="363638">
                <a:tc>
                  <a:txBody>
                    <a:bodyPr/>
                    <a:lstStyle/>
                    <a:p>
                      <a:pPr algn="l" fontAlgn="b"/>
                      <a:r>
                        <a:rPr lang="it-IT" sz="1000" b="0" i="0" u="none" strike="noStrike">
                          <a:effectLst/>
                          <a:latin typeface="Arial" panose="020B0604020202020204" pitchFamily="34" charset="0"/>
                        </a:rPr>
                        <a:t>TOT</a:t>
                      </a:r>
                      <a:r>
                        <a:rPr lang="it-IT" sz="1000" b="1" i="0" u="none" strike="noStrike">
                          <a:effectLst/>
                          <a:latin typeface="Arial" panose="020B0604020202020204" pitchFamily="34" charset="0"/>
                        </a:rPr>
                        <a:t> (b)</a:t>
                      </a:r>
                      <a:endParaRPr lang="it-IT" sz="1000" b="0" i="0" u="none" strike="noStrike">
                        <a:effectLst/>
                        <a:latin typeface="Arial" panose="020B0604020202020204" pitchFamily="34" charset="0"/>
                      </a:endParaRP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2</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2</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1</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27</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effectLst/>
                          <a:latin typeface="Arial" panose="020B0604020202020204" pitchFamily="34" charset="0"/>
                        </a:rPr>
                        <a:t>35</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100</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effectLst/>
                          <a:latin typeface="Arial" panose="020B0604020202020204" pitchFamily="34" charset="0"/>
                        </a:rPr>
                        <a:t>167</a:t>
                      </a:r>
                    </a:p>
                  </a:txBody>
                  <a:tcPr marL="9077" marR="9077" marT="9077" marB="4356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8761561"/>
                  </a:ext>
                </a:extLst>
              </a:tr>
            </a:tbl>
          </a:graphicData>
        </a:graphic>
      </p:graphicFrame>
    </p:spTree>
    <p:extLst>
      <p:ext uri="{BB962C8B-B14F-4D97-AF65-F5344CB8AC3E}">
        <p14:creationId xmlns="" xmlns:p14="http://schemas.microsoft.com/office/powerpoint/2010/main" val="790344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uppo 3"/>
          <p:cNvGrpSpPr>
            <a:grpSpLocks/>
          </p:cNvGrpSpPr>
          <p:nvPr/>
        </p:nvGrpSpPr>
        <p:grpSpPr bwMode="auto">
          <a:xfrm>
            <a:off x="-6350" y="-3175"/>
            <a:ext cx="9167813" cy="6867525"/>
            <a:chOff x="-6351" y="-3176"/>
            <a:chExt cx="9168354" cy="6867001"/>
          </a:xfrm>
        </p:grpSpPr>
        <p:sp>
          <p:nvSpPr>
            <p:cNvPr id="5" name="Rettangolo 4"/>
            <p:cNvSpPr/>
            <p:nvPr/>
          </p:nvSpPr>
          <p:spPr>
            <a:xfrm>
              <a:off x="-6351" y="-3176"/>
              <a:ext cx="9162004" cy="334937"/>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ttangolo 5"/>
            <p:cNvSpPr/>
            <p:nvPr/>
          </p:nvSpPr>
          <p:spPr>
            <a:xfrm>
              <a:off x="-1" y="6528889"/>
              <a:ext cx="9162004" cy="334936"/>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ttangolo 6"/>
            <p:cNvSpPr/>
            <p:nvPr/>
          </p:nvSpPr>
          <p:spPr>
            <a:xfrm rot="5400000">
              <a:off x="-3147751"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ttangolo 7"/>
            <p:cNvSpPr/>
            <p:nvPr/>
          </p:nvSpPr>
          <p:spPr>
            <a:xfrm rot="5400000">
              <a:off x="5679270"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ttangolo 8"/>
            <p:cNvSpPr/>
            <p:nvPr/>
          </p:nvSpPr>
          <p:spPr>
            <a:xfrm>
              <a:off x="7553770" y="6528889"/>
              <a:ext cx="868414" cy="3349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38923" name="Immagine 9" descr="ATS_ValPadana.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675560" y="6516529"/>
              <a:ext cx="585150" cy="34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8915" name="Titolo 1"/>
          <p:cNvSpPr>
            <a:spLocks noGrp="1"/>
          </p:cNvSpPr>
          <p:nvPr>
            <p:ph type="title"/>
          </p:nvPr>
        </p:nvSpPr>
        <p:spPr>
          <a:xfrm>
            <a:off x="323850" y="404813"/>
            <a:ext cx="8229600" cy="936625"/>
          </a:xfrm>
        </p:spPr>
        <p:txBody>
          <a:bodyPr/>
          <a:lstStyle/>
          <a:p>
            <a:r>
              <a:rPr lang="it-IT" altLang="it-IT" sz="3200">
                <a:solidFill>
                  <a:srgbClr val="006600"/>
                </a:solidFill>
                <a:latin typeface="Arial" panose="020B0604020202020204" pitchFamily="34" charset="0"/>
                <a:cs typeface="Arial" panose="020B0604020202020204" pitchFamily="34" charset="0"/>
              </a:rPr>
              <a:t>Screening citologico con HPV-DNA test donne 35-65 anni</a:t>
            </a:r>
          </a:p>
        </p:txBody>
      </p:sp>
      <p:pic>
        <p:nvPicPr>
          <p:cNvPr id="38916" name="Picture 2"/>
          <p:cNvPicPr>
            <a:picLocks noGrp="1" noChangeAspect="1" noChangeArrowheads="1"/>
          </p:cNvPicPr>
          <p:nvPr>
            <p:ph idx="1"/>
          </p:nvPr>
        </p:nvPicPr>
        <p:blipFill>
          <a:blip r:embed="rId4">
            <a:extLst>
              <a:ext uri="{28A0092B-C50C-407E-A947-70E740481C1C}">
                <a14:useLocalDpi xmlns="" xmlns:a14="http://schemas.microsoft.com/office/drawing/2010/main" val="0"/>
              </a:ext>
            </a:extLst>
          </a:blip>
          <a:srcRect/>
          <a:stretch>
            <a:fillRect/>
          </a:stretch>
        </p:blipFill>
        <p:spPr>
          <a:xfrm>
            <a:off x="1476375" y="1628775"/>
            <a:ext cx="6264275" cy="4752975"/>
          </a:xfrm>
        </p:spPr>
      </p:pic>
      <p:sp>
        <p:nvSpPr>
          <p:cNvPr id="38917" name="CasellaDiTesto 2"/>
          <p:cNvSpPr txBox="1">
            <a:spLocks noChangeArrowheads="1"/>
          </p:cNvSpPr>
          <p:nvPr/>
        </p:nvSpPr>
        <p:spPr bwMode="auto">
          <a:xfrm>
            <a:off x="6156325" y="1196975"/>
            <a:ext cx="2519363" cy="369888"/>
          </a:xfrm>
          <a:prstGeom prst="rect">
            <a:avLst/>
          </a:prstGeom>
          <a:solidFill>
            <a:srgbClr val="FFFF00"/>
          </a:solidFill>
          <a:ln w="38100">
            <a:solidFill>
              <a:srgbClr val="008000"/>
            </a:solidFill>
            <a:miter lim="800000"/>
            <a:headEnd/>
            <a:tailEnd/>
          </a:ln>
        </p:spPr>
        <p:txBody>
          <a:bodyPr>
            <a:spAutoFit/>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La prossima </a:t>
            </a:r>
            <a:r>
              <a:rPr kumimoji="0" lang="it-IT" altLang="it-IT" sz="1800" b="0" i="0" u="none" strike="noStrike" kern="1200" cap="none" spc="0" normalizeH="0" baseline="0" noProof="0" dirty="0" err="1">
                <a:ln>
                  <a:noFill/>
                </a:ln>
                <a:solidFill>
                  <a:prstClr val="black"/>
                </a:solidFill>
                <a:effectLst/>
                <a:uLnTx/>
                <a:uFillTx/>
                <a:latin typeface="Century Gothic" panose="020B0502020202020204" pitchFamily="34" charset="0"/>
                <a:ea typeface="MS PGothic" panose="020B0600070205080204" pitchFamily="34" charset="-128"/>
                <a:cs typeface="+mn-cs"/>
              </a:rPr>
              <a:t>sfida…</a:t>
            </a:r>
            <a:endParaRPr kumimoji="0" lang="it-IT" altLang="it-IT" sz="18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p:txBody>
      </p:sp>
    </p:spTree>
    <p:extLst>
      <p:ext uri="{BB962C8B-B14F-4D97-AF65-F5344CB8AC3E}">
        <p14:creationId xmlns="" xmlns:p14="http://schemas.microsoft.com/office/powerpoint/2010/main" val="744867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None/>
            </a:pPr>
            <a:r>
              <a:rPr lang="it-IT" sz="2000" dirty="0" smtClean="0">
                <a:solidFill>
                  <a:srgbClr val="FF0000"/>
                </a:solidFill>
              </a:rPr>
              <a:t>Conclusioni: HTA report italiano Protocollo: ne parliamo con gli specialisti..</a:t>
            </a:r>
          </a:p>
          <a:p>
            <a:r>
              <a:rPr lang="it-IT" sz="1600" dirty="0" smtClean="0"/>
              <a:t>No invio diretto in colposcopia, ma triage. Il metodo attualmente raccomandabile è la citologia. </a:t>
            </a:r>
          </a:p>
          <a:p>
            <a:r>
              <a:rPr lang="it-IT" sz="1600" dirty="0" smtClean="0"/>
              <a:t>Se la citologia è anormale invio in colposcopia. Se la citologia è negativa la donna viene invitata ad eseguire un nuovo test HPV a un anno. Se tale test è ancora positivo colposcopia, se è negativo nuovo round di screening. </a:t>
            </a:r>
          </a:p>
          <a:p>
            <a:r>
              <a:rPr lang="it-IT" sz="1600" dirty="0" smtClean="0"/>
              <a:t>L’intervallo di screening dopo un test HPV primario negativo deve essere di almeno 5 anni. </a:t>
            </a:r>
          </a:p>
          <a:p>
            <a:r>
              <a:rPr lang="it-IT" sz="1600" dirty="0" smtClean="0"/>
              <a:t>Lo screening basato sul test HPV non deve iniziare prima dei 30/35 anni di età. </a:t>
            </a:r>
          </a:p>
          <a:p>
            <a:r>
              <a:rPr lang="it-IT" sz="1600" dirty="0" smtClean="0"/>
              <a:t>Devono essere utilizzati test per il DNA di HPV oncogeni validati quanto a sensibilità e specificità per lesioni di alto grado, secondo quanto riportato nelle linee guida europee. </a:t>
            </a:r>
          </a:p>
          <a:p>
            <a:r>
              <a:rPr lang="it-IT" sz="1600" dirty="0" smtClean="0"/>
              <a:t>Non esistono prove che il doppio test (citologia + HPV) sia più protettivo del solo test HPV (…). La strategia con doppio test determina un sostanziale incremento dell’invio in colposcopia e minore VPP. Si raccomanda di non aggiungere la citologia in parallelo. </a:t>
            </a:r>
          </a:p>
          <a:p>
            <a:endParaRPr lang="it-IT" dirty="0"/>
          </a:p>
        </p:txBody>
      </p:sp>
      <p:sp>
        <p:nvSpPr>
          <p:cNvPr id="4" name="CasellaDiTesto 2"/>
          <p:cNvSpPr txBox="1">
            <a:spLocks noGrp="1" noChangeArrowheads="1"/>
          </p:cNvSpPr>
          <p:nvPr>
            <p:ph type="title"/>
          </p:nvPr>
        </p:nvSpPr>
        <p:spPr bwMode="auto">
          <a:xfrm>
            <a:off x="457199" y="661471"/>
            <a:ext cx="3035643" cy="369332"/>
          </a:xfrm>
          <a:prstGeom prst="rect">
            <a:avLst/>
          </a:prstGeom>
          <a:solidFill>
            <a:srgbClr val="FFFF00"/>
          </a:solidFill>
          <a:ln w="38100">
            <a:solidFill>
              <a:srgbClr val="008000"/>
            </a:solidFill>
            <a:miter lim="800000"/>
            <a:headEnd/>
            <a:tailEnd/>
          </a:ln>
        </p:spPr>
        <p:txBody>
          <a:bodyPr wrap="square">
            <a:spAutoFit/>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La prossima </a:t>
            </a:r>
            <a:r>
              <a:rPr kumimoji="0" lang="it-IT" altLang="it-IT" sz="1800" b="0" i="0" u="none" strike="noStrike" kern="1200" cap="none" spc="0" normalizeH="0" baseline="0" noProof="0" dirty="0" err="1">
                <a:ln>
                  <a:noFill/>
                </a:ln>
                <a:solidFill>
                  <a:prstClr val="black"/>
                </a:solidFill>
                <a:effectLst/>
                <a:uLnTx/>
                <a:uFillTx/>
                <a:latin typeface="Century Gothic" panose="020B0502020202020204" pitchFamily="34" charset="0"/>
                <a:ea typeface="MS PGothic" panose="020B0600070205080204" pitchFamily="34" charset="-128"/>
                <a:cs typeface="+mn-cs"/>
              </a:rPr>
              <a:t>sfida…</a:t>
            </a:r>
            <a:endParaRPr kumimoji="0" lang="it-IT" altLang="it-IT" sz="18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8_Marzo_Screening\Senologia_3.JPG"/>
          <p:cNvPicPr>
            <a:picLocks noChangeAspect="1" noChangeArrowheads="1"/>
          </p:cNvPicPr>
          <p:nvPr/>
        </p:nvPicPr>
        <p:blipFill>
          <a:blip r:embed="rId2"/>
          <a:srcRect/>
          <a:stretch>
            <a:fillRect/>
          </a:stretch>
        </p:blipFill>
        <p:spPr bwMode="auto">
          <a:xfrm>
            <a:off x="4833482" y="1028551"/>
            <a:ext cx="3287836" cy="2910364"/>
          </a:xfrm>
          <a:prstGeom prst="rect">
            <a:avLst/>
          </a:prstGeom>
          <a:noFill/>
        </p:spPr>
      </p:pic>
      <p:sp>
        <p:nvSpPr>
          <p:cNvPr id="10" name="Rettangolo 9"/>
          <p:cNvSpPr/>
          <p:nvPr/>
        </p:nvSpPr>
        <p:spPr>
          <a:xfrm>
            <a:off x="7554191" y="4978105"/>
            <a:ext cx="868014" cy="3536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 name="Gruppo 12"/>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11" name="Rettangolo 10"/>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2" name="Immagine 11" descr="ATS_ValPadan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sp>
        <p:nvSpPr>
          <p:cNvPr id="13" name="CasellaDiTesto 12"/>
          <p:cNvSpPr txBox="1"/>
          <p:nvPr/>
        </p:nvSpPr>
        <p:spPr>
          <a:xfrm>
            <a:off x="457199" y="659219"/>
            <a:ext cx="8363227" cy="646331"/>
          </a:xfrm>
          <a:prstGeom prst="rect">
            <a:avLst/>
          </a:prstGeom>
          <a:solidFill>
            <a:schemeClr val="accent6">
              <a:lumMod val="20000"/>
              <a:lumOff val="80000"/>
            </a:schemeClr>
          </a:solidFill>
        </p:spPr>
        <p:txBody>
          <a:bodyPr wrap="square" rtlCol="0">
            <a:spAutoFit/>
          </a:bodyPr>
          <a:lstStyle/>
          <a:p>
            <a:r>
              <a:rPr lang="en-US" b="1" dirty="0" err="1">
                <a:solidFill>
                  <a:srgbClr val="008000"/>
                </a:solidFill>
                <a:latin typeface="Century Gothic" pitchFamily="34" charset="0"/>
              </a:rPr>
              <a:t>Quale</a:t>
            </a:r>
            <a:r>
              <a:rPr lang="en-US" b="1" dirty="0">
                <a:solidFill>
                  <a:srgbClr val="008000"/>
                </a:solidFill>
                <a:latin typeface="Century Gothic" pitchFamily="34" charset="0"/>
              </a:rPr>
              <a:t> </a:t>
            </a:r>
            <a:r>
              <a:rPr lang="en-US" b="1" dirty="0" err="1">
                <a:solidFill>
                  <a:srgbClr val="008000"/>
                </a:solidFill>
                <a:latin typeface="Century Gothic" pitchFamily="34" charset="0"/>
              </a:rPr>
              <a:t>altro</a:t>
            </a:r>
            <a:r>
              <a:rPr lang="en-US" b="1" dirty="0">
                <a:solidFill>
                  <a:srgbClr val="008000"/>
                </a:solidFill>
                <a:latin typeface="Century Gothic" pitchFamily="34" charset="0"/>
              </a:rPr>
              <a:t> </a:t>
            </a:r>
            <a:r>
              <a:rPr lang="en-US" b="1" dirty="0" err="1">
                <a:solidFill>
                  <a:srgbClr val="008000"/>
                </a:solidFill>
                <a:latin typeface="Century Gothic" pitchFamily="34" charset="0"/>
              </a:rPr>
              <a:t>valore</a:t>
            </a:r>
            <a:r>
              <a:rPr lang="en-US" b="1" dirty="0">
                <a:solidFill>
                  <a:srgbClr val="008000"/>
                </a:solidFill>
                <a:latin typeface="Century Gothic" pitchFamily="34" charset="0"/>
              </a:rPr>
              <a:t>  per la salute </a:t>
            </a:r>
            <a:r>
              <a:rPr lang="en-US" b="1" dirty="0" err="1">
                <a:solidFill>
                  <a:srgbClr val="008000"/>
                </a:solidFill>
                <a:latin typeface="Century Gothic" pitchFamily="34" charset="0"/>
              </a:rPr>
              <a:t>della</a:t>
            </a:r>
            <a:r>
              <a:rPr lang="en-US" b="1" dirty="0">
                <a:solidFill>
                  <a:srgbClr val="008000"/>
                </a:solidFill>
                <a:latin typeface="Century Gothic" pitchFamily="34" charset="0"/>
              </a:rPr>
              <a:t> donna </a:t>
            </a:r>
            <a:r>
              <a:rPr lang="en-US" b="1" dirty="0" err="1">
                <a:solidFill>
                  <a:srgbClr val="008000"/>
                </a:solidFill>
                <a:latin typeface="Century Gothic" pitchFamily="34" charset="0"/>
              </a:rPr>
              <a:t>nello</a:t>
            </a:r>
            <a:r>
              <a:rPr lang="en-US" b="1" dirty="0">
                <a:solidFill>
                  <a:srgbClr val="008000"/>
                </a:solidFill>
                <a:latin typeface="Century Gothic" pitchFamily="34" charset="0"/>
              </a:rPr>
              <a:t> screening, </a:t>
            </a:r>
            <a:r>
              <a:rPr lang="en-US" b="1" dirty="0" err="1">
                <a:solidFill>
                  <a:srgbClr val="008000"/>
                </a:solidFill>
                <a:latin typeface="Century Gothic" pitchFamily="34" charset="0"/>
              </a:rPr>
              <a:t>oltre</a:t>
            </a:r>
            <a:r>
              <a:rPr lang="en-US" b="1" dirty="0">
                <a:solidFill>
                  <a:srgbClr val="008000"/>
                </a:solidFill>
                <a:latin typeface="Century Gothic" pitchFamily="34" charset="0"/>
              </a:rPr>
              <a:t> a </a:t>
            </a:r>
            <a:r>
              <a:rPr lang="en-US" b="1" dirty="0" err="1">
                <a:solidFill>
                  <a:srgbClr val="008000"/>
                </a:solidFill>
                <a:latin typeface="Century Gothic" pitchFamily="34" charset="0"/>
              </a:rPr>
              <a:t>quanto</a:t>
            </a:r>
            <a:r>
              <a:rPr lang="en-US" b="1" dirty="0">
                <a:solidFill>
                  <a:srgbClr val="008000"/>
                </a:solidFill>
                <a:latin typeface="Century Gothic" pitchFamily="34" charset="0"/>
              </a:rPr>
              <a:t> </a:t>
            </a:r>
            <a:r>
              <a:rPr lang="en-US" b="1" dirty="0" err="1">
                <a:solidFill>
                  <a:srgbClr val="008000"/>
                </a:solidFill>
                <a:latin typeface="Century Gothic" pitchFamily="34" charset="0"/>
              </a:rPr>
              <a:t>gia</a:t>
            </a:r>
            <a:r>
              <a:rPr lang="en-US" b="1" dirty="0">
                <a:solidFill>
                  <a:srgbClr val="008000"/>
                </a:solidFill>
                <a:latin typeface="Century Gothic" pitchFamily="34" charset="0"/>
              </a:rPr>
              <a:t>’ </a:t>
            </a:r>
            <a:r>
              <a:rPr lang="en-US" b="1" dirty="0" err="1">
                <a:solidFill>
                  <a:srgbClr val="008000"/>
                </a:solidFill>
                <a:latin typeface="Century Gothic" pitchFamily="34" charset="0"/>
              </a:rPr>
              <a:t>visto</a:t>
            </a:r>
            <a:r>
              <a:rPr lang="en-US" b="1" dirty="0">
                <a:solidFill>
                  <a:srgbClr val="008000"/>
                </a:solidFill>
                <a:latin typeface="Century Gothic" pitchFamily="34" charset="0"/>
              </a:rPr>
              <a:t>?  </a:t>
            </a:r>
            <a:endParaRPr lang="it-IT" b="1" dirty="0">
              <a:solidFill>
                <a:srgbClr val="008000"/>
              </a:solidFill>
              <a:latin typeface="Century Gothic" pitchFamily="34" charset="0"/>
            </a:endParaRPr>
          </a:p>
        </p:txBody>
      </p:sp>
      <p:pic>
        <p:nvPicPr>
          <p:cNvPr id="26625" name="Picture 1" descr="F:\8_Marzo_Screening\Art_08_marzo_La_Provincia.jpg"/>
          <p:cNvPicPr>
            <a:picLocks noChangeAspect="1" noChangeArrowheads="1"/>
          </p:cNvPicPr>
          <p:nvPr/>
        </p:nvPicPr>
        <p:blipFill>
          <a:blip r:embed="rId4"/>
          <a:srcRect/>
          <a:stretch>
            <a:fillRect/>
          </a:stretch>
        </p:blipFill>
        <p:spPr bwMode="auto">
          <a:xfrm>
            <a:off x="457201" y="1343391"/>
            <a:ext cx="4765592" cy="2263113"/>
          </a:xfrm>
          <a:prstGeom prst="rect">
            <a:avLst/>
          </a:prstGeom>
          <a:noFill/>
        </p:spPr>
      </p:pic>
      <p:pic>
        <p:nvPicPr>
          <p:cNvPr id="26629" name="Picture 5" descr="http://www.btecomm.com/img/information-call-screening.jpg"/>
          <p:cNvPicPr>
            <a:picLocks noChangeAspect="1" noChangeArrowheads="1"/>
          </p:cNvPicPr>
          <p:nvPr/>
        </p:nvPicPr>
        <p:blipFill>
          <a:blip r:embed="rId5"/>
          <a:srcRect/>
          <a:stretch>
            <a:fillRect/>
          </a:stretch>
        </p:blipFill>
        <p:spPr bwMode="auto">
          <a:xfrm>
            <a:off x="3235747" y="3938915"/>
            <a:ext cx="4439813" cy="1864722"/>
          </a:xfrm>
          <a:prstGeom prst="rect">
            <a:avLst/>
          </a:prstGeom>
          <a:noFill/>
        </p:spPr>
      </p:pic>
      <p:sp>
        <p:nvSpPr>
          <p:cNvPr id="15" name="CasellaDiTesto 14"/>
          <p:cNvSpPr txBox="1"/>
          <p:nvPr/>
        </p:nvSpPr>
        <p:spPr>
          <a:xfrm>
            <a:off x="6572928" y="5541134"/>
            <a:ext cx="1849277" cy="369332"/>
          </a:xfrm>
          <a:prstGeom prst="rect">
            <a:avLst/>
          </a:prstGeom>
          <a:noFill/>
        </p:spPr>
        <p:txBody>
          <a:bodyPr wrap="square" rtlCol="0">
            <a:spAutoFit/>
          </a:bodyPr>
          <a:lstStyle/>
          <a:p>
            <a:r>
              <a:rPr lang="en-US" dirty="0"/>
              <a:t>Call center </a:t>
            </a:r>
            <a:endParaRPr lang="it-IT" dirty="0"/>
          </a:p>
        </p:txBody>
      </p:sp>
      <p:pic>
        <p:nvPicPr>
          <p:cNvPr id="16" name="Picture 6" descr="Risultati immagini per COLLOQUIO IN ENDOSCOPIA"/>
          <p:cNvPicPr>
            <a:picLocks noChangeAspect="1" noChangeArrowheads="1"/>
          </p:cNvPicPr>
          <p:nvPr/>
        </p:nvPicPr>
        <p:blipFill>
          <a:blip r:embed="rId6"/>
          <a:srcRect/>
          <a:stretch>
            <a:fillRect/>
          </a:stretch>
        </p:blipFill>
        <p:spPr bwMode="auto">
          <a:xfrm>
            <a:off x="765544" y="3938916"/>
            <a:ext cx="2275367" cy="2199376"/>
          </a:xfrm>
          <a:prstGeom prst="rect">
            <a:avLst/>
          </a:prstGeom>
          <a:noFill/>
        </p:spPr>
      </p:pic>
    </p:spTree>
    <p:extLst>
      <p:ext uri="{BB962C8B-B14F-4D97-AF65-F5344CB8AC3E}">
        <p14:creationId xmlns="" xmlns:p14="http://schemas.microsoft.com/office/powerpoint/2010/main" val="3609845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p:cNvPicPr>
            <a:picLocks noChangeAspect="1" noChangeArrowheads="1"/>
          </p:cNvPicPr>
          <p:nvPr/>
        </p:nvPicPr>
        <p:blipFill>
          <a:blip r:embed="rId2"/>
          <a:srcRect/>
          <a:stretch>
            <a:fillRect/>
          </a:stretch>
        </p:blipFill>
        <p:spPr bwMode="auto">
          <a:xfrm>
            <a:off x="3629025" y="2440836"/>
            <a:ext cx="3629025" cy="2114550"/>
          </a:xfrm>
          <a:prstGeom prst="rect">
            <a:avLst/>
          </a:prstGeom>
          <a:noFill/>
          <a:ln w="9525">
            <a:noFill/>
            <a:miter lim="800000"/>
            <a:headEnd/>
            <a:tailEnd/>
          </a:ln>
        </p:spPr>
      </p:pic>
      <p:sp>
        <p:nvSpPr>
          <p:cNvPr id="10" name="Rettangolo 9"/>
          <p:cNvSpPr/>
          <p:nvPr/>
        </p:nvSpPr>
        <p:spPr>
          <a:xfrm>
            <a:off x="7554191" y="4978105"/>
            <a:ext cx="868014" cy="3536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 name="Gruppo 12"/>
          <p:cNvGrpSpPr/>
          <p:nvPr/>
        </p:nvGrpSpPr>
        <p:grpSpPr>
          <a:xfrm>
            <a:off x="-6351" y="-3176"/>
            <a:ext cx="9168354" cy="6867001"/>
            <a:chOff x="-6351" y="-3176"/>
            <a:chExt cx="9168354" cy="6867001"/>
          </a:xfrm>
        </p:grpSpPr>
        <p:sp>
          <p:nvSpPr>
            <p:cNvPr id="5" name="Rettangolo 4"/>
            <p:cNvSpPr/>
            <p:nvPr/>
          </p:nvSpPr>
          <p:spPr>
            <a:xfrm>
              <a:off x="-6351" y="-3176"/>
              <a:ext cx="9162004"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 name="Rettangolo 5"/>
            <p:cNvSpPr/>
            <p:nvPr/>
          </p:nvSpPr>
          <p:spPr>
            <a:xfrm>
              <a:off x="0" y="6528600"/>
              <a:ext cx="9162003"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7" name="Rettangolo 6"/>
            <p:cNvSpPr/>
            <p:nvPr/>
          </p:nvSpPr>
          <p:spPr>
            <a:xfrm rot="5400000">
              <a:off x="-3147847"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Rettangolo 7"/>
            <p:cNvSpPr/>
            <p:nvPr/>
          </p:nvSpPr>
          <p:spPr>
            <a:xfrm rot="5400000">
              <a:off x="5678931" y="3228878"/>
              <a:ext cx="6618218" cy="335225"/>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11" name="Rettangolo 10"/>
            <p:cNvSpPr/>
            <p:nvPr/>
          </p:nvSpPr>
          <p:spPr>
            <a:xfrm>
              <a:off x="7554191" y="6528600"/>
              <a:ext cx="868014" cy="335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2" name="Immagine 11" descr="ATS_ValPadan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75560" y="6516529"/>
              <a:ext cx="585150" cy="347296"/>
            </a:xfrm>
            <a:prstGeom prst="rect">
              <a:avLst/>
            </a:prstGeom>
          </p:spPr>
        </p:pic>
      </p:grpSp>
      <p:graphicFrame>
        <p:nvGraphicFramePr>
          <p:cNvPr id="13" name="Tabella 12"/>
          <p:cNvGraphicFramePr>
            <a:graphicFrameLocks noGrp="1"/>
          </p:cNvGraphicFramePr>
          <p:nvPr/>
        </p:nvGraphicFramePr>
        <p:xfrm>
          <a:off x="864781" y="4874534"/>
          <a:ext cx="6096000" cy="914400"/>
        </p:xfrm>
        <a:graphic>
          <a:graphicData uri="http://schemas.openxmlformats.org/drawingml/2006/table">
            <a:tbl>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161925">
                <a:tc gridSpan="2">
                  <a:txBody>
                    <a:bodyPr/>
                    <a:lstStyle/>
                    <a:p>
                      <a:pPr algn="just">
                        <a:spcAft>
                          <a:spcPts val="0"/>
                        </a:spcAft>
                      </a:pPr>
                      <a:r>
                        <a:rPr lang="en-US" sz="1200" b="1" dirty="0">
                          <a:latin typeface="Century Gothic"/>
                          <a:ea typeface="Times New Roman"/>
                          <a:cs typeface="Times New Roman"/>
                        </a:rPr>
                        <a:t>Screening</a:t>
                      </a:r>
                      <a:r>
                        <a:rPr lang="en-US" sz="1200" b="1" baseline="0" dirty="0">
                          <a:latin typeface="Century Gothic"/>
                          <a:ea typeface="Times New Roman"/>
                          <a:cs typeface="Times New Roman"/>
                        </a:rPr>
                        <a:t> </a:t>
                      </a:r>
                      <a:r>
                        <a:rPr lang="en-US" sz="1200" b="1" baseline="0" dirty="0" err="1">
                          <a:latin typeface="Century Gothic"/>
                          <a:ea typeface="Times New Roman"/>
                          <a:cs typeface="Times New Roman"/>
                        </a:rPr>
                        <a:t>tumori</a:t>
                      </a:r>
                      <a:r>
                        <a:rPr lang="en-US" sz="1200" b="1" baseline="0" dirty="0">
                          <a:latin typeface="Century Gothic"/>
                          <a:ea typeface="Times New Roman"/>
                          <a:cs typeface="Times New Roman"/>
                        </a:rPr>
                        <a:t> </a:t>
                      </a:r>
                      <a:r>
                        <a:rPr lang="en-US" sz="1200" b="1" baseline="0" dirty="0" err="1">
                          <a:latin typeface="Century Gothic"/>
                          <a:ea typeface="Times New Roman"/>
                          <a:cs typeface="Times New Roman"/>
                        </a:rPr>
                        <a:t>cervice</a:t>
                      </a:r>
                      <a:r>
                        <a:rPr lang="en-US" sz="1200" b="1" baseline="0" dirty="0">
                          <a:latin typeface="Century Gothic"/>
                          <a:ea typeface="Times New Roman"/>
                          <a:cs typeface="Times New Roman"/>
                        </a:rPr>
                        <a:t> ex ASL </a:t>
                      </a:r>
                      <a:r>
                        <a:rPr lang="en-US" sz="1200" b="1" baseline="0" dirty="0" err="1">
                          <a:latin typeface="Century Gothic"/>
                          <a:ea typeface="Times New Roman"/>
                          <a:cs typeface="Times New Roman"/>
                        </a:rPr>
                        <a:t>di</a:t>
                      </a:r>
                      <a:r>
                        <a:rPr lang="en-US" sz="1200" b="1" baseline="0" dirty="0">
                          <a:latin typeface="Century Gothic"/>
                          <a:ea typeface="Times New Roman"/>
                          <a:cs typeface="Times New Roman"/>
                        </a:rPr>
                        <a:t> </a:t>
                      </a:r>
                      <a:r>
                        <a:rPr lang="en-US" sz="1200" b="1" baseline="0" dirty="0" err="1">
                          <a:latin typeface="Century Gothic"/>
                          <a:ea typeface="Times New Roman"/>
                          <a:cs typeface="Times New Roman"/>
                        </a:rPr>
                        <a:t>Mantova</a:t>
                      </a:r>
                      <a:r>
                        <a:rPr lang="en-US" sz="1200" b="1" baseline="0" dirty="0">
                          <a:latin typeface="Century Gothic"/>
                          <a:ea typeface="Times New Roman"/>
                          <a:cs typeface="Times New Roman"/>
                        </a:rPr>
                        <a:t> </a:t>
                      </a:r>
                      <a:r>
                        <a:rPr lang="en-US" sz="1200" b="1" baseline="0" dirty="0" err="1">
                          <a:latin typeface="Century Gothic"/>
                          <a:ea typeface="Times New Roman"/>
                          <a:cs typeface="Times New Roman"/>
                        </a:rPr>
                        <a:t>anni</a:t>
                      </a:r>
                      <a:r>
                        <a:rPr lang="en-US" sz="1200" b="1" baseline="0" dirty="0">
                          <a:latin typeface="Century Gothic"/>
                          <a:ea typeface="Times New Roman"/>
                          <a:cs typeface="Times New Roman"/>
                        </a:rPr>
                        <a:t> 2009/2011</a:t>
                      </a:r>
                      <a:endParaRPr lang="it-IT"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 xmlns:a16="http://schemas.microsoft.com/office/drawing/2014/main" val="10000"/>
                  </a:ext>
                </a:extLst>
              </a:tr>
              <a:tr h="161925">
                <a:tc gridSpan="2">
                  <a:txBody>
                    <a:bodyPr/>
                    <a:lstStyle/>
                    <a:p>
                      <a:pPr algn="just">
                        <a:spcAft>
                          <a:spcPts val="0"/>
                        </a:spcAft>
                      </a:pPr>
                      <a:r>
                        <a:rPr lang="en-GB" sz="1200" b="1" dirty="0">
                          <a:latin typeface="Century Gothic"/>
                          <a:ea typeface="Times New Roman"/>
                          <a:cs typeface="Arial"/>
                        </a:rPr>
                        <a:t>PATOLOGIA</a:t>
                      </a:r>
                      <a:r>
                        <a:rPr lang="en-GB" sz="1200" b="1" baseline="0" dirty="0">
                          <a:latin typeface="Century Gothic"/>
                          <a:ea typeface="Times New Roman"/>
                          <a:cs typeface="Arial"/>
                        </a:rPr>
                        <a:t> INDIVIDUATA (</a:t>
                      </a:r>
                      <a:r>
                        <a:rPr lang="en-GB" sz="1200" b="1" dirty="0">
                          <a:latin typeface="Century Gothic"/>
                          <a:ea typeface="Times New Roman"/>
                          <a:cs typeface="Arial"/>
                        </a:rPr>
                        <a:t>DETECTION RATE)  PER 1.000 DONNE SCREENATE </a:t>
                      </a:r>
                      <a:endParaRPr lang="it-IT"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 xmlns:a16="http://schemas.microsoft.com/office/drawing/2014/main" val="10001"/>
                  </a:ext>
                </a:extLst>
              </a:tr>
              <a:tr h="161925">
                <a:tc>
                  <a:txBody>
                    <a:bodyPr/>
                    <a:lstStyle/>
                    <a:p>
                      <a:pPr algn="just">
                        <a:spcAft>
                          <a:spcPts val="0"/>
                        </a:spcAft>
                      </a:pPr>
                      <a:r>
                        <a:rPr lang="it-IT" sz="1200">
                          <a:latin typeface="Century Gothic"/>
                          <a:ea typeface="Times New Roman"/>
                          <a:cs typeface="Arial"/>
                        </a:rPr>
                        <a:t>mantovane </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Century Gothic"/>
                          <a:ea typeface="Times New Roman"/>
                          <a:cs typeface="Arial"/>
                        </a:rPr>
                        <a:t>1,5</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61925">
                <a:tc>
                  <a:txBody>
                    <a:bodyPr/>
                    <a:lstStyle/>
                    <a:p>
                      <a:pPr algn="just">
                        <a:spcAft>
                          <a:spcPts val="0"/>
                        </a:spcAft>
                      </a:pPr>
                      <a:r>
                        <a:rPr lang="it-IT" sz="1200" dirty="0">
                          <a:latin typeface="Century Gothic"/>
                          <a:ea typeface="Times New Roman"/>
                          <a:cs typeface="Arial"/>
                        </a:rPr>
                        <a:t>straniere </a:t>
                      </a:r>
                      <a:endParaRPr lang="it-IT"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latin typeface="Century Gothic"/>
                          <a:ea typeface="Times New Roman"/>
                          <a:cs typeface="Arial"/>
                        </a:rPr>
                        <a:t>3,8</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61925">
                <a:tc>
                  <a:txBody>
                    <a:bodyPr/>
                    <a:lstStyle/>
                    <a:p>
                      <a:pPr algn="just">
                        <a:spcAft>
                          <a:spcPts val="0"/>
                        </a:spcAft>
                      </a:pPr>
                      <a:r>
                        <a:rPr lang="it-IT" sz="1200">
                          <a:latin typeface="Century Gothic"/>
                          <a:ea typeface="Times New Roman"/>
                          <a:cs typeface="Arial"/>
                        </a:rPr>
                        <a:t>Totale SCREENING</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dirty="0">
                          <a:latin typeface="Century Gothic"/>
                          <a:ea typeface="Times New Roman"/>
                          <a:cs typeface="Arial"/>
                        </a:rPr>
                        <a:t>1,6</a:t>
                      </a:r>
                      <a:endParaRPr lang="it-IT"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pic>
        <p:nvPicPr>
          <p:cNvPr id="25602" name="Picture 2" descr="Risultati immagini per PAP TEST ALLE STRANIERE"/>
          <p:cNvPicPr>
            <a:picLocks noChangeAspect="1" noChangeArrowheads="1"/>
          </p:cNvPicPr>
          <p:nvPr/>
        </p:nvPicPr>
        <p:blipFill>
          <a:blip r:embed="rId4"/>
          <a:srcRect/>
          <a:stretch>
            <a:fillRect/>
          </a:stretch>
        </p:blipFill>
        <p:spPr bwMode="auto">
          <a:xfrm>
            <a:off x="1092717" y="963612"/>
            <a:ext cx="2820064" cy="2534499"/>
          </a:xfrm>
          <a:prstGeom prst="rect">
            <a:avLst/>
          </a:prstGeom>
          <a:noFill/>
        </p:spPr>
      </p:pic>
      <p:pic>
        <p:nvPicPr>
          <p:cNvPr id="25604" name="Picture 4" descr="Risultati immagini per PAP TEST ALLE STRANIERE"/>
          <p:cNvPicPr>
            <a:picLocks noChangeAspect="1" noChangeArrowheads="1"/>
          </p:cNvPicPr>
          <p:nvPr/>
        </p:nvPicPr>
        <p:blipFill>
          <a:blip r:embed="rId5"/>
          <a:srcRect/>
          <a:stretch>
            <a:fillRect/>
          </a:stretch>
        </p:blipFill>
        <p:spPr bwMode="auto">
          <a:xfrm>
            <a:off x="3685585" y="473075"/>
            <a:ext cx="2438400" cy="1876425"/>
          </a:xfrm>
          <a:prstGeom prst="rect">
            <a:avLst/>
          </a:prstGeom>
          <a:noFill/>
        </p:spPr>
      </p:pic>
      <p:graphicFrame>
        <p:nvGraphicFramePr>
          <p:cNvPr id="14" name="Tabella 13"/>
          <p:cNvGraphicFramePr>
            <a:graphicFrameLocks noGrp="1"/>
          </p:cNvGraphicFramePr>
          <p:nvPr/>
        </p:nvGraphicFramePr>
        <p:xfrm>
          <a:off x="6406428" y="1130005"/>
          <a:ext cx="2295525" cy="3848100"/>
        </p:xfrm>
        <a:graphic>
          <a:graphicData uri="http://schemas.openxmlformats.org/drawingml/2006/table">
            <a:tbl>
              <a:tblPr/>
              <a:tblGrid>
                <a:gridCol w="1585595">
                  <a:extLst>
                    <a:ext uri="{9D8B030D-6E8A-4147-A177-3AD203B41FA5}">
                      <a16:colId xmlns="" xmlns:a16="http://schemas.microsoft.com/office/drawing/2014/main" val="20000"/>
                    </a:ext>
                  </a:extLst>
                </a:gridCol>
                <a:gridCol w="709930">
                  <a:extLst>
                    <a:ext uri="{9D8B030D-6E8A-4147-A177-3AD203B41FA5}">
                      <a16:colId xmlns="" xmlns:a16="http://schemas.microsoft.com/office/drawing/2014/main" val="20001"/>
                    </a:ext>
                  </a:extLst>
                </a:gridCol>
              </a:tblGrid>
              <a:tr h="161925">
                <a:tc>
                  <a:txBody>
                    <a:bodyPr/>
                    <a:lstStyle/>
                    <a:p>
                      <a:pPr algn="just">
                        <a:spcAft>
                          <a:spcPts val="0"/>
                        </a:spcAft>
                      </a:pPr>
                      <a:r>
                        <a:rPr lang="it-IT" sz="1000" dirty="0">
                          <a:highlight>
                            <a:srgbClr val="FFFF00"/>
                          </a:highlight>
                          <a:latin typeface="Century Gothic"/>
                          <a:ea typeface="Times New Roman"/>
                          <a:cs typeface="Arial"/>
                        </a:rPr>
                        <a:t>MAROCCO</a:t>
                      </a:r>
                      <a:endParaRPr lang="it-IT"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highlight>
                            <a:srgbClr val="FFFF00"/>
                          </a:highlight>
                          <a:latin typeface="Century Gothic"/>
                          <a:ea typeface="Times New Roman"/>
                          <a:cs typeface="Arial"/>
                        </a:rPr>
                        <a:t>16,3%</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0"/>
                  </a:ext>
                </a:extLst>
              </a:tr>
              <a:tr h="161925">
                <a:tc>
                  <a:txBody>
                    <a:bodyPr/>
                    <a:lstStyle/>
                    <a:p>
                      <a:pPr algn="just">
                        <a:spcAft>
                          <a:spcPts val="0"/>
                        </a:spcAft>
                      </a:pPr>
                      <a:r>
                        <a:rPr lang="it-IT" sz="1000" dirty="0">
                          <a:latin typeface="Century Gothic"/>
                          <a:ea typeface="Times New Roman"/>
                          <a:cs typeface="Arial"/>
                        </a:rPr>
                        <a:t>INDIA</a:t>
                      </a:r>
                      <a:endParaRPr lang="it-IT"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12,6%</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1"/>
                  </a:ext>
                </a:extLst>
              </a:tr>
              <a:tr h="161925">
                <a:tc>
                  <a:txBody>
                    <a:bodyPr/>
                    <a:lstStyle/>
                    <a:p>
                      <a:pPr algn="just">
                        <a:spcAft>
                          <a:spcPts val="0"/>
                        </a:spcAft>
                      </a:pPr>
                      <a:r>
                        <a:rPr lang="it-IT" sz="1000">
                          <a:latin typeface="Century Gothic"/>
                          <a:ea typeface="Times New Roman"/>
                          <a:cs typeface="Arial"/>
                        </a:rPr>
                        <a:t>ALBANIA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9,6%</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2"/>
                  </a:ext>
                </a:extLst>
              </a:tr>
              <a:tr h="161925">
                <a:tc>
                  <a:txBody>
                    <a:bodyPr/>
                    <a:lstStyle/>
                    <a:p>
                      <a:pPr algn="just">
                        <a:spcAft>
                          <a:spcPts val="0"/>
                        </a:spcAft>
                      </a:pPr>
                      <a:r>
                        <a:rPr lang="it-IT" sz="1000">
                          <a:latin typeface="Century Gothic"/>
                          <a:ea typeface="Times New Roman"/>
                          <a:cs typeface="Arial"/>
                        </a:rPr>
                        <a:t>ROMANIA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8,7%</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3"/>
                  </a:ext>
                </a:extLst>
              </a:tr>
              <a:tr h="161925">
                <a:tc>
                  <a:txBody>
                    <a:bodyPr/>
                    <a:lstStyle/>
                    <a:p>
                      <a:pPr algn="just">
                        <a:spcAft>
                          <a:spcPts val="0"/>
                        </a:spcAft>
                      </a:pPr>
                      <a:r>
                        <a:rPr lang="it-IT" sz="1000">
                          <a:latin typeface="Century Gothic"/>
                          <a:ea typeface="Times New Roman"/>
                          <a:cs typeface="Arial"/>
                        </a:rPr>
                        <a:t>UCRAINA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6,3%</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4"/>
                  </a:ext>
                </a:extLst>
              </a:tr>
              <a:tr h="161925">
                <a:tc>
                  <a:txBody>
                    <a:bodyPr/>
                    <a:lstStyle/>
                    <a:p>
                      <a:pPr algn="just">
                        <a:spcAft>
                          <a:spcPts val="0"/>
                        </a:spcAft>
                      </a:pPr>
                      <a:r>
                        <a:rPr lang="it-IT" sz="1000" dirty="0">
                          <a:latin typeface="Century Gothic"/>
                          <a:ea typeface="Times New Roman"/>
                          <a:cs typeface="Arial"/>
                        </a:rPr>
                        <a:t>CINA</a:t>
                      </a:r>
                      <a:endParaRPr lang="it-IT"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5,3%</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5"/>
                  </a:ext>
                </a:extLst>
              </a:tr>
              <a:tr h="161925">
                <a:tc>
                  <a:txBody>
                    <a:bodyPr/>
                    <a:lstStyle/>
                    <a:p>
                      <a:pPr algn="just">
                        <a:spcAft>
                          <a:spcPts val="0"/>
                        </a:spcAft>
                      </a:pPr>
                      <a:r>
                        <a:rPr lang="it-IT" sz="1000">
                          <a:latin typeface="Century Gothic"/>
                          <a:ea typeface="Times New Roman"/>
                          <a:cs typeface="Arial"/>
                        </a:rPr>
                        <a:t>BRASILE</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4,6%</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6"/>
                  </a:ext>
                </a:extLst>
              </a:tr>
              <a:tr h="161925">
                <a:tc>
                  <a:txBody>
                    <a:bodyPr/>
                    <a:lstStyle/>
                    <a:p>
                      <a:pPr algn="just">
                        <a:spcAft>
                          <a:spcPts val="0"/>
                        </a:spcAft>
                      </a:pPr>
                      <a:r>
                        <a:rPr lang="it-IT" sz="1000">
                          <a:latin typeface="Century Gothic"/>
                          <a:ea typeface="Times New Roman"/>
                          <a:cs typeface="Arial"/>
                        </a:rPr>
                        <a:t>NIGERIA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3,6%</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7"/>
                  </a:ext>
                </a:extLst>
              </a:tr>
              <a:tr h="161925">
                <a:tc>
                  <a:txBody>
                    <a:bodyPr/>
                    <a:lstStyle/>
                    <a:p>
                      <a:pPr algn="just">
                        <a:spcAft>
                          <a:spcPts val="0"/>
                        </a:spcAft>
                      </a:pPr>
                      <a:r>
                        <a:rPr lang="it-IT" sz="1000">
                          <a:latin typeface="Century Gothic"/>
                          <a:ea typeface="Times New Roman"/>
                          <a:cs typeface="Arial"/>
                        </a:rPr>
                        <a:t>BANGLADESH</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3,1%</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8"/>
                  </a:ext>
                </a:extLst>
              </a:tr>
              <a:tr h="161925">
                <a:tc>
                  <a:txBody>
                    <a:bodyPr/>
                    <a:lstStyle/>
                    <a:p>
                      <a:pPr algn="just">
                        <a:spcAft>
                          <a:spcPts val="0"/>
                        </a:spcAft>
                      </a:pPr>
                      <a:r>
                        <a:rPr lang="it-IT" sz="1000">
                          <a:latin typeface="Century Gothic"/>
                          <a:ea typeface="Times New Roman"/>
                          <a:cs typeface="Arial"/>
                        </a:rPr>
                        <a:t>GHANA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3,0%</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9"/>
                  </a:ext>
                </a:extLst>
              </a:tr>
              <a:tr h="0">
                <a:tc>
                  <a:txBody>
                    <a:bodyPr/>
                    <a:lstStyle/>
                    <a:p>
                      <a:pPr algn="just">
                        <a:spcAft>
                          <a:spcPts val="0"/>
                        </a:spcAft>
                      </a:pPr>
                      <a:r>
                        <a:rPr lang="it-IT" sz="1000">
                          <a:latin typeface="Century Gothic"/>
                          <a:ea typeface="Times New Roman"/>
                          <a:cs typeface="Arial"/>
                        </a:rPr>
                        <a:t>POLONIA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2,8%</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0"/>
                  </a:ext>
                </a:extLst>
              </a:tr>
              <a:tr h="161925">
                <a:tc>
                  <a:txBody>
                    <a:bodyPr/>
                    <a:lstStyle/>
                    <a:p>
                      <a:pPr algn="just">
                        <a:spcAft>
                          <a:spcPts val="0"/>
                        </a:spcAft>
                      </a:pPr>
                      <a:r>
                        <a:rPr lang="it-IT" sz="1000">
                          <a:latin typeface="Century Gothic"/>
                          <a:ea typeface="Times New Roman"/>
                          <a:cs typeface="Arial"/>
                        </a:rPr>
                        <a:t>TUNISIA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2,5%</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1"/>
                  </a:ext>
                </a:extLst>
              </a:tr>
              <a:tr h="161925">
                <a:tc>
                  <a:txBody>
                    <a:bodyPr/>
                    <a:lstStyle/>
                    <a:p>
                      <a:pPr algn="just">
                        <a:spcAft>
                          <a:spcPts val="0"/>
                        </a:spcAft>
                      </a:pPr>
                      <a:r>
                        <a:rPr lang="it-IT" sz="1000">
                          <a:latin typeface="Century Gothic"/>
                          <a:ea typeface="Times New Roman"/>
                          <a:cs typeface="Arial"/>
                        </a:rPr>
                        <a:t>ARGENTINA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2,1%</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2"/>
                  </a:ext>
                </a:extLst>
              </a:tr>
              <a:tr h="161925">
                <a:tc>
                  <a:txBody>
                    <a:bodyPr/>
                    <a:lstStyle/>
                    <a:p>
                      <a:pPr algn="just">
                        <a:spcAft>
                          <a:spcPts val="0"/>
                        </a:spcAft>
                      </a:pPr>
                      <a:r>
                        <a:rPr lang="it-IT" sz="1000">
                          <a:latin typeface="Century Gothic"/>
                          <a:ea typeface="Times New Roman"/>
                          <a:cs typeface="Arial"/>
                        </a:rPr>
                        <a:t>REP. DELLA MOLDAVIA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en-US" sz="1200">
                          <a:latin typeface="Century Gothic"/>
                          <a:ea typeface="Times New Roman"/>
                          <a:cs typeface="Arial"/>
                        </a:rPr>
                        <a:t>1,7%</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3"/>
                  </a:ext>
                </a:extLst>
              </a:tr>
              <a:tr h="190500">
                <a:tc>
                  <a:txBody>
                    <a:bodyPr/>
                    <a:lstStyle/>
                    <a:p>
                      <a:pPr algn="just">
                        <a:spcAft>
                          <a:spcPts val="0"/>
                        </a:spcAft>
                      </a:pPr>
                      <a:r>
                        <a:rPr lang="en-US" sz="1000">
                          <a:latin typeface="Century Gothic"/>
                          <a:ea typeface="Times New Roman"/>
                          <a:cs typeface="Arial"/>
                        </a:rPr>
                        <a:t>FILIPPINE</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en-US" sz="1200">
                          <a:latin typeface="Century Gothic"/>
                          <a:ea typeface="Times New Roman"/>
                          <a:cs typeface="Arial"/>
                        </a:rPr>
                        <a:t>1,5%</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4"/>
                  </a:ext>
                </a:extLst>
              </a:tr>
              <a:tr h="161925">
                <a:tc>
                  <a:txBody>
                    <a:bodyPr/>
                    <a:lstStyle/>
                    <a:p>
                      <a:pPr algn="just">
                        <a:spcAft>
                          <a:spcPts val="0"/>
                        </a:spcAft>
                      </a:pPr>
                      <a:r>
                        <a:rPr lang="en-US" sz="1000">
                          <a:latin typeface="Century Gothic"/>
                          <a:ea typeface="Times New Roman"/>
                          <a:cs typeface="Arial"/>
                        </a:rPr>
                        <a:t>REP. DOMINICANA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en-US" sz="1200">
                          <a:latin typeface="Century Gothic"/>
                          <a:ea typeface="Times New Roman"/>
                          <a:cs typeface="Arial"/>
                        </a:rPr>
                        <a:t>1,4%</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5"/>
                  </a:ext>
                </a:extLst>
              </a:tr>
              <a:tr h="161925">
                <a:tc>
                  <a:txBody>
                    <a:bodyPr/>
                    <a:lstStyle/>
                    <a:p>
                      <a:pPr algn="just">
                        <a:spcAft>
                          <a:spcPts val="0"/>
                        </a:spcAft>
                      </a:pPr>
                      <a:r>
                        <a:rPr lang="en-US" sz="1000" dirty="0">
                          <a:latin typeface="Century Gothic"/>
                          <a:ea typeface="Times New Roman"/>
                          <a:cs typeface="Arial"/>
                        </a:rPr>
                        <a:t>SRI LANKA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en-US" sz="1200">
                          <a:latin typeface="Century Gothic"/>
                          <a:ea typeface="Times New Roman"/>
                          <a:cs typeface="Arial"/>
                        </a:rPr>
                        <a:t>1,4%</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6"/>
                  </a:ext>
                </a:extLst>
              </a:tr>
              <a:tr h="161925">
                <a:tc>
                  <a:txBody>
                    <a:bodyPr/>
                    <a:lstStyle/>
                    <a:p>
                      <a:pPr algn="just">
                        <a:spcAft>
                          <a:spcPts val="0"/>
                        </a:spcAft>
                      </a:pPr>
                      <a:r>
                        <a:rPr lang="en-US" sz="1000" dirty="0">
                          <a:latin typeface="Century Gothic"/>
                          <a:ea typeface="Times New Roman"/>
                          <a:cs typeface="Arial"/>
                        </a:rPr>
                        <a:t>VIETNAM</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1,3%</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7"/>
                  </a:ext>
                </a:extLst>
              </a:tr>
              <a:tr h="161925">
                <a:tc>
                  <a:txBody>
                    <a:bodyPr/>
                    <a:lstStyle/>
                    <a:p>
                      <a:pPr algn="just">
                        <a:spcAft>
                          <a:spcPts val="0"/>
                        </a:spcAft>
                      </a:pPr>
                      <a:r>
                        <a:rPr lang="it-IT" sz="1000">
                          <a:latin typeface="Century Gothic"/>
                          <a:ea typeface="Times New Roman"/>
                          <a:cs typeface="Arial"/>
                        </a:rPr>
                        <a:t>PAKISTAN</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1,2%</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8"/>
                  </a:ext>
                </a:extLst>
              </a:tr>
              <a:tr h="161925">
                <a:tc>
                  <a:txBody>
                    <a:bodyPr/>
                    <a:lstStyle/>
                    <a:p>
                      <a:pPr algn="just">
                        <a:spcAft>
                          <a:spcPts val="0"/>
                        </a:spcAft>
                      </a:pPr>
                      <a:r>
                        <a:rPr lang="it-IT" sz="1000">
                          <a:latin typeface="Century Gothic"/>
                          <a:ea typeface="Times New Roman"/>
                          <a:cs typeface="Arial"/>
                        </a:rPr>
                        <a:t>CUBA</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a:latin typeface="Century Gothic"/>
                          <a:ea typeface="Times New Roman"/>
                          <a:cs typeface="Arial"/>
                        </a:rPr>
                        <a:t>1,2%</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19"/>
                  </a:ext>
                </a:extLst>
              </a:tr>
              <a:tr h="161925">
                <a:tc>
                  <a:txBody>
                    <a:bodyPr/>
                    <a:lstStyle/>
                    <a:p>
                      <a:pPr algn="just">
                        <a:spcAft>
                          <a:spcPts val="0"/>
                        </a:spcAft>
                      </a:pPr>
                      <a:r>
                        <a:rPr lang="it-IT" sz="1000">
                          <a:latin typeface="Century Gothic"/>
                          <a:ea typeface="Times New Roman"/>
                          <a:cs typeface="Arial"/>
                        </a:rPr>
                        <a:t>ALTRI 36 PAESI</a:t>
                      </a:r>
                      <a:endParaRPr lang="it-IT"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it-IT" sz="1200" dirty="0">
                          <a:latin typeface="Century Gothic"/>
                          <a:ea typeface="Times New Roman"/>
                          <a:cs typeface="Arial"/>
                        </a:rPr>
                        <a:t>9,9%</a:t>
                      </a:r>
                      <a:endParaRPr lang="it-IT"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20"/>
                  </a:ext>
                </a:extLst>
              </a:tr>
            </a:tbl>
          </a:graphicData>
        </a:graphic>
      </p:graphicFrame>
      <p:sp>
        <p:nvSpPr>
          <p:cNvPr id="16" name="CasellaDiTesto 15"/>
          <p:cNvSpPr txBox="1"/>
          <p:nvPr/>
        </p:nvSpPr>
        <p:spPr>
          <a:xfrm>
            <a:off x="6406428" y="473075"/>
            <a:ext cx="2295525" cy="553998"/>
          </a:xfrm>
          <a:prstGeom prst="rect">
            <a:avLst/>
          </a:prstGeom>
          <a:solidFill>
            <a:schemeClr val="accent6">
              <a:lumMod val="20000"/>
              <a:lumOff val="80000"/>
            </a:schemeClr>
          </a:solidFill>
        </p:spPr>
        <p:txBody>
          <a:bodyPr wrap="square" rtlCol="0">
            <a:spAutoFit/>
          </a:bodyPr>
          <a:lstStyle/>
          <a:p>
            <a:r>
              <a:rPr lang="en-US" sz="1000" dirty="0">
                <a:latin typeface="Century Gothic" pitchFamily="34" charset="0"/>
              </a:rPr>
              <a:t>DISTRIBUZIONE PERCENTUALE PER PAESE DI ORIGINE DELLE </a:t>
            </a:r>
          </a:p>
          <a:p>
            <a:r>
              <a:rPr lang="en-US" sz="1000" dirty="0">
                <a:latin typeface="Century Gothic" pitchFamily="34" charset="0"/>
              </a:rPr>
              <a:t>ASSISTITE PER PAPTEST (TOT.18.500) </a:t>
            </a:r>
            <a:endParaRPr lang="it-IT" sz="1000" dirty="0">
              <a:latin typeface="Century Gothic" pitchFamily="34" charset="0"/>
            </a:endParaRPr>
          </a:p>
        </p:txBody>
      </p:sp>
      <p:sp>
        <p:nvSpPr>
          <p:cNvPr id="17" name="CasellaDiTesto 16"/>
          <p:cNvSpPr txBox="1"/>
          <p:nvPr/>
        </p:nvSpPr>
        <p:spPr>
          <a:xfrm>
            <a:off x="328875" y="5996763"/>
            <a:ext cx="8815125" cy="369332"/>
          </a:xfrm>
          <a:prstGeom prst="rect">
            <a:avLst/>
          </a:prstGeom>
          <a:solidFill>
            <a:schemeClr val="accent6">
              <a:lumMod val="20000"/>
              <a:lumOff val="80000"/>
            </a:schemeClr>
          </a:solidFill>
        </p:spPr>
        <p:txBody>
          <a:bodyPr wrap="square" rtlCol="0">
            <a:spAutoFit/>
          </a:bodyPr>
          <a:lstStyle/>
          <a:p>
            <a:r>
              <a:rPr lang="en-US" b="1" dirty="0">
                <a:solidFill>
                  <a:srgbClr val="008000"/>
                </a:solidFill>
                <a:latin typeface="Century Gothic" pitchFamily="34" charset="0"/>
              </a:rPr>
              <a:t>INIZIATIVA CON COMUNI E TERZO SETTORE : UNO SCREENING A PIU’ VOCI   </a:t>
            </a:r>
            <a:endParaRPr lang="it-IT" b="1" dirty="0">
              <a:solidFill>
                <a:srgbClr val="008000"/>
              </a:solidFill>
              <a:latin typeface="Century Gothic" pitchFamily="34" charset="0"/>
            </a:endParaRPr>
          </a:p>
        </p:txBody>
      </p:sp>
    </p:spTree>
    <p:extLst>
      <p:ext uri="{BB962C8B-B14F-4D97-AF65-F5344CB8AC3E}">
        <p14:creationId xmlns="" xmlns:p14="http://schemas.microsoft.com/office/powerpoint/2010/main" val="3609845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uppo 12"/>
          <p:cNvGrpSpPr>
            <a:grpSpLocks/>
          </p:cNvGrpSpPr>
          <p:nvPr/>
        </p:nvGrpSpPr>
        <p:grpSpPr bwMode="auto">
          <a:xfrm>
            <a:off x="-6350" y="-3175"/>
            <a:ext cx="9167813" cy="6867525"/>
            <a:chOff x="-6351" y="-3176"/>
            <a:chExt cx="9168354" cy="6867001"/>
          </a:xfrm>
        </p:grpSpPr>
        <p:sp>
          <p:nvSpPr>
            <p:cNvPr id="5" name="Rettangolo 4"/>
            <p:cNvSpPr/>
            <p:nvPr/>
          </p:nvSpPr>
          <p:spPr>
            <a:xfrm>
              <a:off x="-6351" y="-3176"/>
              <a:ext cx="9162004" cy="334937"/>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ttangolo 5"/>
            <p:cNvSpPr/>
            <p:nvPr/>
          </p:nvSpPr>
          <p:spPr>
            <a:xfrm>
              <a:off x="-1" y="6528889"/>
              <a:ext cx="9162004" cy="334936"/>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ttangolo 6"/>
            <p:cNvSpPr/>
            <p:nvPr/>
          </p:nvSpPr>
          <p:spPr>
            <a:xfrm rot="5400000">
              <a:off x="-3147751"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ttangolo 7"/>
            <p:cNvSpPr/>
            <p:nvPr/>
          </p:nvSpPr>
          <p:spPr>
            <a:xfrm rot="5400000">
              <a:off x="5679270"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ttangolo 10"/>
            <p:cNvSpPr/>
            <p:nvPr/>
          </p:nvSpPr>
          <p:spPr>
            <a:xfrm>
              <a:off x="7553770" y="6528889"/>
              <a:ext cx="868414" cy="3349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31812" name="Immagine 11" descr="ATS_ValPadan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675560" y="6516529"/>
              <a:ext cx="585150" cy="34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Titolo 12"/>
          <p:cNvSpPr>
            <a:spLocks noGrp="1"/>
          </p:cNvSpPr>
          <p:nvPr>
            <p:ph type="ctrTitle"/>
          </p:nvPr>
        </p:nvSpPr>
        <p:spPr>
          <a:xfrm>
            <a:off x="876300" y="727075"/>
            <a:ext cx="7100888" cy="784225"/>
          </a:xfrm>
        </p:spPr>
        <p:txBody>
          <a:bodyPr rtlCol="0">
            <a:normAutofit fontScale="90000"/>
          </a:bodyPr>
          <a:lstStyle/>
          <a:p>
            <a:pPr algn="l" eaLnBrk="1" fontAlgn="auto" hangingPunct="1">
              <a:spcAft>
                <a:spcPts val="0"/>
              </a:spcAft>
              <a:defRPr/>
            </a:pPr>
            <a:r>
              <a:rPr lang="it-IT" sz="3200" dirty="0">
                <a:latin typeface="Arial" pitchFamily="34" charset="0"/>
                <a:cs typeface="Arial" pitchFamily="34" charset="0"/>
              </a:rPr>
              <a:t/>
            </a:r>
            <a:br>
              <a:rPr lang="it-IT" sz="3200" dirty="0">
                <a:latin typeface="Arial" pitchFamily="34" charset="0"/>
                <a:cs typeface="Arial" pitchFamily="34" charset="0"/>
              </a:rPr>
            </a:br>
            <a:r>
              <a:rPr lang="it-IT" dirty="0">
                <a:latin typeface="Arial" pitchFamily="34" charset="0"/>
                <a:cs typeface="Arial" pitchFamily="34" charset="0"/>
              </a:rPr>
              <a:t/>
            </a:r>
            <a:br>
              <a:rPr lang="it-IT" dirty="0">
                <a:latin typeface="Arial" pitchFamily="34" charset="0"/>
                <a:cs typeface="Arial" pitchFamily="34" charset="0"/>
              </a:rPr>
            </a:br>
            <a:endParaRPr lang="it-IT" dirty="0">
              <a:latin typeface="Arial" pitchFamily="34" charset="0"/>
              <a:cs typeface="Arial" pitchFamily="34" charset="0"/>
            </a:endParaRPr>
          </a:p>
        </p:txBody>
      </p:sp>
      <p:pic>
        <p:nvPicPr>
          <p:cNvPr id="31748" name="Picture 2" descr="C:\Users\bocchimariangela\Desktop\FAD1603A - LR23-2015.png"/>
          <p:cNvPicPr>
            <a:picLocks noChangeAspect="1" noChangeArrowheads="1"/>
          </p:cNvPicPr>
          <p:nvPr/>
        </p:nvPicPr>
        <p:blipFill>
          <a:blip r:embed="rId3">
            <a:extLst>
              <a:ext uri="{28A0092B-C50C-407E-A947-70E740481C1C}">
                <a14:useLocalDpi xmlns="" xmlns:a14="http://schemas.microsoft.com/office/drawing/2010/main" val="0"/>
              </a:ext>
            </a:extLst>
          </a:blip>
          <a:srcRect l="26283" t="14285" r="27721" b="28571"/>
          <a:stretch>
            <a:fillRect/>
          </a:stretch>
        </p:blipFill>
        <p:spPr bwMode="auto">
          <a:xfrm>
            <a:off x="2843213" y="1196975"/>
            <a:ext cx="3529012" cy="273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9" name="Rettangolo 11"/>
          <p:cNvSpPr>
            <a:spLocks noChangeArrowheads="1"/>
          </p:cNvSpPr>
          <p:nvPr/>
        </p:nvSpPr>
        <p:spPr bwMode="auto">
          <a:xfrm>
            <a:off x="4140200" y="2708275"/>
            <a:ext cx="2232025" cy="936625"/>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1750" name="CasellaDiTesto 14"/>
          <p:cNvSpPr txBox="1">
            <a:spLocks noChangeArrowheads="1"/>
          </p:cNvSpPr>
          <p:nvPr/>
        </p:nvSpPr>
        <p:spPr bwMode="auto">
          <a:xfrm>
            <a:off x="4643438" y="2133600"/>
            <a:ext cx="185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Palatino Linotype" panose="02040502050505030304" pitchFamily="18" charset="0"/>
              <a:ea typeface="MS PGothic" panose="020B0600070205080204" pitchFamily="34" charset="-128"/>
              <a:cs typeface="+mn-cs"/>
            </a:endParaRPr>
          </a:p>
        </p:txBody>
      </p:sp>
      <p:sp>
        <p:nvSpPr>
          <p:cNvPr id="16" name="Titolo 15"/>
          <p:cNvSpPr txBox="1">
            <a:spLocks/>
          </p:cNvSpPr>
          <p:nvPr/>
        </p:nvSpPr>
        <p:spPr bwMode="auto">
          <a:xfrm>
            <a:off x="457200" y="404813"/>
            <a:ext cx="8229600" cy="647700"/>
          </a:xfrm>
          <a:prstGeom prst="rect">
            <a:avLst/>
          </a:prstGeom>
          <a:noFill/>
          <a:ln w="9525">
            <a:noFill/>
            <a:miter lim="800000"/>
            <a:headEnd/>
            <a:tailEnd/>
          </a:ln>
        </p:spPr>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4000" b="1" i="0" u="none" strike="noStrike" kern="1200" cap="none" spc="0" normalizeH="0" baseline="0" noProof="0">
                <a:ln>
                  <a:noFill/>
                </a:ln>
                <a:solidFill>
                  <a:srgbClr val="006600"/>
                </a:solidFill>
                <a:effectLst/>
                <a:uLnTx/>
                <a:uFillTx/>
                <a:latin typeface="Calibri"/>
                <a:ea typeface="MS PGothic" panose="020B0600070205080204" pitchFamily="34" charset="-128"/>
                <a:cs typeface="+mn-cs"/>
              </a:rPr>
              <a:t>I PROGRAMMI DI SCREENING ATTIVI</a:t>
            </a:r>
            <a:endParaRPr kumimoji="0" lang="it-IT" sz="4000" b="1" i="0" u="none" strike="noStrike" kern="1200" cap="none" spc="0" normalizeH="0" baseline="0" noProof="0" dirty="0">
              <a:ln>
                <a:noFill/>
              </a:ln>
              <a:solidFill>
                <a:srgbClr val="006600"/>
              </a:solidFill>
              <a:effectLst/>
              <a:uLnTx/>
              <a:uFillTx/>
              <a:latin typeface="Calibri"/>
              <a:ea typeface="MS PGothic" panose="020B0600070205080204" pitchFamily="34" charset="-128"/>
              <a:cs typeface="+mn-cs"/>
            </a:endParaRPr>
          </a:p>
        </p:txBody>
      </p:sp>
      <p:graphicFrame>
        <p:nvGraphicFramePr>
          <p:cNvPr id="18" name="Tabella 17"/>
          <p:cNvGraphicFramePr>
            <a:graphicFrameLocks noGrp="1"/>
          </p:cNvGraphicFramePr>
          <p:nvPr/>
        </p:nvGraphicFramePr>
        <p:xfrm>
          <a:off x="611188" y="4508500"/>
          <a:ext cx="7810500" cy="1784394"/>
        </p:xfrm>
        <a:graphic>
          <a:graphicData uri="http://schemas.openxmlformats.org/drawingml/2006/table">
            <a:tbl>
              <a:tblPr firstRow="1" bandRow="1">
                <a:tableStyleId>{5C22544A-7EE6-4342-B048-85BDC9FD1C3A}</a:tableStyleId>
              </a:tblPr>
              <a:tblGrid>
                <a:gridCol w="2603500">
                  <a:extLst>
                    <a:ext uri="{9D8B030D-6E8A-4147-A177-3AD203B41FA5}">
                      <a16:colId xmlns="" xmlns:a16="http://schemas.microsoft.com/office/drawing/2014/main" val="20000"/>
                    </a:ext>
                  </a:extLst>
                </a:gridCol>
                <a:gridCol w="2603500">
                  <a:extLst>
                    <a:ext uri="{9D8B030D-6E8A-4147-A177-3AD203B41FA5}">
                      <a16:colId xmlns="" xmlns:a16="http://schemas.microsoft.com/office/drawing/2014/main" val="20001"/>
                    </a:ext>
                  </a:extLst>
                </a:gridCol>
                <a:gridCol w="2603500">
                  <a:extLst>
                    <a:ext uri="{9D8B030D-6E8A-4147-A177-3AD203B41FA5}">
                      <a16:colId xmlns="" xmlns:a16="http://schemas.microsoft.com/office/drawing/2014/main" val="20002"/>
                    </a:ext>
                  </a:extLst>
                </a:gridCol>
              </a:tblGrid>
              <a:tr h="640082">
                <a:tc>
                  <a:txBody>
                    <a:bodyPr/>
                    <a:lstStyle/>
                    <a:p>
                      <a:r>
                        <a:rPr lang="it-IT" sz="1800" dirty="0"/>
                        <a:t>Screening </a:t>
                      </a:r>
                      <a:r>
                        <a:rPr lang="it-IT" sz="1800" baseline="0" dirty="0"/>
                        <a:t> mammografico</a:t>
                      </a:r>
                      <a:endParaRPr lang="it-IT" sz="1800" dirty="0"/>
                    </a:p>
                  </a:txBody>
                  <a:tcPr marL="91444" marR="91444" marT="45732" marB="45732"/>
                </a:tc>
                <a:tc>
                  <a:txBody>
                    <a:bodyPr/>
                    <a:lstStyle/>
                    <a:p>
                      <a:r>
                        <a:rPr lang="it-IT" sz="1800" dirty="0"/>
                        <a:t>Età 50-69</a:t>
                      </a:r>
                    </a:p>
                  </a:txBody>
                  <a:tcPr marL="91444" marR="91444" marT="45732" marB="45732"/>
                </a:tc>
                <a:tc>
                  <a:txBody>
                    <a:bodyPr/>
                    <a:lstStyle/>
                    <a:p>
                      <a:r>
                        <a:rPr lang="it-IT" sz="1800" dirty="0"/>
                        <a:t>105.688 donne</a:t>
                      </a:r>
                    </a:p>
                  </a:txBody>
                  <a:tcPr marL="91444" marR="91444" marT="45732" marB="45732"/>
                </a:tc>
                <a:extLst>
                  <a:ext uri="{0D108BD9-81ED-4DB2-BD59-A6C34878D82A}">
                    <a16:rowId xmlns="" xmlns:a16="http://schemas.microsoft.com/office/drawing/2014/main" val="10000"/>
                  </a:ext>
                </a:extLst>
              </a:tr>
              <a:tr h="640082">
                <a:tc>
                  <a:txBody>
                    <a:bodyPr/>
                    <a:lstStyle/>
                    <a:p>
                      <a:r>
                        <a:rPr lang="it-IT" sz="1800" dirty="0"/>
                        <a:t>Screening</a:t>
                      </a:r>
                      <a:r>
                        <a:rPr lang="it-IT" sz="1800" baseline="0" dirty="0"/>
                        <a:t> </a:t>
                      </a:r>
                    </a:p>
                    <a:p>
                      <a:r>
                        <a:rPr lang="it-IT" sz="1800" dirty="0"/>
                        <a:t>colo-rettale</a:t>
                      </a:r>
                      <a:r>
                        <a:rPr lang="it-IT" sz="1800" baseline="0" dirty="0"/>
                        <a:t> </a:t>
                      </a:r>
                      <a:endParaRPr lang="it-IT" sz="1800" dirty="0"/>
                    </a:p>
                  </a:txBody>
                  <a:tcPr marL="91444" marR="91444" marT="45732" marB="45732"/>
                </a:tc>
                <a:tc>
                  <a:txBody>
                    <a:bodyPr/>
                    <a:lstStyle/>
                    <a:p>
                      <a:r>
                        <a:rPr lang="it-IT" sz="1800" dirty="0"/>
                        <a:t>Età 50-74</a:t>
                      </a:r>
                    </a:p>
                  </a:txBody>
                  <a:tcPr marL="91444" marR="91444" marT="45732" marB="45732"/>
                </a:tc>
                <a:tc>
                  <a:txBody>
                    <a:bodyPr/>
                    <a:lstStyle/>
                    <a:p>
                      <a:r>
                        <a:rPr lang="it-IT" sz="1800" dirty="0"/>
                        <a:t>245.599 donne e uomini</a:t>
                      </a:r>
                    </a:p>
                  </a:txBody>
                  <a:tcPr marL="91444" marR="91444" marT="45732" marB="45732"/>
                </a:tc>
                <a:extLst>
                  <a:ext uri="{0D108BD9-81ED-4DB2-BD59-A6C34878D82A}">
                    <a16:rowId xmlns="" xmlns:a16="http://schemas.microsoft.com/office/drawing/2014/main" val="10001"/>
                  </a:ext>
                </a:extLst>
              </a:tr>
              <a:tr h="504186">
                <a:tc>
                  <a:txBody>
                    <a:bodyPr/>
                    <a:lstStyle/>
                    <a:p>
                      <a:r>
                        <a:rPr lang="it-IT" sz="1800" dirty="0"/>
                        <a:t>Screening  cervicale</a:t>
                      </a:r>
                    </a:p>
                  </a:txBody>
                  <a:tcPr marL="91444" marR="91444" marT="45732" marB="45732"/>
                </a:tc>
                <a:tc>
                  <a:txBody>
                    <a:bodyPr/>
                    <a:lstStyle/>
                    <a:p>
                      <a:r>
                        <a:rPr lang="it-IT" sz="1800" dirty="0"/>
                        <a:t>Età</a:t>
                      </a:r>
                      <a:r>
                        <a:rPr lang="it-IT" sz="1800" baseline="0" dirty="0"/>
                        <a:t> </a:t>
                      </a:r>
                      <a:r>
                        <a:rPr lang="it-IT" sz="1800" dirty="0"/>
                        <a:t>25-64</a:t>
                      </a:r>
                    </a:p>
                  </a:txBody>
                  <a:tcPr marL="91444" marR="91444" marT="45732" marB="45732"/>
                </a:tc>
                <a:tc>
                  <a:txBody>
                    <a:bodyPr/>
                    <a:lstStyle/>
                    <a:p>
                      <a:r>
                        <a:rPr lang="it-IT" sz="1800" dirty="0"/>
                        <a:t>208.309 donne </a:t>
                      </a:r>
                    </a:p>
                  </a:txBody>
                  <a:tcPr marL="91444" marR="91444" marT="45732" marB="45732"/>
                </a:tc>
                <a:extLst>
                  <a:ext uri="{0D108BD9-81ED-4DB2-BD59-A6C34878D82A}">
                    <a16:rowId xmlns="" xmlns:a16="http://schemas.microsoft.com/office/drawing/2014/main" val="10002"/>
                  </a:ext>
                </a:extLst>
              </a:tr>
            </a:tbl>
          </a:graphicData>
        </a:graphic>
      </p:graphicFrame>
      <p:sp>
        <p:nvSpPr>
          <p:cNvPr id="31770" name="CasellaDiTesto 18"/>
          <p:cNvSpPr txBox="1">
            <a:spLocks noChangeArrowheads="1"/>
          </p:cNvSpPr>
          <p:nvPr/>
        </p:nvSpPr>
        <p:spPr bwMode="auto">
          <a:xfrm>
            <a:off x="1331913" y="4005263"/>
            <a:ext cx="61928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Popolazione ATS coinvolta nei programmi</a:t>
            </a:r>
          </a:p>
        </p:txBody>
      </p:sp>
      <p:graphicFrame>
        <p:nvGraphicFramePr>
          <p:cNvPr id="17" name="Tabella 16"/>
          <p:cNvGraphicFramePr>
            <a:graphicFrameLocks noGrp="1"/>
          </p:cNvGraphicFramePr>
          <p:nvPr/>
        </p:nvGraphicFramePr>
        <p:xfrm>
          <a:off x="611188" y="4437063"/>
          <a:ext cx="7810500" cy="1855848"/>
        </p:xfrm>
        <a:graphic>
          <a:graphicData uri="http://schemas.openxmlformats.org/drawingml/2006/table">
            <a:tbl>
              <a:tblPr firstRow="1" bandRow="1">
                <a:tableStyleId>{5C22544A-7EE6-4342-B048-85BDC9FD1C3A}</a:tableStyleId>
              </a:tblPr>
              <a:tblGrid>
                <a:gridCol w="2603500">
                  <a:extLst>
                    <a:ext uri="{9D8B030D-6E8A-4147-A177-3AD203B41FA5}">
                      <a16:colId xmlns="" xmlns:a16="http://schemas.microsoft.com/office/drawing/2014/main" val="20000"/>
                    </a:ext>
                  </a:extLst>
                </a:gridCol>
                <a:gridCol w="2603500">
                  <a:extLst>
                    <a:ext uri="{9D8B030D-6E8A-4147-A177-3AD203B41FA5}">
                      <a16:colId xmlns="" xmlns:a16="http://schemas.microsoft.com/office/drawing/2014/main" val="20001"/>
                    </a:ext>
                  </a:extLst>
                </a:gridCol>
                <a:gridCol w="2603500">
                  <a:extLst>
                    <a:ext uri="{9D8B030D-6E8A-4147-A177-3AD203B41FA5}">
                      <a16:colId xmlns="" xmlns:a16="http://schemas.microsoft.com/office/drawing/2014/main" val="20002"/>
                    </a:ext>
                  </a:extLst>
                </a:gridCol>
              </a:tblGrid>
              <a:tr h="711779">
                <a:tc>
                  <a:txBody>
                    <a:bodyPr/>
                    <a:lstStyle/>
                    <a:p>
                      <a:r>
                        <a:rPr lang="it-IT" sz="1800" dirty="0"/>
                        <a:t>Screening </a:t>
                      </a:r>
                      <a:r>
                        <a:rPr lang="it-IT" sz="1800" baseline="0" dirty="0"/>
                        <a:t> mammografico</a:t>
                      </a:r>
                      <a:endParaRPr lang="it-IT" sz="1800" dirty="0"/>
                    </a:p>
                  </a:txBody>
                  <a:tcPr marL="91444" marR="91444" marT="45715" marB="45715"/>
                </a:tc>
                <a:tc>
                  <a:txBody>
                    <a:bodyPr/>
                    <a:lstStyle/>
                    <a:p>
                      <a:r>
                        <a:rPr lang="it-IT" sz="1800" dirty="0"/>
                        <a:t>Età 50-69</a:t>
                      </a:r>
                    </a:p>
                  </a:txBody>
                  <a:tcPr marL="91444" marR="91444" marT="45715" marB="45715"/>
                </a:tc>
                <a:tc>
                  <a:txBody>
                    <a:bodyPr/>
                    <a:lstStyle/>
                    <a:p>
                      <a:r>
                        <a:rPr lang="it-IT" sz="1800" dirty="0"/>
                        <a:t>105.688 donne</a:t>
                      </a:r>
                    </a:p>
                  </a:txBody>
                  <a:tcPr marL="91444" marR="91444" marT="45715" marB="45715"/>
                </a:tc>
                <a:extLst>
                  <a:ext uri="{0D108BD9-81ED-4DB2-BD59-A6C34878D82A}">
                    <a16:rowId xmlns="" xmlns:a16="http://schemas.microsoft.com/office/drawing/2014/main" val="10000"/>
                  </a:ext>
                </a:extLst>
              </a:tr>
              <a:tr h="640010">
                <a:tc>
                  <a:txBody>
                    <a:bodyPr/>
                    <a:lstStyle/>
                    <a:p>
                      <a:r>
                        <a:rPr lang="it-IT" sz="1800" dirty="0"/>
                        <a:t>Screening</a:t>
                      </a:r>
                      <a:r>
                        <a:rPr lang="it-IT" sz="1800" baseline="0" dirty="0"/>
                        <a:t> </a:t>
                      </a:r>
                    </a:p>
                    <a:p>
                      <a:r>
                        <a:rPr lang="it-IT" sz="1800" dirty="0"/>
                        <a:t>colo-rettale</a:t>
                      </a:r>
                      <a:r>
                        <a:rPr lang="it-IT" sz="1800" baseline="0" dirty="0"/>
                        <a:t> </a:t>
                      </a:r>
                      <a:endParaRPr lang="it-IT" sz="1800" dirty="0"/>
                    </a:p>
                  </a:txBody>
                  <a:tcPr marL="91444" marR="91444" marT="45715" marB="45715"/>
                </a:tc>
                <a:tc>
                  <a:txBody>
                    <a:bodyPr/>
                    <a:lstStyle/>
                    <a:p>
                      <a:r>
                        <a:rPr lang="it-IT" sz="1800" dirty="0"/>
                        <a:t>Età 50-74</a:t>
                      </a:r>
                    </a:p>
                  </a:txBody>
                  <a:tcPr marL="91444" marR="91444" marT="45715" marB="45715"/>
                </a:tc>
                <a:tc>
                  <a:txBody>
                    <a:bodyPr/>
                    <a:lstStyle/>
                    <a:p>
                      <a:r>
                        <a:rPr lang="it-IT" sz="1800" dirty="0"/>
                        <a:t>245.599 donne e uomini</a:t>
                      </a:r>
                    </a:p>
                  </a:txBody>
                  <a:tcPr marL="91444" marR="91444" marT="45715" marB="45715"/>
                </a:tc>
                <a:extLst>
                  <a:ext uri="{0D108BD9-81ED-4DB2-BD59-A6C34878D82A}">
                    <a16:rowId xmlns="" xmlns:a16="http://schemas.microsoft.com/office/drawing/2014/main" val="10001"/>
                  </a:ext>
                </a:extLst>
              </a:tr>
              <a:tr h="503999">
                <a:tc>
                  <a:txBody>
                    <a:bodyPr/>
                    <a:lstStyle/>
                    <a:p>
                      <a:r>
                        <a:rPr lang="it-IT" sz="1800" dirty="0"/>
                        <a:t>Screening  cervicale</a:t>
                      </a:r>
                    </a:p>
                  </a:txBody>
                  <a:tcPr marL="91444" marR="91444" marT="45715" marB="45715"/>
                </a:tc>
                <a:tc>
                  <a:txBody>
                    <a:bodyPr/>
                    <a:lstStyle/>
                    <a:p>
                      <a:r>
                        <a:rPr lang="it-IT" sz="1800" dirty="0"/>
                        <a:t>Età</a:t>
                      </a:r>
                      <a:r>
                        <a:rPr lang="it-IT" sz="1800" baseline="0" dirty="0"/>
                        <a:t> </a:t>
                      </a:r>
                      <a:r>
                        <a:rPr lang="it-IT" sz="1800" dirty="0"/>
                        <a:t>25-64</a:t>
                      </a:r>
                    </a:p>
                  </a:txBody>
                  <a:tcPr marL="91444" marR="91444" marT="45715" marB="45715"/>
                </a:tc>
                <a:tc>
                  <a:txBody>
                    <a:bodyPr/>
                    <a:lstStyle/>
                    <a:p>
                      <a:r>
                        <a:rPr lang="it-IT" sz="1800" dirty="0"/>
                        <a:t>208.309 donne </a:t>
                      </a:r>
                    </a:p>
                  </a:txBody>
                  <a:tcPr marL="91444" marR="91444" marT="45715" marB="45715"/>
                </a:tc>
                <a:extLst>
                  <a:ext uri="{0D108BD9-81ED-4DB2-BD59-A6C34878D82A}">
                    <a16:rowId xmlns="" xmlns:a16="http://schemas.microsoft.com/office/drawing/2014/main" val="10002"/>
                  </a:ext>
                </a:extLst>
              </a:tr>
            </a:tbl>
          </a:graphicData>
        </a:graphic>
      </p:graphicFrame>
      <p:graphicFrame>
        <p:nvGraphicFramePr>
          <p:cNvPr id="19" name="Tabella 18"/>
          <p:cNvGraphicFramePr>
            <a:graphicFrameLocks noGrp="1"/>
          </p:cNvGraphicFramePr>
          <p:nvPr/>
        </p:nvGraphicFramePr>
        <p:xfrm>
          <a:off x="611188" y="4414838"/>
          <a:ext cx="7810500" cy="1857375"/>
        </p:xfrm>
        <a:graphic>
          <a:graphicData uri="http://schemas.openxmlformats.org/drawingml/2006/table">
            <a:tbl>
              <a:tblPr firstRow="1" bandRow="1">
                <a:tableStyleId>{5C22544A-7EE6-4342-B048-85BDC9FD1C3A}</a:tableStyleId>
              </a:tblPr>
              <a:tblGrid>
                <a:gridCol w="2603500">
                  <a:extLst>
                    <a:ext uri="{9D8B030D-6E8A-4147-A177-3AD203B41FA5}">
                      <a16:colId xmlns="" xmlns:a16="http://schemas.microsoft.com/office/drawing/2014/main" val="20000"/>
                    </a:ext>
                  </a:extLst>
                </a:gridCol>
                <a:gridCol w="2603500">
                  <a:extLst>
                    <a:ext uri="{9D8B030D-6E8A-4147-A177-3AD203B41FA5}">
                      <a16:colId xmlns="" xmlns:a16="http://schemas.microsoft.com/office/drawing/2014/main" val="20001"/>
                    </a:ext>
                  </a:extLst>
                </a:gridCol>
                <a:gridCol w="2603500">
                  <a:extLst>
                    <a:ext uri="{9D8B030D-6E8A-4147-A177-3AD203B41FA5}">
                      <a16:colId xmlns="" xmlns:a16="http://schemas.microsoft.com/office/drawing/2014/main" val="20002"/>
                    </a:ext>
                  </a:extLst>
                </a:gridCol>
              </a:tblGrid>
              <a:tr h="712466">
                <a:tc>
                  <a:txBody>
                    <a:bodyPr/>
                    <a:lstStyle/>
                    <a:p>
                      <a:r>
                        <a:rPr lang="it-IT" sz="1800" dirty="0"/>
                        <a:t>Screening </a:t>
                      </a:r>
                      <a:r>
                        <a:rPr lang="it-IT" sz="1800" baseline="0" dirty="0"/>
                        <a:t> mammografico</a:t>
                      </a:r>
                      <a:endParaRPr lang="it-IT" sz="1800" dirty="0"/>
                    </a:p>
                  </a:txBody>
                  <a:tcPr marL="91444" marR="91444" marT="45759" marB="45759"/>
                </a:tc>
                <a:tc>
                  <a:txBody>
                    <a:bodyPr/>
                    <a:lstStyle/>
                    <a:p>
                      <a:r>
                        <a:rPr lang="it-IT" sz="1800" dirty="0"/>
                        <a:t>Età 50-69</a:t>
                      </a:r>
                    </a:p>
                  </a:txBody>
                  <a:tcPr marL="91444" marR="91444" marT="45759" marB="45759"/>
                </a:tc>
                <a:tc>
                  <a:txBody>
                    <a:bodyPr/>
                    <a:lstStyle/>
                    <a:p>
                      <a:r>
                        <a:rPr lang="it-IT" sz="1800" dirty="0"/>
                        <a:t>105.688 donne</a:t>
                      </a:r>
                    </a:p>
                  </a:txBody>
                  <a:tcPr marL="91444" marR="91444" marT="45759" marB="45759"/>
                </a:tc>
                <a:extLst>
                  <a:ext uri="{0D108BD9-81ED-4DB2-BD59-A6C34878D82A}">
                    <a16:rowId xmlns="" xmlns:a16="http://schemas.microsoft.com/office/drawing/2014/main" val="10000"/>
                  </a:ext>
                </a:extLst>
              </a:tr>
              <a:tr h="640424">
                <a:tc>
                  <a:txBody>
                    <a:bodyPr/>
                    <a:lstStyle/>
                    <a:p>
                      <a:r>
                        <a:rPr lang="it-IT" sz="1800" dirty="0"/>
                        <a:t>Screening</a:t>
                      </a:r>
                      <a:r>
                        <a:rPr lang="it-IT" sz="1800" baseline="0" dirty="0"/>
                        <a:t> </a:t>
                      </a:r>
                    </a:p>
                    <a:p>
                      <a:r>
                        <a:rPr lang="it-IT" sz="1800" dirty="0"/>
                        <a:t>colo-rettale</a:t>
                      </a:r>
                      <a:r>
                        <a:rPr lang="it-IT" sz="1800" baseline="0" dirty="0"/>
                        <a:t> </a:t>
                      </a:r>
                      <a:endParaRPr lang="it-IT" sz="1800" dirty="0"/>
                    </a:p>
                  </a:txBody>
                  <a:tcPr marL="91444" marR="91444" marT="45759" marB="45759"/>
                </a:tc>
                <a:tc>
                  <a:txBody>
                    <a:bodyPr/>
                    <a:lstStyle/>
                    <a:p>
                      <a:r>
                        <a:rPr lang="it-IT" sz="1800" dirty="0"/>
                        <a:t>Età 50-74</a:t>
                      </a:r>
                    </a:p>
                  </a:txBody>
                  <a:tcPr marL="91444" marR="91444" marT="45759" marB="45759"/>
                </a:tc>
                <a:tc>
                  <a:txBody>
                    <a:bodyPr/>
                    <a:lstStyle/>
                    <a:p>
                      <a:r>
                        <a:rPr lang="it-IT" sz="1800" dirty="0"/>
                        <a:t>245.599 donne e uomini</a:t>
                      </a:r>
                    </a:p>
                  </a:txBody>
                  <a:tcPr marL="91444" marR="91444" marT="45759" marB="45759"/>
                </a:tc>
                <a:extLst>
                  <a:ext uri="{0D108BD9-81ED-4DB2-BD59-A6C34878D82A}">
                    <a16:rowId xmlns="" xmlns:a16="http://schemas.microsoft.com/office/drawing/2014/main" val="10001"/>
                  </a:ext>
                </a:extLst>
              </a:tr>
              <a:tr h="504485">
                <a:tc>
                  <a:txBody>
                    <a:bodyPr/>
                    <a:lstStyle/>
                    <a:p>
                      <a:r>
                        <a:rPr lang="it-IT" sz="1800" dirty="0"/>
                        <a:t>Screening  cervicale</a:t>
                      </a:r>
                    </a:p>
                  </a:txBody>
                  <a:tcPr marL="91444" marR="91444" marT="45759" marB="45759"/>
                </a:tc>
                <a:tc>
                  <a:txBody>
                    <a:bodyPr/>
                    <a:lstStyle/>
                    <a:p>
                      <a:r>
                        <a:rPr lang="it-IT" sz="1800" dirty="0"/>
                        <a:t>Età</a:t>
                      </a:r>
                      <a:r>
                        <a:rPr lang="it-IT" sz="1800" baseline="0" dirty="0"/>
                        <a:t> </a:t>
                      </a:r>
                      <a:r>
                        <a:rPr lang="it-IT" sz="1800" dirty="0"/>
                        <a:t>25-64</a:t>
                      </a:r>
                    </a:p>
                  </a:txBody>
                  <a:tcPr marL="91444" marR="91444" marT="45759" marB="45759"/>
                </a:tc>
                <a:tc>
                  <a:txBody>
                    <a:bodyPr/>
                    <a:lstStyle/>
                    <a:p>
                      <a:r>
                        <a:rPr lang="it-IT" sz="1800" dirty="0"/>
                        <a:t>208.309 donne </a:t>
                      </a:r>
                    </a:p>
                  </a:txBody>
                  <a:tcPr marL="91444" marR="91444" marT="45759" marB="45759"/>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2497990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a:stretch/>
        </p:blipFill>
        <p:spPr bwMode="auto">
          <a:xfrm>
            <a:off x="971600" y="395610"/>
            <a:ext cx="3848100" cy="428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1" y="1564010"/>
            <a:ext cx="1991853" cy="28173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4">
            <a:extLst>
              <a:ext uri="{28A0092B-C50C-407E-A947-70E740481C1C}">
                <a14:useLocalDpi xmlns="" xmlns:a14="http://schemas.microsoft.com/office/drawing/2010/main" val="0"/>
              </a:ext>
            </a:extLst>
          </a:blip>
          <a:srcRect r="4100"/>
          <a:stretch/>
        </p:blipFill>
        <p:spPr bwMode="auto">
          <a:xfrm>
            <a:off x="971600" y="1027435"/>
            <a:ext cx="4972000" cy="53507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CasellaDiTesto 4"/>
          <p:cNvSpPr txBox="1"/>
          <p:nvPr/>
        </p:nvSpPr>
        <p:spPr>
          <a:xfrm>
            <a:off x="5832389" y="395610"/>
            <a:ext cx="2356022" cy="369332"/>
          </a:xfrm>
          <a:prstGeom prst="rect">
            <a:avLst/>
          </a:prstGeom>
          <a:noFill/>
          <a:ln w="38100">
            <a:solidFill>
              <a:schemeClr val="tx1"/>
            </a:solidFill>
          </a:ln>
        </p:spPr>
        <p:txBody>
          <a:bodyPr wrap="square" rtlCol="0">
            <a:spAutoFit/>
          </a:bodyPr>
          <a:lstStyle/>
          <a:p>
            <a:r>
              <a:rPr lang="it-IT" dirty="0" smtClean="0">
                <a:solidFill>
                  <a:srgbClr val="FF0000"/>
                </a:solidFill>
              </a:rPr>
              <a:t>Compiti per casa </a:t>
            </a:r>
            <a:endParaRPr lang="it-IT" dirty="0">
              <a:solidFill>
                <a:srgbClr val="FF0000"/>
              </a:solidFill>
            </a:endParaRPr>
          </a:p>
        </p:txBody>
      </p:sp>
    </p:spTree>
    <p:extLst>
      <p:ext uri="{BB962C8B-B14F-4D97-AF65-F5344CB8AC3E}">
        <p14:creationId xmlns="" xmlns:p14="http://schemas.microsoft.com/office/powerpoint/2010/main" val="4119336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it-IT" dirty="0"/>
              <a:t>HPV … stiamo lavorando </a:t>
            </a:r>
          </a:p>
        </p:txBody>
      </p:sp>
      <p:sp>
        <p:nvSpPr>
          <p:cNvPr id="3" name="Segnaposto contenuto 2"/>
          <p:cNvSpPr>
            <a:spLocks noGrp="1"/>
          </p:cNvSpPr>
          <p:nvPr>
            <p:ph idx="1"/>
          </p:nvPr>
        </p:nvSpPr>
        <p:spPr>
          <a:xfrm>
            <a:off x="457200" y="1554163"/>
            <a:ext cx="8229600" cy="3614737"/>
          </a:xfrm>
        </p:spPr>
        <p:txBody>
          <a:bodyPr/>
          <a:lstStyle/>
          <a:p>
            <a:r>
              <a:rPr lang="it-IT" dirty="0" err="1"/>
              <a:t>Dgr</a:t>
            </a:r>
            <a:r>
              <a:rPr lang="it-IT" dirty="0"/>
              <a:t> 3003/2015  inizio percorso</a:t>
            </a:r>
          </a:p>
          <a:p>
            <a:r>
              <a:rPr lang="it-IT" dirty="0"/>
              <a:t>PRP RECEPIMENTO DEL PNP</a:t>
            </a:r>
          </a:p>
          <a:p>
            <a:r>
              <a:rPr lang="it-IT" dirty="0"/>
              <a:t>Mappatura laboratori</a:t>
            </a:r>
          </a:p>
          <a:p>
            <a:endParaRPr lang="it-IT" dirty="0"/>
          </a:p>
          <a:p>
            <a:pPr marL="0" indent="0">
              <a:buNone/>
            </a:pPr>
            <a:r>
              <a:rPr lang="it-IT" dirty="0"/>
              <a:t>Obiettivo (PNP-PRP) è essere a regime nel 2018</a:t>
            </a:r>
          </a:p>
        </p:txBody>
      </p:sp>
      <p:pic>
        <p:nvPicPr>
          <p:cNvPr id="2050" name="Picture 2" descr="II Staffetta Podistica Dugenta - S. Givanni Rotondo - blog e notizie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58735" y="4752974"/>
            <a:ext cx="2071394" cy="145087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29994" y="5401994"/>
            <a:ext cx="2250831" cy="369332"/>
          </a:xfrm>
          <a:prstGeom prst="rect">
            <a:avLst/>
          </a:prstGeom>
          <a:noFill/>
        </p:spPr>
        <p:txBody>
          <a:bodyPr wrap="square" rtlCol="0">
            <a:spAutoFit/>
          </a:bodyPr>
          <a:lstStyle/>
          <a:p>
            <a:r>
              <a:rPr lang="it-IT" dirty="0"/>
              <a:t>A QUESTO PUNTO….</a:t>
            </a:r>
          </a:p>
        </p:txBody>
      </p:sp>
    </p:spTree>
    <p:extLst>
      <p:ext uri="{BB962C8B-B14F-4D97-AF65-F5344CB8AC3E}">
        <p14:creationId xmlns="" xmlns:p14="http://schemas.microsoft.com/office/powerpoint/2010/main" val="3597282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uppo 3"/>
          <p:cNvGrpSpPr>
            <a:grpSpLocks/>
          </p:cNvGrpSpPr>
          <p:nvPr/>
        </p:nvGrpSpPr>
        <p:grpSpPr bwMode="auto">
          <a:xfrm>
            <a:off x="-6350" y="-3175"/>
            <a:ext cx="9167813" cy="6867525"/>
            <a:chOff x="-6351" y="-3176"/>
            <a:chExt cx="9168354" cy="6867001"/>
          </a:xfrm>
        </p:grpSpPr>
        <p:sp>
          <p:nvSpPr>
            <p:cNvPr id="5" name="Rettangolo 4"/>
            <p:cNvSpPr/>
            <p:nvPr/>
          </p:nvSpPr>
          <p:spPr>
            <a:xfrm>
              <a:off x="-6351" y="-3176"/>
              <a:ext cx="9162004" cy="334937"/>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ttangolo 5"/>
            <p:cNvSpPr/>
            <p:nvPr/>
          </p:nvSpPr>
          <p:spPr>
            <a:xfrm>
              <a:off x="-1" y="6528889"/>
              <a:ext cx="9162004" cy="334936"/>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rot="5400000">
              <a:off x="-3147751"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rot="5400000">
              <a:off x="5679270"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ttangolo 8"/>
            <p:cNvSpPr/>
            <p:nvPr/>
          </p:nvSpPr>
          <p:spPr>
            <a:xfrm>
              <a:off x="7553770" y="6528889"/>
              <a:ext cx="868414" cy="3349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7181" name="Immagine 9" descr="ATS_ValPadana.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75560" y="6516529"/>
              <a:ext cx="585150" cy="34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171"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2925" y="1338263"/>
            <a:ext cx="1495425"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Rettangolo 10"/>
          <p:cNvSpPr>
            <a:spLocks noChangeArrowheads="1"/>
          </p:cNvSpPr>
          <p:nvPr/>
        </p:nvSpPr>
        <p:spPr bwMode="auto">
          <a:xfrm>
            <a:off x="2189163" y="1100138"/>
            <a:ext cx="6380162" cy="1477962"/>
          </a:xfrm>
          <a:prstGeom prst="rect">
            <a:avLst/>
          </a:pr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a:latin typeface="Calibri" pitchFamily="34" charset="0"/>
              </a:rPr>
              <a:t>Legge Regionale 11 agosto 2015, n. 23</a:t>
            </a:r>
          </a:p>
          <a:p>
            <a:pPr eaLnBrk="1" hangingPunct="1"/>
            <a:r>
              <a:rPr lang="it-IT" altLang="it-IT" b="1">
                <a:latin typeface="Calibri" pitchFamily="34" charset="0"/>
              </a:rPr>
              <a:t>Evoluzione del sistema sociosanitario lombardo: modifiche al Titolo I e al Titolo II della legge regionale 30 dicembre 2009, n. 33 (Testo unico delle leggi regionali in materia di sanità)</a:t>
            </a:r>
          </a:p>
          <a:p>
            <a:pPr eaLnBrk="1" hangingPunct="1"/>
            <a:r>
              <a:rPr lang="es-ES" altLang="it-IT" b="1" i="1">
                <a:latin typeface="Calibri" pitchFamily="34" charset="0"/>
              </a:rPr>
              <a:t>(BURL n. 33, suppl. del 14 Agosto 2015 )</a:t>
            </a:r>
            <a:endParaRPr lang="it-IT" altLang="it-IT">
              <a:latin typeface="Calibri" pitchFamily="34" charset="0"/>
            </a:endParaRPr>
          </a:p>
        </p:txBody>
      </p:sp>
      <p:sp>
        <p:nvSpPr>
          <p:cNvPr id="7173" name="Rettangolo 13"/>
          <p:cNvSpPr>
            <a:spLocks noChangeArrowheads="1"/>
          </p:cNvSpPr>
          <p:nvPr/>
        </p:nvSpPr>
        <p:spPr bwMode="auto">
          <a:xfrm>
            <a:off x="542925" y="4189413"/>
            <a:ext cx="8026400" cy="292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it-IT" altLang="it-IT">
              <a:latin typeface="Century Gothic" pitchFamily="34" charset="0"/>
            </a:endParaRPr>
          </a:p>
          <a:p>
            <a:pPr algn="just" eaLnBrk="1" hangingPunct="1"/>
            <a:endParaRPr lang="it-IT" altLang="it-IT">
              <a:latin typeface="Century Gothic" pitchFamily="34" charset="0"/>
            </a:endParaRPr>
          </a:p>
          <a:p>
            <a:pPr algn="just" eaLnBrk="1" hangingPunct="1"/>
            <a:r>
              <a:rPr lang="it-IT" altLang="it-IT" sz="1600" b="1">
                <a:solidFill>
                  <a:srgbClr val="008000"/>
                </a:solidFill>
                <a:latin typeface="Century Gothic" pitchFamily="34" charset="0"/>
              </a:rPr>
              <a:t>I distretti delle ATS </a:t>
            </a:r>
            <a:r>
              <a:rPr lang="it-IT" altLang="it-IT" sz="1600">
                <a:latin typeface="Century Gothic" pitchFamily="34" charset="0"/>
              </a:rPr>
              <a:t>contribuiscono alla programmazione per la realizzazione della rete d'offerta territoriale, al fine di:…omissis…</a:t>
            </a:r>
            <a:r>
              <a:rPr lang="it-IT" altLang="it-IT" sz="1600" b="1">
                <a:solidFill>
                  <a:srgbClr val="008000"/>
                </a:solidFill>
                <a:latin typeface="Century Gothic" pitchFamily="34" charset="0"/>
              </a:rPr>
              <a:t>coordinare</a:t>
            </a:r>
            <a:r>
              <a:rPr lang="it-IT" altLang="it-IT" sz="1600">
                <a:latin typeface="Century Gothic" pitchFamily="34" charset="0"/>
              </a:rPr>
              <a:t> la realizzazione degli interventi di promozione della salute </a:t>
            </a:r>
            <a:r>
              <a:rPr lang="it-IT" altLang="it-IT" sz="1600" b="1">
                <a:solidFill>
                  <a:srgbClr val="008000"/>
                </a:solidFill>
                <a:latin typeface="Century Gothic" pitchFamily="34" charset="0"/>
              </a:rPr>
              <a:t>e </a:t>
            </a:r>
            <a:r>
              <a:rPr lang="it-IT" altLang="it-IT" sz="1600" b="1" u="sng">
                <a:solidFill>
                  <a:srgbClr val="008000"/>
                </a:solidFill>
                <a:latin typeface="Century Gothic" pitchFamily="34" charset="0"/>
              </a:rPr>
              <a:t>la realizzazione delle campagne di screening.</a:t>
            </a:r>
          </a:p>
          <a:p>
            <a:pPr algn="just" eaLnBrk="1" hangingPunct="1"/>
            <a:endParaRPr lang="it-IT" altLang="it-IT" sz="1600" b="1" u="sng">
              <a:solidFill>
                <a:srgbClr val="008000"/>
              </a:solidFill>
              <a:latin typeface="Century Gothic" pitchFamily="34" charset="0"/>
            </a:endParaRPr>
          </a:p>
          <a:p>
            <a:pPr algn="just" eaLnBrk="1" hangingPunct="1"/>
            <a:r>
              <a:rPr lang="en-US" altLang="it-IT" sz="1600" b="1" u="sng">
                <a:solidFill>
                  <a:srgbClr val="008000"/>
                </a:solidFill>
                <a:latin typeface="Century Gothic" pitchFamily="34" charset="0"/>
              </a:rPr>
              <a:t>Lo screening e’ una azione integrata del sistema </a:t>
            </a:r>
          </a:p>
          <a:p>
            <a:pPr algn="just" eaLnBrk="1" hangingPunct="1"/>
            <a:endParaRPr lang="it-IT" altLang="it-IT" sz="1600" b="1" u="sng">
              <a:solidFill>
                <a:srgbClr val="008000"/>
              </a:solidFill>
              <a:latin typeface="Century Gothic" pitchFamily="34" charset="0"/>
            </a:endParaRPr>
          </a:p>
          <a:p>
            <a:pPr eaLnBrk="1" hangingPunct="1"/>
            <a:endParaRPr lang="it-IT" altLang="it-IT">
              <a:latin typeface="Century Gothic" pitchFamily="34" charset="0"/>
            </a:endParaRPr>
          </a:p>
          <a:p>
            <a:pPr eaLnBrk="1" hangingPunct="1"/>
            <a:endParaRPr lang="it-IT" altLang="it-IT">
              <a:latin typeface="Century Gothic" pitchFamily="34" charset="0"/>
            </a:endParaRPr>
          </a:p>
        </p:txBody>
      </p:sp>
      <p:sp>
        <p:nvSpPr>
          <p:cNvPr id="7174" name="Rettangolo 15"/>
          <p:cNvSpPr>
            <a:spLocks noChangeArrowheads="1"/>
          </p:cNvSpPr>
          <p:nvPr/>
        </p:nvSpPr>
        <p:spPr bwMode="auto">
          <a:xfrm>
            <a:off x="542925" y="2892425"/>
            <a:ext cx="751205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it-IT" altLang="it-IT" sz="1600" b="1" dirty="0">
                <a:solidFill>
                  <a:srgbClr val="008000"/>
                </a:solidFill>
                <a:latin typeface="Century Gothic" pitchFamily="34" charset="0"/>
              </a:rPr>
              <a:t>Le attività di prevenzione </a:t>
            </a:r>
            <a:r>
              <a:rPr lang="it-IT" altLang="it-IT" sz="1600" dirty="0">
                <a:latin typeface="Century Gothic" pitchFamily="34" charset="0"/>
              </a:rPr>
              <a:t>sanitaria, incluse la profilassi delle malattie infettive, l'igiene degli alimenti e della nutrizione, la vigilanza e la tutela della salute collettiva dai rischi individuali e ambientali, </a:t>
            </a:r>
            <a:r>
              <a:rPr lang="it-IT" altLang="it-IT" sz="1600" b="1" dirty="0">
                <a:solidFill>
                  <a:srgbClr val="008000"/>
                </a:solidFill>
                <a:latin typeface="Century Gothic" pitchFamily="34" charset="0"/>
              </a:rPr>
              <a:t>vengono svolte dal Dipartimento di Igiene e Prevenzione Sanitaria (DIPS) delle ATS di cui all'articolo 6, comma 6 che </a:t>
            </a:r>
            <a:r>
              <a:rPr lang="it-IT" altLang="it-IT" sz="1600" b="1" u="sng" dirty="0">
                <a:solidFill>
                  <a:srgbClr val="008000"/>
                </a:solidFill>
                <a:latin typeface="Century Gothic" pitchFamily="34" charset="0"/>
              </a:rPr>
              <a:t>coordina anche la rete dei soggetti erogatori delle prestazioni di prevenzione specialistica</a:t>
            </a:r>
            <a:r>
              <a:rPr lang="it-IT" altLang="it-IT" sz="1600" b="1" dirty="0">
                <a:solidFill>
                  <a:srgbClr val="008000"/>
                </a:solidFill>
                <a:latin typeface="Century Gothic" pitchFamily="34" charset="0"/>
              </a:rPr>
              <a:t>,</a:t>
            </a:r>
            <a:r>
              <a:rPr lang="it-IT" altLang="it-IT" sz="1600" dirty="0">
                <a:latin typeface="Century Gothic" pitchFamily="34" charset="0"/>
              </a:rPr>
              <a:t> in coerenza con il piano regionale della prevenzione (PRP).</a:t>
            </a:r>
          </a:p>
        </p:txBody>
      </p:sp>
      <p:sp>
        <p:nvSpPr>
          <p:cNvPr id="7175" name="CasellaDiTesto 16"/>
          <p:cNvSpPr txBox="1">
            <a:spLocks noChangeArrowheads="1"/>
          </p:cNvSpPr>
          <p:nvPr/>
        </p:nvSpPr>
        <p:spPr bwMode="auto">
          <a:xfrm>
            <a:off x="2189163" y="454025"/>
            <a:ext cx="5486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dirty="0">
                <a:solidFill>
                  <a:srgbClr val="008000"/>
                </a:solidFill>
                <a:latin typeface="Century Gothic" pitchFamily="34" charset="0"/>
              </a:rPr>
              <a:t>Screening : Chi se ne </a:t>
            </a:r>
            <a:r>
              <a:rPr lang="en-US" altLang="it-IT" b="1" dirty="0" err="1">
                <a:solidFill>
                  <a:srgbClr val="008000"/>
                </a:solidFill>
                <a:latin typeface="Century Gothic" pitchFamily="34" charset="0"/>
              </a:rPr>
              <a:t>occupa</a:t>
            </a:r>
            <a:r>
              <a:rPr lang="en-US" altLang="it-IT" b="1" dirty="0">
                <a:solidFill>
                  <a:srgbClr val="008000"/>
                </a:solidFill>
                <a:latin typeface="Century Gothic" pitchFamily="34" charset="0"/>
              </a:rPr>
              <a:t>? </a:t>
            </a:r>
            <a:endParaRPr lang="it-IT" altLang="it-IT" b="1" dirty="0">
              <a:solidFill>
                <a:srgbClr val="008000"/>
              </a:solidFill>
              <a:latin typeface="Century Gothic" pitchFamily="34" charset="0"/>
            </a:endParaRPr>
          </a:p>
          <a:p>
            <a:pPr eaLnBrk="1" hangingPunct="1"/>
            <a:endParaRPr lang="it-IT" altLang="it-IT" dirty="0">
              <a:latin typeface="Calibri" pitchFamily="34" charset="0"/>
            </a:endParaRPr>
          </a:p>
        </p:txBody>
      </p:sp>
    </p:spTree>
    <p:extLst>
      <p:ext uri="{BB962C8B-B14F-4D97-AF65-F5344CB8AC3E}">
        <p14:creationId xmlns="" xmlns:p14="http://schemas.microsoft.com/office/powerpoint/2010/main" val="365035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uppo 3"/>
          <p:cNvGrpSpPr>
            <a:grpSpLocks/>
          </p:cNvGrpSpPr>
          <p:nvPr/>
        </p:nvGrpSpPr>
        <p:grpSpPr bwMode="auto">
          <a:xfrm>
            <a:off x="-6350" y="-3175"/>
            <a:ext cx="9167813" cy="6867525"/>
            <a:chOff x="-6351" y="-3176"/>
            <a:chExt cx="9168354" cy="6867001"/>
          </a:xfrm>
        </p:grpSpPr>
        <p:sp>
          <p:nvSpPr>
            <p:cNvPr id="5" name="Rettangolo 4"/>
            <p:cNvSpPr/>
            <p:nvPr/>
          </p:nvSpPr>
          <p:spPr>
            <a:xfrm>
              <a:off x="-6351" y="-3176"/>
              <a:ext cx="9162004" cy="334937"/>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ttangolo 5"/>
            <p:cNvSpPr/>
            <p:nvPr/>
          </p:nvSpPr>
          <p:spPr>
            <a:xfrm>
              <a:off x="-1" y="6528889"/>
              <a:ext cx="9162004" cy="334936"/>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rot="5400000">
              <a:off x="-3147751"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rot="5400000">
              <a:off x="5679270"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ttangolo 8"/>
            <p:cNvSpPr/>
            <p:nvPr/>
          </p:nvSpPr>
          <p:spPr>
            <a:xfrm>
              <a:off x="7553770" y="6528889"/>
              <a:ext cx="868414" cy="3349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5131" name="Immagine 9" descr="ATS_ValPadana.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75560" y="6516529"/>
              <a:ext cx="585150" cy="34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123" name="Rettangolo 10"/>
          <p:cNvSpPr>
            <a:spLocks noChangeArrowheads="1"/>
          </p:cNvSpPr>
          <p:nvPr/>
        </p:nvSpPr>
        <p:spPr bwMode="auto">
          <a:xfrm>
            <a:off x="690563" y="1147763"/>
            <a:ext cx="7731125" cy="44021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it-IT" altLang="it-IT" sz="1400" b="1" dirty="0">
                <a:solidFill>
                  <a:srgbClr val="008000"/>
                </a:solidFill>
                <a:latin typeface="Century Gothic" pitchFamily="34" charset="0"/>
              </a:rPr>
              <a:t>Lo screening è un esame sistematico, </a:t>
            </a:r>
            <a:r>
              <a:rPr lang="it-IT" altLang="it-IT" sz="1400" dirty="0">
                <a:latin typeface="Century Gothic" pitchFamily="34" charset="0"/>
              </a:rPr>
              <a:t>condotto con mezzi clinici, strumentali o di laboratorio per </a:t>
            </a:r>
            <a:r>
              <a:rPr lang="it-IT" altLang="it-IT" sz="1400" b="1" dirty="0">
                <a:solidFill>
                  <a:srgbClr val="008000"/>
                </a:solidFill>
                <a:latin typeface="Century Gothic" pitchFamily="34" charset="0"/>
              </a:rPr>
              <a:t>individuare una malattia in una fase preclinica </a:t>
            </a:r>
            <a:r>
              <a:rPr lang="it-IT" altLang="it-IT" sz="1400" dirty="0">
                <a:latin typeface="Century Gothic" pitchFamily="34" charset="0"/>
              </a:rPr>
              <a:t>o i precursori della malattia nella popolazione generale o in un suo sottogruppo. </a:t>
            </a:r>
          </a:p>
          <a:p>
            <a:pPr algn="just" eaLnBrk="1" hangingPunct="1"/>
            <a:endParaRPr lang="it-IT" altLang="it-IT" sz="1400" dirty="0">
              <a:latin typeface="Century Gothic" pitchFamily="34" charset="0"/>
            </a:endParaRPr>
          </a:p>
          <a:p>
            <a:pPr algn="just" eaLnBrk="1" hangingPunct="1"/>
            <a:r>
              <a:rPr lang="it-IT" altLang="it-IT" sz="1400" dirty="0">
                <a:latin typeface="Century Gothic" pitchFamily="34" charset="0"/>
              </a:rPr>
              <a:t>Un programma di screening organizzato è un processo complesso, che agisce su una </a:t>
            </a:r>
            <a:r>
              <a:rPr lang="it-IT" altLang="it-IT" sz="1400" b="1" dirty="0">
                <a:solidFill>
                  <a:srgbClr val="008000"/>
                </a:solidFill>
                <a:latin typeface="Century Gothic" pitchFamily="34" charset="0"/>
              </a:rPr>
              <a:t>popolazione asintomatica invitata attivamente </a:t>
            </a:r>
            <a:r>
              <a:rPr lang="it-IT" altLang="it-IT" sz="1400" dirty="0">
                <a:latin typeface="Century Gothic" pitchFamily="34" charset="0"/>
              </a:rPr>
              <a:t>a sottoporsi a un test. </a:t>
            </a:r>
          </a:p>
          <a:p>
            <a:pPr algn="just" eaLnBrk="1" hangingPunct="1"/>
            <a:endParaRPr lang="it-IT" altLang="it-IT" sz="1400" dirty="0">
              <a:latin typeface="Century Gothic" pitchFamily="34" charset="0"/>
            </a:endParaRPr>
          </a:p>
          <a:p>
            <a:pPr algn="just" eaLnBrk="1" hangingPunct="1"/>
            <a:r>
              <a:rPr lang="it-IT" altLang="it-IT" sz="1400" dirty="0">
                <a:latin typeface="Century Gothic" pitchFamily="34" charset="0"/>
              </a:rPr>
              <a:t>Per attuare un programma di screening è necessario che ne sia stata </a:t>
            </a:r>
            <a:r>
              <a:rPr lang="it-IT" altLang="it-IT" sz="1400" b="1" dirty="0">
                <a:solidFill>
                  <a:srgbClr val="008000"/>
                </a:solidFill>
                <a:latin typeface="Century Gothic" pitchFamily="34" charset="0"/>
              </a:rPr>
              <a:t>dimostrata l’efficacia </a:t>
            </a:r>
            <a:r>
              <a:rPr lang="it-IT" altLang="it-IT" sz="1400" dirty="0">
                <a:latin typeface="Century Gothic" pitchFamily="34" charset="0"/>
              </a:rPr>
              <a:t>in termini di riduzione dell’incidenza o della mortalità della patologia oggetto dell’intervento. In questo modo si può ridurre l’impatto della malattia sulla popolazione che si sottopone regolarmente a controlli per la diagnosi precoce di neoplasie o lesioni precancerose. </a:t>
            </a:r>
          </a:p>
          <a:p>
            <a:pPr algn="just" eaLnBrk="1" hangingPunct="1"/>
            <a:endParaRPr lang="it-IT" altLang="it-IT" sz="1400" dirty="0">
              <a:latin typeface="Century Gothic" pitchFamily="34" charset="0"/>
            </a:endParaRPr>
          </a:p>
          <a:p>
            <a:pPr algn="just" eaLnBrk="1" hangingPunct="1"/>
            <a:r>
              <a:rPr lang="it-IT" altLang="it-IT" sz="1400" dirty="0">
                <a:latin typeface="Century Gothic" pitchFamily="34" charset="0"/>
              </a:rPr>
              <a:t>Un programma di screening è un </a:t>
            </a:r>
            <a:r>
              <a:rPr lang="it-IT" altLang="it-IT" sz="1400" b="1" dirty="0">
                <a:solidFill>
                  <a:srgbClr val="008000"/>
                </a:solidFill>
                <a:latin typeface="Century Gothic" pitchFamily="34" charset="0"/>
              </a:rPr>
              <a:t>intervento organizzato di sanità pubblica </a:t>
            </a:r>
            <a:r>
              <a:rPr lang="it-IT" altLang="it-IT" sz="1400" dirty="0">
                <a:latin typeface="Century Gothic" pitchFamily="34" charset="0"/>
              </a:rPr>
              <a:t>e per questo deve avere alcuni requisiti essenziali: controllo della qualità interdisciplinarietà garanzia di equità bilancio tra effetti positivi e negativi stima dei costi informazione della popolazione bersaglio valutazione epidemiologica della prestazione sanitaria, della partecipazione e dell’impatto su incidenza e mortalità.</a:t>
            </a:r>
          </a:p>
          <a:p>
            <a:pPr algn="just" eaLnBrk="1" hangingPunct="1"/>
            <a:endParaRPr lang="en-US" altLang="it-IT" sz="1400" dirty="0">
              <a:latin typeface="Century Gothic" pitchFamily="34" charset="0"/>
            </a:endParaRPr>
          </a:p>
          <a:p>
            <a:pPr algn="just" eaLnBrk="1" hangingPunct="1"/>
            <a:r>
              <a:rPr lang="en-US" altLang="it-IT" sz="1400" b="1" dirty="0">
                <a:solidFill>
                  <a:srgbClr val="008000"/>
                </a:solidFill>
                <a:latin typeface="Century Gothic" pitchFamily="34" charset="0"/>
              </a:rPr>
              <a:t>Lo screening e’ un </a:t>
            </a:r>
            <a:r>
              <a:rPr lang="en-US" altLang="it-IT" sz="1400" b="1" dirty="0" err="1">
                <a:solidFill>
                  <a:srgbClr val="008000"/>
                </a:solidFill>
                <a:latin typeface="Century Gothic" pitchFamily="34" charset="0"/>
              </a:rPr>
              <a:t>Livello</a:t>
            </a:r>
            <a:r>
              <a:rPr lang="en-US" altLang="it-IT" sz="1400" b="1" dirty="0">
                <a:solidFill>
                  <a:srgbClr val="008000"/>
                </a:solidFill>
                <a:latin typeface="Century Gothic" pitchFamily="34" charset="0"/>
              </a:rPr>
              <a:t> </a:t>
            </a:r>
            <a:r>
              <a:rPr lang="en-US" altLang="it-IT" sz="1400" b="1" dirty="0" err="1">
                <a:solidFill>
                  <a:srgbClr val="008000"/>
                </a:solidFill>
                <a:latin typeface="Century Gothic" pitchFamily="34" charset="0"/>
              </a:rPr>
              <a:t>Essenziale</a:t>
            </a:r>
            <a:r>
              <a:rPr lang="en-US" altLang="it-IT" sz="1400" b="1" dirty="0">
                <a:solidFill>
                  <a:srgbClr val="008000"/>
                </a:solidFill>
                <a:latin typeface="Century Gothic" pitchFamily="34" charset="0"/>
              </a:rPr>
              <a:t> di </a:t>
            </a:r>
            <a:r>
              <a:rPr lang="en-US" altLang="it-IT" sz="1400" b="1" dirty="0" err="1">
                <a:solidFill>
                  <a:srgbClr val="008000"/>
                </a:solidFill>
                <a:latin typeface="Century Gothic" pitchFamily="34" charset="0"/>
              </a:rPr>
              <a:t>Assistenza</a:t>
            </a:r>
            <a:r>
              <a:rPr lang="en-US" altLang="it-IT" sz="1400" b="1" dirty="0">
                <a:solidFill>
                  <a:srgbClr val="008000"/>
                </a:solidFill>
                <a:latin typeface="Century Gothic" pitchFamily="34" charset="0"/>
              </a:rPr>
              <a:t> </a:t>
            </a:r>
            <a:endParaRPr lang="it-IT" altLang="it-IT" sz="1400" b="1" dirty="0">
              <a:solidFill>
                <a:srgbClr val="008000"/>
              </a:solidFill>
              <a:latin typeface="Century Gothic" pitchFamily="34" charset="0"/>
            </a:endParaRPr>
          </a:p>
        </p:txBody>
      </p:sp>
      <p:sp>
        <p:nvSpPr>
          <p:cNvPr id="5124" name="Rettangolo 11"/>
          <p:cNvSpPr>
            <a:spLocks noChangeArrowheads="1"/>
          </p:cNvSpPr>
          <p:nvPr/>
        </p:nvSpPr>
        <p:spPr bwMode="auto">
          <a:xfrm>
            <a:off x="457200" y="5735638"/>
            <a:ext cx="8218488" cy="307975"/>
          </a:xfrm>
          <a:prstGeom prst="rect">
            <a:avLst/>
          </a:prstGeom>
          <a:solidFill>
            <a:srgbClr val="00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400">
                <a:latin typeface="Century Gothic" pitchFamily="34" charset="0"/>
              </a:rPr>
              <a:t>http://www.osservatorionazionalescreening.it/sites/default/files/allegati/screening_b.pdf</a:t>
            </a:r>
          </a:p>
        </p:txBody>
      </p:sp>
      <p:sp>
        <p:nvSpPr>
          <p:cNvPr id="5125" name="CasellaDiTesto 13"/>
          <p:cNvSpPr txBox="1">
            <a:spLocks noChangeArrowheads="1"/>
          </p:cNvSpPr>
          <p:nvPr/>
        </p:nvSpPr>
        <p:spPr bwMode="auto">
          <a:xfrm>
            <a:off x="690563" y="584200"/>
            <a:ext cx="54864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8000"/>
                </a:solidFill>
                <a:latin typeface="Century Gothic" pitchFamily="34" charset="0"/>
              </a:rPr>
              <a:t>Cosa sono gli screening? </a:t>
            </a:r>
            <a:endParaRPr lang="it-IT" altLang="it-IT" b="1">
              <a:solidFill>
                <a:srgbClr val="008000"/>
              </a:solidFill>
              <a:latin typeface="Century Gothic" pitchFamily="34" charset="0"/>
            </a:endParaRPr>
          </a:p>
          <a:p>
            <a:pPr eaLnBrk="1" hangingPunct="1"/>
            <a:endParaRPr lang="it-IT" altLang="it-IT">
              <a:latin typeface="Calibri" pitchFamily="34" charset="0"/>
            </a:endParaRPr>
          </a:p>
        </p:txBody>
      </p:sp>
    </p:spTree>
    <p:extLst>
      <p:ext uri="{BB962C8B-B14F-4D97-AF65-F5344CB8AC3E}">
        <p14:creationId xmlns="" xmlns:p14="http://schemas.microsoft.com/office/powerpoint/2010/main" val="342297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7554913" y="4978400"/>
            <a:ext cx="866775" cy="3540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grpSp>
        <p:nvGrpSpPr>
          <p:cNvPr id="6147" name="Gruppo 12"/>
          <p:cNvGrpSpPr>
            <a:grpSpLocks/>
          </p:cNvGrpSpPr>
          <p:nvPr/>
        </p:nvGrpSpPr>
        <p:grpSpPr bwMode="auto">
          <a:xfrm>
            <a:off x="-6350" y="-3175"/>
            <a:ext cx="9167813" cy="6867525"/>
            <a:chOff x="-6351" y="-3176"/>
            <a:chExt cx="9168354" cy="6867001"/>
          </a:xfrm>
        </p:grpSpPr>
        <p:sp>
          <p:nvSpPr>
            <p:cNvPr id="5" name="Rettangolo 4"/>
            <p:cNvSpPr/>
            <p:nvPr/>
          </p:nvSpPr>
          <p:spPr>
            <a:xfrm>
              <a:off x="-6351" y="-3176"/>
              <a:ext cx="9162004" cy="334937"/>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ttangolo 5"/>
            <p:cNvSpPr/>
            <p:nvPr/>
          </p:nvSpPr>
          <p:spPr>
            <a:xfrm>
              <a:off x="-1" y="6528889"/>
              <a:ext cx="9162004" cy="334936"/>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rot="5400000">
              <a:off x="-3147751"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rot="5400000">
              <a:off x="5679270" y="3228705"/>
              <a:ext cx="6617782" cy="334983"/>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7553770" y="6528889"/>
              <a:ext cx="868414" cy="3349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6156" name="Immagine 11" descr="ATS_ValPadana.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75560" y="6516529"/>
              <a:ext cx="585150" cy="34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148" name="Rettangolo 12"/>
          <p:cNvSpPr>
            <a:spLocks noChangeArrowheads="1"/>
          </p:cNvSpPr>
          <p:nvPr/>
        </p:nvSpPr>
        <p:spPr bwMode="auto">
          <a:xfrm>
            <a:off x="690563" y="1231900"/>
            <a:ext cx="77311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it-IT" altLang="it-IT" sz="1600">
                <a:latin typeface="Century Gothic" pitchFamily="34" charset="0"/>
              </a:rPr>
              <a:t>Esiste un accordo completo tra le istituzioni: l’Intesa Stato-Regioni del 23 marzo 2005 ha ribadito la necessità di attuare i tre screening efficaci, decisione già presa dal Parlamento con la Legge 138 del 2004</a:t>
            </a:r>
          </a:p>
        </p:txBody>
      </p:sp>
      <p:sp>
        <p:nvSpPr>
          <p:cNvPr id="6149" name="Rettangolo 13"/>
          <p:cNvSpPr>
            <a:spLocks noChangeArrowheads="1"/>
          </p:cNvSpPr>
          <p:nvPr/>
        </p:nvSpPr>
        <p:spPr bwMode="auto">
          <a:xfrm>
            <a:off x="690563" y="2470150"/>
            <a:ext cx="7869237" cy="256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600" dirty="0">
                <a:latin typeface="Century Gothic" pitchFamily="34" charset="0"/>
              </a:rPr>
              <a:t>ci muoviamo seguendo le indicazioni della scienza, che può dirci se lo screening è efficace o meno. Allo stato attuale, la ricerca scientifica ha fornito prove sufficienti sull’efficacia di questi tre screening&gt; </a:t>
            </a:r>
          </a:p>
          <a:p>
            <a:pPr eaLnBrk="1" hangingPunct="1"/>
            <a:endParaRPr lang="it-IT" altLang="it-IT" sz="1600" dirty="0">
              <a:latin typeface="Century Gothic" pitchFamily="34" charset="0"/>
            </a:endParaRPr>
          </a:p>
          <a:p>
            <a:pPr eaLnBrk="1" hangingPunct="1"/>
            <a:r>
              <a:rPr lang="en-US" altLang="it-IT" sz="1600" dirty="0">
                <a:latin typeface="Century Gothic" pitchFamily="34" charset="0"/>
              </a:rPr>
              <a:t>Per </a:t>
            </a:r>
            <a:r>
              <a:rPr lang="en-US" altLang="it-IT" sz="1600" dirty="0" err="1">
                <a:latin typeface="Century Gothic" pitchFamily="34" charset="0"/>
              </a:rPr>
              <a:t>i</a:t>
            </a:r>
            <a:r>
              <a:rPr lang="en-US" altLang="it-IT" sz="1600" dirty="0">
                <a:latin typeface="Century Gothic" pitchFamily="34" charset="0"/>
              </a:rPr>
              <a:t> </a:t>
            </a:r>
            <a:r>
              <a:rPr lang="en-US" altLang="it-IT" sz="1600" dirty="0" err="1">
                <a:latin typeface="Century Gothic" pitchFamily="34" charset="0"/>
              </a:rPr>
              <a:t>tumori</a:t>
            </a:r>
            <a:r>
              <a:rPr lang="en-US" altLang="it-IT" sz="1600" dirty="0">
                <a:latin typeface="Century Gothic" pitchFamily="34" charset="0"/>
              </a:rPr>
              <a:t> </a:t>
            </a:r>
            <a:r>
              <a:rPr lang="en-US" altLang="it-IT" sz="1600" dirty="0" err="1">
                <a:latin typeface="Century Gothic" pitchFamily="34" charset="0"/>
              </a:rPr>
              <a:t>della</a:t>
            </a:r>
            <a:r>
              <a:rPr lang="en-US" altLang="it-IT" sz="1600" dirty="0">
                <a:latin typeface="Century Gothic" pitchFamily="34" charset="0"/>
              </a:rPr>
              <a:t> </a:t>
            </a:r>
            <a:r>
              <a:rPr lang="en-US" altLang="it-IT" sz="1600" dirty="0" err="1">
                <a:latin typeface="Century Gothic" pitchFamily="34" charset="0"/>
              </a:rPr>
              <a:t>mammella</a:t>
            </a:r>
            <a:r>
              <a:rPr lang="en-US" altLang="it-IT" sz="1600" dirty="0">
                <a:latin typeface="Century Gothic" pitchFamily="34" charset="0"/>
              </a:rPr>
              <a:t>, per </a:t>
            </a:r>
            <a:r>
              <a:rPr lang="en-US" altLang="it-IT" sz="1600" dirty="0" err="1">
                <a:latin typeface="Century Gothic" pitchFamily="34" charset="0"/>
              </a:rPr>
              <a:t>donne</a:t>
            </a:r>
            <a:r>
              <a:rPr lang="en-US" altLang="it-IT" sz="1600" dirty="0">
                <a:latin typeface="Century Gothic" pitchFamily="34" charset="0"/>
              </a:rPr>
              <a:t> </a:t>
            </a:r>
            <a:r>
              <a:rPr lang="en-US" altLang="it-IT" sz="1600" dirty="0" err="1">
                <a:latin typeface="Century Gothic" pitchFamily="34" charset="0"/>
              </a:rPr>
              <a:t>tra</a:t>
            </a:r>
            <a:r>
              <a:rPr lang="en-US" altLang="it-IT" sz="1600" dirty="0">
                <a:latin typeface="Century Gothic" pitchFamily="34" charset="0"/>
              </a:rPr>
              <a:t> 50 e 64 </a:t>
            </a:r>
            <a:r>
              <a:rPr lang="en-US" altLang="it-IT" sz="1600" dirty="0" err="1">
                <a:latin typeface="Century Gothic" pitchFamily="34" charset="0"/>
              </a:rPr>
              <a:t>anni</a:t>
            </a:r>
            <a:endParaRPr lang="en-US" altLang="it-IT" sz="1600" dirty="0">
              <a:latin typeface="Century Gothic" pitchFamily="34" charset="0"/>
            </a:endParaRPr>
          </a:p>
          <a:p>
            <a:pPr eaLnBrk="1" hangingPunct="1"/>
            <a:endParaRPr lang="en-US" altLang="it-IT" sz="1600" dirty="0">
              <a:latin typeface="Century Gothic" pitchFamily="34" charset="0"/>
            </a:endParaRPr>
          </a:p>
          <a:p>
            <a:pPr eaLnBrk="1" hangingPunct="1"/>
            <a:r>
              <a:rPr lang="en-US" altLang="it-IT" sz="1600" dirty="0">
                <a:latin typeface="Century Gothic" pitchFamily="34" charset="0"/>
              </a:rPr>
              <a:t>Per </a:t>
            </a:r>
            <a:r>
              <a:rPr lang="en-US" altLang="it-IT" sz="1600" dirty="0" err="1">
                <a:latin typeface="Century Gothic" pitchFamily="34" charset="0"/>
              </a:rPr>
              <a:t>i</a:t>
            </a:r>
            <a:r>
              <a:rPr lang="en-US" altLang="it-IT" sz="1600" dirty="0">
                <a:latin typeface="Century Gothic" pitchFamily="34" charset="0"/>
              </a:rPr>
              <a:t> </a:t>
            </a:r>
            <a:r>
              <a:rPr lang="en-US" altLang="it-IT" sz="1600" dirty="0" err="1">
                <a:latin typeface="Century Gothic" pitchFamily="34" charset="0"/>
              </a:rPr>
              <a:t>tumori</a:t>
            </a:r>
            <a:r>
              <a:rPr lang="en-US" altLang="it-IT" sz="1600" dirty="0">
                <a:latin typeface="Century Gothic" pitchFamily="34" charset="0"/>
              </a:rPr>
              <a:t> del colon </a:t>
            </a:r>
            <a:r>
              <a:rPr lang="en-US" altLang="it-IT" sz="1600" dirty="0" err="1">
                <a:latin typeface="Century Gothic" pitchFamily="34" charset="0"/>
              </a:rPr>
              <a:t>retto</a:t>
            </a:r>
            <a:r>
              <a:rPr lang="en-US" altLang="it-IT" sz="1600" dirty="0">
                <a:latin typeface="Century Gothic" pitchFamily="34" charset="0"/>
              </a:rPr>
              <a:t> per </a:t>
            </a:r>
            <a:r>
              <a:rPr lang="en-US" altLang="it-IT" sz="1600" dirty="0" err="1">
                <a:latin typeface="Century Gothic" pitchFamily="34" charset="0"/>
              </a:rPr>
              <a:t>uomini</a:t>
            </a:r>
            <a:r>
              <a:rPr lang="en-US" altLang="it-IT" sz="1600" dirty="0">
                <a:latin typeface="Century Gothic" pitchFamily="34" charset="0"/>
              </a:rPr>
              <a:t> e </a:t>
            </a:r>
            <a:r>
              <a:rPr lang="en-US" altLang="it-IT" sz="1600" dirty="0" err="1">
                <a:latin typeface="Century Gothic" pitchFamily="34" charset="0"/>
              </a:rPr>
              <a:t>donne</a:t>
            </a:r>
            <a:r>
              <a:rPr lang="en-US" altLang="it-IT" sz="1600" dirty="0">
                <a:latin typeface="Century Gothic" pitchFamily="34" charset="0"/>
              </a:rPr>
              <a:t> </a:t>
            </a:r>
            <a:r>
              <a:rPr lang="en-US" altLang="it-IT" sz="1600" dirty="0" err="1">
                <a:latin typeface="Century Gothic" pitchFamily="34" charset="0"/>
              </a:rPr>
              <a:t>tra</a:t>
            </a:r>
            <a:r>
              <a:rPr lang="en-US" altLang="it-IT" sz="1600" dirty="0">
                <a:latin typeface="Century Gothic" pitchFamily="34" charset="0"/>
              </a:rPr>
              <a:t> 50 e 69 </a:t>
            </a:r>
            <a:r>
              <a:rPr lang="en-US" altLang="it-IT" sz="1600" dirty="0" err="1">
                <a:latin typeface="Century Gothic" pitchFamily="34" charset="0"/>
              </a:rPr>
              <a:t>anni</a:t>
            </a:r>
            <a:r>
              <a:rPr lang="en-US" altLang="it-IT" sz="1600" dirty="0">
                <a:latin typeface="Century Gothic" pitchFamily="34" charset="0"/>
              </a:rPr>
              <a:t> </a:t>
            </a:r>
          </a:p>
          <a:p>
            <a:pPr eaLnBrk="1" hangingPunct="1"/>
            <a:endParaRPr lang="en-US" altLang="it-IT" sz="1600" dirty="0">
              <a:latin typeface="Century Gothic" pitchFamily="34" charset="0"/>
            </a:endParaRPr>
          </a:p>
          <a:p>
            <a:pPr eaLnBrk="1" hangingPunct="1"/>
            <a:r>
              <a:rPr lang="en-US" altLang="it-IT" sz="1600" dirty="0">
                <a:latin typeface="Century Gothic" pitchFamily="34" charset="0"/>
              </a:rPr>
              <a:t>Per </a:t>
            </a:r>
            <a:r>
              <a:rPr lang="en-US" altLang="it-IT" sz="1600" dirty="0" err="1">
                <a:latin typeface="Century Gothic" pitchFamily="34" charset="0"/>
              </a:rPr>
              <a:t>i</a:t>
            </a:r>
            <a:r>
              <a:rPr lang="en-US" altLang="it-IT" sz="1600" dirty="0">
                <a:latin typeface="Century Gothic" pitchFamily="34" charset="0"/>
              </a:rPr>
              <a:t> </a:t>
            </a:r>
            <a:r>
              <a:rPr lang="en-US" altLang="it-IT" sz="1600" dirty="0" err="1">
                <a:latin typeface="Century Gothic" pitchFamily="34" charset="0"/>
              </a:rPr>
              <a:t>tumori</a:t>
            </a:r>
            <a:r>
              <a:rPr lang="en-US" altLang="it-IT" sz="1600" dirty="0">
                <a:latin typeface="Century Gothic" pitchFamily="34" charset="0"/>
              </a:rPr>
              <a:t> </a:t>
            </a:r>
            <a:r>
              <a:rPr lang="en-US" altLang="it-IT" sz="1600" dirty="0" err="1">
                <a:latin typeface="Century Gothic" pitchFamily="34" charset="0"/>
              </a:rPr>
              <a:t>della</a:t>
            </a:r>
            <a:r>
              <a:rPr lang="en-US" altLang="it-IT" sz="1600" dirty="0">
                <a:latin typeface="Century Gothic" pitchFamily="34" charset="0"/>
              </a:rPr>
              <a:t> </a:t>
            </a:r>
            <a:r>
              <a:rPr lang="en-US" altLang="it-IT" sz="1600" dirty="0" err="1">
                <a:latin typeface="Century Gothic" pitchFamily="34" charset="0"/>
              </a:rPr>
              <a:t>cervice</a:t>
            </a:r>
            <a:r>
              <a:rPr lang="en-US" altLang="it-IT" sz="1600" dirty="0">
                <a:latin typeface="Century Gothic" pitchFamily="34" charset="0"/>
              </a:rPr>
              <a:t> </a:t>
            </a:r>
            <a:r>
              <a:rPr lang="en-US" altLang="it-IT" sz="1600" dirty="0" err="1">
                <a:latin typeface="Century Gothic" pitchFamily="34" charset="0"/>
              </a:rPr>
              <a:t>uterina</a:t>
            </a:r>
            <a:r>
              <a:rPr lang="en-US" altLang="it-IT" sz="1600" dirty="0">
                <a:latin typeface="Century Gothic" pitchFamily="34" charset="0"/>
              </a:rPr>
              <a:t> per </a:t>
            </a:r>
            <a:r>
              <a:rPr lang="en-US" altLang="it-IT" sz="1600" dirty="0" err="1">
                <a:latin typeface="Century Gothic" pitchFamily="34" charset="0"/>
              </a:rPr>
              <a:t>donne</a:t>
            </a:r>
            <a:r>
              <a:rPr lang="en-US" altLang="it-IT" sz="1600" dirty="0">
                <a:latin typeface="Century Gothic" pitchFamily="34" charset="0"/>
              </a:rPr>
              <a:t> </a:t>
            </a:r>
            <a:r>
              <a:rPr lang="en-US" altLang="it-IT" sz="1600" dirty="0" err="1">
                <a:latin typeface="Century Gothic" pitchFamily="34" charset="0"/>
              </a:rPr>
              <a:t>tra</a:t>
            </a:r>
            <a:r>
              <a:rPr lang="en-US" altLang="it-IT" sz="1600" dirty="0">
                <a:latin typeface="Century Gothic" pitchFamily="34" charset="0"/>
              </a:rPr>
              <a:t> 25 e 64 </a:t>
            </a:r>
            <a:r>
              <a:rPr lang="en-US" altLang="it-IT" sz="1600" dirty="0" err="1">
                <a:latin typeface="Century Gothic" pitchFamily="34" charset="0"/>
              </a:rPr>
              <a:t>anni</a:t>
            </a:r>
            <a:r>
              <a:rPr lang="en-US" altLang="it-IT" sz="1600" dirty="0">
                <a:latin typeface="Century Gothic" pitchFamily="34" charset="0"/>
              </a:rPr>
              <a:t> </a:t>
            </a:r>
          </a:p>
          <a:p>
            <a:pPr eaLnBrk="1" hangingPunct="1"/>
            <a:endParaRPr lang="it-IT" altLang="it-IT" dirty="0">
              <a:latin typeface="Calibri" pitchFamily="34" charset="0"/>
            </a:endParaRPr>
          </a:p>
        </p:txBody>
      </p:sp>
      <p:sp>
        <p:nvSpPr>
          <p:cNvPr id="6150" name="CasellaDiTesto 14"/>
          <p:cNvSpPr txBox="1">
            <a:spLocks noChangeArrowheads="1"/>
          </p:cNvSpPr>
          <p:nvPr/>
        </p:nvSpPr>
        <p:spPr bwMode="auto">
          <a:xfrm>
            <a:off x="690563" y="584200"/>
            <a:ext cx="54864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8000"/>
                </a:solidFill>
                <a:latin typeface="Century Gothic" pitchFamily="34" charset="0"/>
              </a:rPr>
              <a:t>Quanti  sono gli screening? </a:t>
            </a:r>
            <a:endParaRPr lang="it-IT" altLang="it-IT" b="1">
              <a:solidFill>
                <a:srgbClr val="008000"/>
              </a:solidFill>
              <a:latin typeface="Century Gothic" pitchFamily="34" charset="0"/>
            </a:endParaRPr>
          </a:p>
          <a:p>
            <a:pPr eaLnBrk="1" hangingPunct="1"/>
            <a:endParaRPr lang="it-IT" altLang="it-IT">
              <a:latin typeface="Calibri" pitchFamily="34" charset="0"/>
            </a:endParaRPr>
          </a:p>
        </p:txBody>
      </p:sp>
      <p:sp>
        <p:nvSpPr>
          <p:cNvPr id="2" name="TextBox 1"/>
          <p:cNvSpPr txBox="1"/>
          <p:nvPr/>
        </p:nvSpPr>
        <p:spPr>
          <a:xfrm>
            <a:off x="3108960" y="5332413"/>
            <a:ext cx="5151263" cy="369332"/>
          </a:xfrm>
          <a:prstGeom prst="rect">
            <a:avLst/>
          </a:prstGeom>
          <a:noFill/>
        </p:spPr>
        <p:txBody>
          <a:bodyPr wrap="square" rtlCol="0">
            <a:spAutoFit/>
          </a:bodyPr>
          <a:lstStyle/>
          <a:p>
            <a:r>
              <a:rPr lang="it-IT" dirty="0"/>
              <a:t>DAL 2017, ESTENSIONE FASCIA ETA’ </a:t>
            </a:r>
          </a:p>
        </p:txBody>
      </p:sp>
    </p:spTree>
    <p:extLst>
      <p:ext uri="{BB962C8B-B14F-4D97-AF65-F5344CB8AC3E}">
        <p14:creationId xmlns="" xmlns:p14="http://schemas.microsoft.com/office/powerpoint/2010/main" val="604695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2391507"/>
            <a:ext cx="8547652" cy="3046988"/>
          </a:xfrm>
          <a:prstGeom prst="rect">
            <a:avLst/>
          </a:prstGeom>
        </p:spPr>
        <p:txBody>
          <a:bodyPr wrap="square">
            <a:spAutoFit/>
          </a:bodyPr>
          <a:lstStyle/>
          <a:p>
            <a:pPr algn="just"/>
            <a:r>
              <a:rPr lang="it-IT" sz="2400" b="1" dirty="0">
                <a:solidFill>
                  <a:srgbClr val="333333"/>
                </a:solidFill>
                <a:latin typeface="Lato"/>
              </a:rPr>
              <a:t>la Giunta di Regione Lombardia ha accolto il decreto 3711 (Direzione Generale Welfare) che prevede  l’ampliamento della fascia di età :</a:t>
            </a:r>
          </a:p>
          <a:p>
            <a:pPr algn="just"/>
            <a:endParaRPr lang="it-IT" sz="2400" b="1" dirty="0">
              <a:solidFill>
                <a:srgbClr val="333333"/>
              </a:solidFill>
              <a:latin typeface="Lato"/>
            </a:endParaRPr>
          </a:p>
          <a:p>
            <a:pPr marL="457200" indent="-457200" algn="just">
              <a:buAutoNum type="arabicParenR"/>
            </a:pPr>
            <a:r>
              <a:rPr lang="it-IT" sz="2400" b="1" dirty="0">
                <a:solidFill>
                  <a:srgbClr val="333333"/>
                </a:solidFill>
                <a:latin typeface="Lato"/>
              </a:rPr>
              <a:t>per lo screening mammografico da 50-69 anni a 45-74 anni </a:t>
            </a:r>
          </a:p>
          <a:p>
            <a:pPr marL="457200" indent="-457200" algn="just">
              <a:buAutoNum type="arabicParenR"/>
            </a:pPr>
            <a:r>
              <a:rPr lang="it-IT" sz="2400" b="1" dirty="0">
                <a:solidFill>
                  <a:srgbClr val="333333"/>
                </a:solidFill>
                <a:latin typeface="Lato"/>
              </a:rPr>
              <a:t>per lo screening del colon retto da 50-69 anni a 50-74 anni. </a:t>
            </a:r>
            <a:endParaRPr lang="it-IT" sz="2400" b="1" dirty="0"/>
          </a:p>
        </p:txBody>
      </p:sp>
    </p:spTree>
    <p:extLst>
      <p:ext uri="{BB962C8B-B14F-4D97-AF65-F5344CB8AC3E}">
        <p14:creationId xmlns="" xmlns:p14="http://schemas.microsoft.com/office/powerpoint/2010/main" val="2797885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2725" y="1935163"/>
            <a:ext cx="8572500" cy="413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CasellaDiTesto 5"/>
          <p:cNvSpPr txBox="1">
            <a:spLocks noChangeArrowheads="1"/>
          </p:cNvSpPr>
          <p:nvPr/>
        </p:nvSpPr>
        <p:spPr bwMode="auto">
          <a:xfrm>
            <a:off x="506413" y="261938"/>
            <a:ext cx="79851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a:t>Grafico a dispersione indicatori aggregati anno 2015 – confronto fra ASL</a:t>
            </a:r>
          </a:p>
        </p:txBody>
      </p:sp>
      <p:sp>
        <p:nvSpPr>
          <p:cNvPr id="2" name="TextBox 1"/>
          <p:cNvSpPr txBox="1"/>
          <p:nvPr/>
        </p:nvSpPr>
        <p:spPr>
          <a:xfrm>
            <a:off x="834887" y="980661"/>
            <a:ext cx="7315200" cy="523220"/>
          </a:xfrm>
          <a:prstGeom prst="rect">
            <a:avLst/>
          </a:prstGeom>
          <a:noFill/>
        </p:spPr>
        <p:txBody>
          <a:bodyPr wrap="square" rtlCol="0">
            <a:spAutoFit/>
          </a:bodyPr>
          <a:lstStyle/>
          <a:p>
            <a:r>
              <a:rPr lang="it-IT" sz="2800" dirty="0">
                <a:solidFill>
                  <a:srgbClr val="009900"/>
                </a:solidFill>
              </a:rPr>
              <a:t>Andamento delle </a:t>
            </a:r>
            <a:r>
              <a:rPr lang="it-IT" sz="2800" dirty="0" err="1">
                <a:solidFill>
                  <a:srgbClr val="009900"/>
                </a:solidFill>
              </a:rPr>
              <a:t>ex_ASL</a:t>
            </a:r>
            <a:r>
              <a:rPr lang="it-IT" sz="2800" dirty="0">
                <a:solidFill>
                  <a:srgbClr val="009900"/>
                </a:solidFill>
              </a:rPr>
              <a:t> rispetto agli indicatori</a:t>
            </a:r>
          </a:p>
        </p:txBody>
      </p:sp>
    </p:spTree>
    <p:extLst>
      <p:ext uri="{BB962C8B-B14F-4D97-AF65-F5344CB8AC3E}">
        <p14:creationId xmlns="" xmlns:p14="http://schemas.microsoft.com/office/powerpoint/2010/main" val="252645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4"/>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19138" y="1252538"/>
            <a:ext cx="8118475" cy="534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CasellaDiTesto 5"/>
          <p:cNvSpPr txBox="1">
            <a:spLocks noChangeArrowheads="1"/>
          </p:cNvSpPr>
          <p:nvPr/>
        </p:nvSpPr>
        <p:spPr bwMode="auto">
          <a:xfrm>
            <a:off x="787400" y="352425"/>
            <a:ext cx="7983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a:t>Cartogramma dei valori dei singoli indicatori – Confronto fra ATS</a:t>
            </a:r>
          </a:p>
        </p:txBody>
      </p:sp>
    </p:spTree>
    <p:extLst>
      <p:ext uri="{BB962C8B-B14F-4D97-AF65-F5344CB8AC3E}">
        <p14:creationId xmlns="" xmlns:p14="http://schemas.microsoft.com/office/powerpoint/2010/main" val="15895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Aziendali ATS della Val Pada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sentazione di Microsoft PowerPoint ATS della Val Pada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resentazione di Microsoft PowerPoint ATS della Val Pada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 Aziendali ATS della Val Padana</Template>
  <TotalTime>3143</TotalTime>
  <Words>2895</Words>
  <Application>Microsoft Office PowerPoint</Application>
  <PresentationFormat>Presentazione su schermo (4:3)</PresentationFormat>
  <Paragraphs>465</Paragraphs>
  <Slides>31</Slides>
  <Notes>1</Notes>
  <HiddenSlides>0</HiddenSlides>
  <MMClips>0</MMClips>
  <ScaleCrop>false</ScaleCrop>
  <HeadingPairs>
    <vt:vector size="4" baseType="variant">
      <vt:variant>
        <vt:lpstr>Tema</vt:lpstr>
      </vt:variant>
      <vt:variant>
        <vt:i4>4</vt:i4>
      </vt:variant>
      <vt:variant>
        <vt:lpstr>Titoli diapositive</vt:lpstr>
      </vt:variant>
      <vt:variant>
        <vt:i4>31</vt:i4>
      </vt:variant>
    </vt:vector>
  </HeadingPairs>
  <TitlesOfParts>
    <vt:vector size="35" baseType="lpstr">
      <vt:lpstr>Slide Aziendali ATS della Val Padana</vt:lpstr>
      <vt:lpstr>Office Theme</vt:lpstr>
      <vt:lpstr>Presentazione di Microsoft PowerPoint ATS della Val Padana</vt:lpstr>
      <vt:lpstr>1_Presentazione di Microsoft PowerPoint ATS della Val Padana</vt:lpstr>
      <vt:lpstr>Diapositiva 1</vt:lpstr>
      <vt:lpstr>  </vt:lpstr>
      <vt:lpstr>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Medicina di genere, un po' di storia </vt:lpstr>
      <vt:lpstr>Diapositiva 17</vt:lpstr>
      <vt:lpstr>Diapositiva 18</vt:lpstr>
      <vt:lpstr>Diapositiva 19</vt:lpstr>
      <vt:lpstr>Diapositiva 20</vt:lpstr>
      <vt:lpstr>Diapositiva 21</vt:lpstr>
      <vt:lpstr>Diapositiva 22</vt:lpstr>
      <vt:lpstr>Diapositiva 23</vt:lpstr>
      <vt:lpstr>Diapositiva 24</vt:lpstr>
      <vt:lpstr>Diapositiva 25</vt:lpstr>
      <vt:lpstr>Screening citologico con HPV-DNA test donne 35-65 anni</vt:lpstr>
      <vt:lpstr>La prossima sfida…</vt:lpstr>
      <vt:lpstr>Diapositiva 28</vt:lpstr>
      <vt:lpstr>Diapositiva 29</vt:lpstr>
      <vt:lpstr>Diapositiva 30</vt:lpstr>
      <vt:lpstr>HPV … stiamo lavorando </vt:lpstr>
    </vt:vector>
  </TitlesOfParts>
  <Company>Hewlett-Packard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Fare click per inserire il titolo</dc:title>
  <dc:creator>Andrea</dc:creator>
  <cp:lastModifiedBy>anghinoniemanuela</cp:lastModifiedBy>
  <cp:revision>259</cp:revision>
  <dcterms:created xsi:type="dcterms:W3CDTF">2016-01-19T17:38:28Z</dcterms:created>
  <dcterms:modified xsi:type="dcterms:W3CDTF">2017-05-06T06:22:41Z</dcterms:modified>
  <cp:category>Modelli</cp:category>
</cp:coreProperties>
</file>