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53" r:id="rId3"/>
    <p:sldId id="318" r:id="rId4"/>
    <p:sldId id="272" r:id="rId5"/>
    <p:sldId id="265" r:id="rId6"/>
    <p:sldId id="319" r:id="rId7"/>
    <p:sldId id="320" r:id="rId8"/>
    <p:sldId id="336" r:id="rId9"/>
    <p:sldId id="274" r:id="rId10"/>
    <p:sldId id="275" r:id="rId11"/>
    <p:sldId id="277" r:id="rId12"/>
    <p:sldId id="339" r:id="rId13"/>
    <p:sldId id="338" r:id="rId14"/>
    <p:sldId id="279" r:id="rId15"/>
    <p:sldId id="280" r:id="rId16"/>
    <p:sldId id="340" r:id="rId17"/>
    <p:sldId id="282" r:id="rId18"/>
    <p:sldId id="283" r:id="rId19"/>
    <p:sldId id="289" r:id="rId20"/>
    <p:sldId id="290" r:id="rId21"/>
    <p:sldId id="284" r:id="rId22"/>
    <p:sldId id="285" r:id="rId23"/>
    <p:sldId id="287" r:id="rId24"/>
    <p:sldId id="322" r:id="rId25"/>
    <p:sldId id="291" r:id="rId26"/>
    <p:sldId id="292" r:id="rId27"/>
    <p:sldId id="337" r:id="rId28"/>
    <p:sldId id="344" r:id="rId29"/>
    <p:sldId id="341" r:id="rId30"/>
    <p:sldId id="342" r:id="rId31"/>
    <p:sldId id="343" r:id="rId32"/>
    <p:sldId id="346" r:id="rId33"/>
    <p:sldId id="345" r:id="rId34"/>
    <p:sldId id="350" r:id="rId35"/>
    <p:sldId id="347" r:id="rId36"/>
    <p:sldId id="300" r:id="rId37"/>
    <p:sldId id="348" r:id="rId38"/>
    <p:sldId id="349" r:id="rId39"/>
    <p:sldId id="351" r:id="rId40"/>
    <p:sldId id="302" r:id="rId41"/>
    <p:sldId id="327" r:id="rId42"/>
    <p:sldId id="326" r:id="rId43"/>
    <p:sldId id="328" r:id="rId44"/>
    <p:sldId id="330" r:id="rId45"/>
    <p:sldId id="263" r:id="rId46"/>
    <p:sldId id="308" r:id="rId47"/>
    <p:sldId id="309" r:id="rId48"/>
    <p:sldId id="310" r:id="rId49"/>
    <p:sldId id="335" r:id="rId50"/>
    <p:sldId id="261" r:id="rId51"/>
    <p:sldId id="315" r:id="rId52"/>
    <p:sldId id="325" r:id="rId53"/>
    <p:sldId id="314" r:id="rId54"/>
    <p:sldId id="258" r:id="rId55"/>
    <p:sldId id="259" r:id="rId56"/>
    <p:sldId id="256" r:id="rId57"/>
    <p:sldId id="257" r:id="rId58"/>
    <p:sldId id="316" r:id="rId59"/>
    <p:sldId id="317" r:id="rId60"/>
    <p:sldId id="332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06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7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940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32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76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04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26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4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77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08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3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36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1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3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4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27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40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30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53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26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27C1A-8CB3-453E-92CC-5B8AF5D44DED}" type="datetimeFigureOut">
              <a:rPr lang="it-IT" smtClean="0"/>
              <a:t>06/05/2017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51EB-C424-4A27-86A9-A5BEBE087B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815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7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75000">
              <a:schemeClr val="accent2">
                <a:lumMod val="20000"/>
                <a:lumOff val="80000"/>
                <a:alpha val="5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107554"/>
          </a:xfrm>
        </p:spPr>
        <p:txBody>
          <a:bodyPr/>
          <a:lstStyle/>
          <a:p>
            <a:r>
              <a:rPr lang="it-IT" dirty="0" smtClean="0">
                <a:latin typeface="Baskerville Old Face" pitchFamily="18" charset="0"/>
              </a:rPr>
              <a:t>Appunti per ostetriche e non solo</a:t>
            </a:r>
            <a:endParaRPr lang="it-IT" dirty="0">
              <a:latin typeface="Baskerville Old Face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4293096"/>
            <a:ext cx="7560840" cy="1224136"/>
          </a:xfrm>
        </p:spPr>
        <p:txBody>
          <a:bodyPr>
            <a:normAutofit lnSpcReduction="10000"/>
          </a:bodyPr>
          <a:lstStyle/>
          <a:p>
            <a:r>
              <a:rPr lang="it-IT" sz="2200" dirty="0" smtClean="0">
                <a:solidFill>
                  <a:schemeClr val="tx1"/>
                </a:solidFill>
                <a:latin typeface="Baskerville Old Face" pitchFamily="18" charset="0"/>
              </a:rPr>
              <a:t>Green Park Mantova, Strada Circonvallazione Sud 21/B</a:t>
            </a:r>
          </a:p>
          <a:p>
            <a:r>
              <a:rPr lang="it-IT" sz="2200" dirty="0" smtClean="0">
                <a:solidFill>
                  <a:schemeClr val="tx1"/>
                </a:solidFill>
                <a:latin typeface="Baskerville Old Face" pitchFamily="18" charset="0"/>
              </a:rPr>
              <a:t>Mantova</a:t>
            </a:r>
          </a:p>
          <a:p>
            <a:r>
              <a:rPr lang="it-IT" sz="2200" dirty="0" smtClean="0">
                <a:solidFill>
                  <a:schemeClr val="tx1"/>
                </a:solidFill>
                <a:latin typeface="Baskerville Old Face" pitchFamily="18" charset="0"/>
              </a:rPr>
              <a:t>25 marzo – 8/22 aprile – 6/20 maggio 2017</a:t>
            </a: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88640"/>
            <a:ext cx="1440160" cy="146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3491880" y="162880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prstClr val="black"/>
                </a:solidFill>
                <a:latin typeface="Baskerville Old Face" pitchFamily="18" charset="0"/>
              </a:rPr>
              <a:t>Collegio delle Ostetriche della provincia di Mantova</a:t>
            </a:r>
            <a:endParaRPr lang="it-IT" sz="1400" dirty="0">
              <a:solidFill>
                <a:prstClr val="black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3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 5-10% of all cases of breast and ovarian cancer&#10;have genetic predisposition:&#10;• BRCA 1&#10;• BRCA 2&#10;• Mismatch repair genes (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28024" cy="684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tein BRCA1 PDB 1jm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5064"/>
            <a:ext cx="4872835" cy="32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opathgenetics.com/uploads/6/4/8/8/64885105/7952946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0049" cy="67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10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-media-cache-ak0.pinimg.com/originals/8c/e9/fc/8ce9fc68afcb058cd4049fed7c215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29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521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elays in Diagnosis&#10;• Lack of severity and specificity of early symptoms&#10;– Early signs/symptoms:&#10;bloating, gas, indigesti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468940" cy="63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414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boubakr Elnashar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80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836712"/>
            <a:ext cx="63367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FFC000"/>
                </a:solidFill>
              </a:rPr>
              <a:t>Strategies</a:t>
            </a:r>
            <a:endParaRPr lang="it-IT" sz="3600" b="1" dirty="0" smtClean="0">
              <a:solidFill>
                <a:srgbClr val="FFC000"/>
              </a:solidFill>
            </a:endParaRPr>
          </a:p>
          <a:p>
            <a:endParaRPr lang="it-IT" sz="3600" b="1" dirty="0" smtClean="0">
              <a:solidFill>
                <a:srgbClr val="FFC000"/>
              </a:solidFill>
            </a:endParaRPr>
          </a:p>
          <a:p>
            <a:endParaRPr lang="it-IT" sz="3600" b="1" dirty="0">
              <a:solidFill>
                <a:srgbClr val="FFC000"/>
              </a:solidFill>
            </a:endParaRPr>
          </a:p>
          <a:p>
            <a:r>
              <a:rPr lang="it-IT" sz="3600" b="1" dirty="0" smtClean="0">
                <a:solidFill>
                  <a:srgbClr val="FFC000"/>
                </a:solidFill>
              </a:rPr>
              <a:t>°  </a:t>
            </a:r>
            <a:r>
              <a:rPr lang="it-IT" sz="3600" b="1" dirty="0" smtClean="0"/>
              <a:t>US: TV and TA</a:t>
            </a:r>
          </a:p>
          <a:p>
            <a:endParaRPr lang="it-IT" sz="3600" b="1" dirty="0"/>
          </a:p>
          <a:p>
            <a:r>
              <a:rPr lang="it-IT" sz="3600" b="1" dirty="0" smtClean="0">
                <a:solidFill>
                  <a:srgbClr val="FFC000"/>
                </a:solidFill>
              </a:rPr>
              <a:t>°  </a:t>
            </a:r>
            <a:r>
              <a:rPr lang="it-IT" sz="3600" b="1" dirty="0" smtClean="0"/>
              <a:t>Color- flow Doppler</a:t>
            </a:r>
          </a:p>
          <a:p>
            <a:endParaRPr lang="it-IT" sz="3600" b="1" dirty="0">
              <a:solidFill>
                <a:srgbClr val="FFC000"/>
              </a:solidFill>
            </a:endParaRPr>
          </a:p>
          <a:p>
            <a:r>
              <a:rPr lang="it-IT" sz="3600" b="1" dirty="0" smtClean="0">
                <a:solidFill>
                  <a:srgbClr val="FFC000"/>
                </a:solidFill>
              </a:rPr>
              <a:t>°  </a:t>
            </a:r>
            <a:r>
              <a:rPr lang="it-IT" sz="3600" b="1" dirty="0" smtClean="0"/>
              <a:t>Ca 125</a:t>
            </a:r>
          </a:p>
          <a:p>
            <a:endParaRPr lang="it-IT" sz="3600" b="1" dirty="0">
              <a:solidFill>
                <a:srgbClr val="FFC000"/>
              </a:solidFill>
            </a:endParaRPr>
          </a:p>
          <a:p>
            <a:r>
              <a:rPr lang="it-IT" sz="3600" b="1" dirty="0" smtClean="0">
                <a:solidFill>
                  <a:srgbClr val="FFC000"/>
                </a:solidFill>
              </a:rPr>
              <a:t>°  </a:t>
            </a:r>
            <a:r>
              <a:rPr lang="it-IT" sz="3600" b="1" dirty="0" err="1" smtClean="0"/>
              <a:t>Other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tumor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markers</a:t>
            </a:r>
            <a:endParaRPr lang="it-IT" sz="3600" b="1" dirty="0"/>
          </a:p>
          <a:p>
            <a:endParaRPr lang="it-IT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7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Ultrasound&#10;• TVS has better resolution than TAS&#10;• Sensivity: 81%&#10;• Specificity: 98.9%&#10;• Allows earlier stage detection&#10;•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85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Color-flow Doppler&#10;• Used in conjunction with TVS&#10;• Measures resistance in blood vessels supplying&#10;the ovaries&#10;• May prov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5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apillary serous cystadenocarcinoma. thick septations with&#10;soft tissue nodularity (curved white arrows) and wall nodulari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345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apillary serous tumor of low malignant potential&#10;Sagittal TAS: a predominantly cystic mass with irregular&#10;papillary proj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1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88512" y="3933056"/>
            <a:ext cx="52565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C000"/>
                </a:solidFill>
              </a:rPr>
              <a:t>LA DIAGNOSI PRECOCE </a:t>
            </a:r>
          </a:p>
          <a:p>
            <a:pPr algn="ctr"/>
            <a:r>
              <a:rPr lang="it-IT" sz="3200" dirty="0">
                <a:solidFill>
                  <a:srgbClr val="FFC000"/>
                </a:solidFill>
              </a:rPr>
              <a:t>N</a:t>
            </a:r>
            <a:r>
              <a:rPr lang="it-IT" sz="3200" dirty="0" smtClean="0">
                <a:solidFill>
                  <a:srgbClr val="FFC000"/>
                </a:solidFill>
              </a:rPr>
              <a:t>ELLE NEOPLASIE GINECOLOGICHE</a:t>
            </a:r>
          </a:p>
          <a:p>
            <a:pPr algn="ctr"/>
            <a:r>
              <a:rPr lang="it-IT" sz="2800" dirty="0" smtClean="0">
                <a:solidFill>
                  <a:srgbClr val="FFC000"/>
                </a:solidFill>
              </a:rPr>
              <a:t>Gabrio </a:t>
            </a:r>
            <a:r>
              <a:rPr lang="it-IT" sz="2800" dirty="0" err="1" smtClean="0">
                <a:solidFill>
                  <a:srgbClr val="FFC000"/>
                </a:solidFill>
              </a:rPr>
              <a:t>Zacchè</a:t>
            </a:r>
            <a:endParaRPr lang="it-IT" sz="2800" dirty="0" smtClean="0">
              <a:solidFill>
                <a:srgbClr val="FFC000"/>
              </a:solidFill>
            </a:endParaRPr>
          </a:p>
          <a:p>
            <a:pPr algn="ctr"/>
            <a:endParaRPr lang="it-IT" sz="2800" dirty="0">
              <a:solidFill>
                <a:srgbClr val="FFC000"/>
              </a:solidFill>
            </a:endParaRPr>
          </a:p>
          <a:p>
            <a:pPr algn="ctr"/>
            <a:r>
              <a:rPr lang="it-IT" sz="2800" dirty="0" smtClean="0">
                <a:solidFill>
                  <a:srgbClr val="FFC000"/>
                </a:solidFill>
              </a:rPr>
              <a:t>Mantova, 06/05/2017</a:t>
            </a:r>
            <a:endParaRPr lang="it-IT" sz="2800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953" y="-25896"/>
            <a:ext cx="3787699" cy="34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785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CA-125&#10;• Poor sensitivity:&#10;elevated in only 50% of women with Stage I disease&#10;• Poor specificity:&#10;elevated in many gynec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661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CA-125&#10;Malignant conditions&#10;• Cervical CA&#10;• Fallopian tube CA&#10;• Endometrial CA&#10;• Pancreatic CA&#10;• Colon CA&#10;• Breast CA&#10;• L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396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• NIH Consensus Conference&#10;– women with presumed hereditary cancer&#10;syndrome should undergo&#10;Annual pelvic exams&#10;CA-125 m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65492" cy="66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35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ctoonlus.it/repository/images/OBJ00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50" y="87937"/>
            <a:ext cx="6245200" cy="6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549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ndometrial cancer Early&#10;detection&#10;Aboubakr Elnashar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06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ncidence&#10; 3.8% of all cancers in women&#10; higher in developed countries&#10; Early presenting cancer (PMB).&#10; Diagnosed in 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63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age.slidesharecdn.com/endometrialcancer-140226142747-phpapp02/95/endometrial-cancer-jnmch-amu-aligarh-4-638.jpg?cb=13934257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056270" cy="679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96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slidesharecdn.com/endometrialcancer-150427062641-conversion-gate01/95/endometrial-cancer-evidence-based-approach-3-638.jpg?cb=14301166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15"/>
            <a:ext cx="9065041" cy="68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75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mc1.utm.utoronto.ca/~kelly/kelly_speck/images/portfolio/08_patho/endometrialhyperplasia-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" y="620688"/>
            <a:ext cx="9078825" cy="58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55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.radiopaedia.org/images/7644919/d60c7b18232d5a56558c7692f7df9b_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191"/>
            <a:ext cx="8905524" cy="676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427984" y="6237312"/>
            <a:ext cx="3936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C000"/>
                </a:solidFill>
              </a:rPr>
              <a:t>ETV: </a:t>
            </a:r>
            <a:r>
              <a:rPr lang="it-IT" sz="2400" b="1" dirty="0" err="1" smtClean="0">
                <a:solidFill>
                  <a:srgbClr val="FFC000"/>
                </a:solidFill>
              </a:rPr>
              <a:t>endometrial</a:t>
            </a:r>
            <a:r>
              <a:rPr lang="it-IT" sz="2400" b="1" dirty="0" smtClean="0">
                <a:solidFill>
                  <a:srgbClr val="FFC000"/>
                </a:solidFill>
              </a:rPr>
              <a:t> </a:t>
            </a:r>
            <a:r>
              <a:rPr lang="it-IT" sz="2400" b="1" dirty="0" err="1" smtClean="0">
                <a:solidFill>
                  <a:srgbClr val="FFC000"/>
                </a:solidFill>
              </a:rPr>
              <a:t>hyperplasia</a:t>
            </a:r>
            <a:endParaRPr lang="it-IT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42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.slidesharecdn.com/screening-140217071714-phpapp02/95/screening-9-638.jpg?cb=1392621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" y="52115"/>
            <a:ext cx="9065041" cy="68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116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-media-cache-ak0.pinimg.com/736x/b2/fa/61/b2fa6109e6fd26d44ed3e772b0098e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23"/>
            <a:ext cx="8506266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131840" y="4247510"/>
            <a:ext cx="2179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C000"/>
                </a:solidFill>
              </a:rPr>
              <a:t>Hysteroscopy</a:t>
            </a:r>
            <a:endParaRPr lang="it-IT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56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536" y="188640"/>
            <a:ext cx="914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C000"/>
                </a:solidFill>
              </a:rPr>
              <a:t>Classic </a:t>
            </a:r>
            <a:r>
              <a:rPr lang="it-IT" sz="3600" dirty="0" err="1" smtClean="0">
                <a:solidFill>
                  <a:srgbClr val="FFC000"/>
                </a:solidFill>
              </a:rPr>
              <a:t>symptom</a:t>
            </a:r>
            <a:endParaRPr lang="it-IT" sz="3600" dirty="0" smtClean="0">
              <a:solidFill>
                <a:srgbClr val="FFC000"/>
              </a:solidFill>
            </a:endParaRPr>
          </a:p>
          <a:p>
            <a:endParaRPr lang="it-IT" sz="3200" dirty="0">
              <a:solidFill>
                <a:srgbClr val="FFC000"/>
              </a:solidFill>
            </a:endParaRPr>
          </a:p>
          <a:p>
            <a:r>
              <a:rPr lang="it-IT" sz="3200" dirty="0" smtClean="0">
                <a:solidFill>
                  <a:srgbClr val="FFC000"/>
                </a:solidFill>
              </a:rPr>
              <a:t>     </a:t>
            </a:r>
            <a:r>
              <a:rPr lang="it-IT" sz="3200" dirty="0" err="1" smtClean="0">
                <a:solidFill>
                  <a:srgbClr val="FFC000"/>
                </a:solidFill>
              </a:rPr>
              <a:t>Abnormal</a:t>
            </a:r>
            <a:r>
              <a:rPr lang="it-IT" sz="3200" dirty="0" smtClean="0">
                <a:solidFill>
                  <a:srgbClr val="FFC000"/>
                </a:solidFill>
              </a:rPr>
              <a:t> uterine </a:t>
            </a:r>
            <a:r>
              <a:rPr lang="it-IT" sz="3200" dirty="0" err="1" smtClean="0">
                <a:solidFill>
                  <a:srgbClr val="FFC000"/>
                </a:solidFill>
              </a:rPr>
              <a:t>bleeding</a:t>
            </a:r>
            <a:endParaRPr lang="it-IT" sz="3200" dirty="0" smtClean="0">
              <a:solidFill>
                <a:srgbClr val="FFC000"/>
              </a:solidFill>
            </a:endParaRPr>
          </a:p>
          <a:p>
            <a:pPr algn="ctr"/>
            <a:endParaRPr lang="it-IT" sz="3200" dirty="0" smtClean="0">
              <a:solidFill>
                <a:srgbClr val="FFC000"/>
              </a:solidFill>
            </a:endParaRPr>
          </a:p>
          <a:p>
            <a:pPr algn="ctr"/>
            <a:r>
              <a:rPr lang="it-IT" sz="3200" dirty="0" err="1" smtClean="0">
                <a:solidFill>
                  <a:srgbClr val="FFC000"/>
                </a:solidFill>
              </a:rPr>
              <a:t>Particular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suspicion</a:t>
            </a:r>
            <a:r>
              <a:rPr lang="it-IT" sz="3200" dirty="0" smtClean="0">
                <a:solidFill>
                  <a:srgbClr val="FFC000"/>
                </a:solidFill>
              </a:rPr>
              <a:t>:</a:t>
            </a:r>
          </a:p>
          <a:p>
            <a:pPr algn="ctr"/>
            <a:r>
              <a:rPr lang="it-IT" sz="3200" dirty="0" smtClean="0">
                <a:solidFill>
                  <a:srgbClr val="FFC000"/>
                </a:solidFill>
              </a:rPr>
              <a:t>°  </a:t>
            </a:r>
            <a:r>
              <a:rPr lang="it-IT" sz="3200" dirty="0" err="1" smtClean="0">
                <a:solidFill>
                  <a:srgbClr val="FFC000"/>
                </a:solidFill>
              </a:rPr>
              <a:t>postmenopausal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women</a:t>
            </a:r>
            <a:endParaRPr lang="it-IT" sz="3200" dirty="0" smtClean="0">
              <a:solidFill>
                <a:srgbClr val="FFC000"/>
              </a:solidFill>
            </a:endParaRPr>
          </a:p>
          <a:p>
            <a:pPr algn="ctr"/>
            <a:r>
              <a:rPr lang="it-IT" sz="3200" dirty="0" smtClean="0">
                <a:solidFill>
                  <a:srgbClr val="FFC000"/>
                </a:solidFill>
              </a:rPr>
              <a:t>°  &gt; 40 with high-</a:t>
            </a:r>
            <a:r>
              <a:rPr lang="it-IT" sz="3200" dirty="0" err="1" smtClean="0">
                <a:solidFill>
                  <a:srgbClr val="FFC000"/>
                </a:solidFill>
              </a:rPr>
              <a:t>risk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factors</a:t>
            </a:r>
            <a:endParaRPr lang="it-IT" sz="3200" dirty="0" smtClean="0">
              <a:solidFill>
                <a:srgbClr val="FFC000"/>
              </a:solidFill>
            </a:endParaRPr>
          </a:p>
          <a:p>
            <a:pPr algn="just"/>
            <a:endParaRPr lang="it-IT" sz="3200" dirty="0">
              <a:solidFill>
                <a:srgbClr val="FFC000"/>
              </a:solidFill>
            </a:endParaRPr>
          </a:p>
          <a:p>
            <a:pPr algn="just"/>
            <a:r>
              <a:rPr lang="it-IT" sz="3200" dirty="0" smtClean="0">
                <a:solidFill>
                  <a:srgbClr val="FFC000"/>
                </a:solidFill>
              </a:rPr>
              <a:t>Series of </a:t>
            </a:r>
            <a:r>
              <a:rPr lang="it-IT" sz="3200" dirty="0" err="1">
                <a:solidFill>
                  <a:srgbClr val="FFC000"/>
                </a:solidFill>
              </a:rPr>
              <a:t>p</a:t>
            </a:r>
            <a:r>
              <a:rPr lang="it-IT" sz="3200" dirty="0" err="1" smtClean="0">
                <a:solidFill>
                  <a:srgbClr val="FFC000"/>
                </a:solidFill>
              </a:rPr>
              <a:t>atiens</a:t>
            </a:r>
            <a:r>
              <a:rPr lang="it-IT" sz="3200" dirty="0" smtClean="0">
                <a:solidFill>
                  <a:srgbClr val="FFC000"/>
                </a:solidFill>
              </a:rPr>
              <a:t> &gt; 70 </a:t>
            </a:r>
            <a:r>
              <a:rPr lang="it-IT" sz="3200" dirty="0" err="1" smtClean="0">
                <a:solidFill>
                  <a:srgbClr val="FFC000"/>
                </a:solidFill>
              </a:rPr>
              <a:t>years</a:t>
            </a:r>
            <a:r>
              <a:rPr lang="it-IT" sz="3200" dirty="0" smtClean="0">
                <a:solidFill>
                  <a:srgbClr val="FFC000"/>
                </a:solidFill>
              </a:rPr>
              <a:t> , </a:t>
            </a:r>
          </a:p>
          <a:p>
            <a:pPr algn="just"/>
            <a:r>
              <a:rPr lang="it-IT" sz="3200" dirty="0" err="1" smtClean="0">
                <a:solidFill>
                  <a:srgbClr val="FFC000"/>
                </a:solidFill>
              </a:rPr>
              <a:t>diabets</a:t>
            </a:r>
            <a:r>
              <a:rPr lang="it-IT" sz="3200" dirty="0" smtClean="0">
                <a:solidFill>
                  <a:srgbClr val="FFC000"/>
                </a:solidFill>
              </a:rPr>
              <a:t> or </a:t>
            </a:r>
            <a:r>
              <a:rPr lang="it-IT" sz="3200" dirty="0" err="1" smtClean="0">
                <a:solidFill>
                  <a:srgbClr val="FFC000"/>
                </a:solidFill>
              </a:rPr>
              <a:t>nulliparity</a:t>
            </a:r>
            <a:r>
              <a:rPr lang="it-IT" sz="3200" dirty="0" smtClean="0">
                <a:solidFill>
                  <a:srgbClr val="FFC000"/>
                </a:solidFill>
              </a:rPr>
              <a:t>, </a:t>
            </a:r>
            <a:r>
              <a:rPr lang="it-IT" sz="3200" dirty="0" err="1" smtClean="0">
                <a:solidFill>
                  <a:srgbClr val="FFC000"/>
                </a:solidFill>
              </a:rPr>
              <a:t>white</a:t>
            </a:r>
            <a:r>
              <a:rPr lang="it-IT" sz="3200" dirty="0" smtClean="0">
                <a:solidFill>
                  <a:srgbClr val="FFC000"/>
                </a:solidFill>
              </a:rPr>
              <a:t> PMB:</a:t>
            </a:r>
            <a:endParaRPr lang="it-IT" sz="3200" dirty="0" smtClean="0">
              <a:solidFill>
                <a:srgbClr val="FFC000"/>
              </a:solidFill>
            </a:endParaRPr>
          </a:p>
          <a:p>
            <a:r>
              <a:rPr lang="it-IT" sz="3200" dirty="0" smtClean="0">
                <a:solidFill>
                  <a:srgbClr val="FFC000"/>
                </a:solidFill>
              </a:rPr>
              <a:t>80% </a:t>
            </a:r>
            <a:r>
              <a:rPr lang="it-IT" sz="3200" dirty="0" err="1" smtClean="0">
                <a:solidFill>
                  <a:srgbClr val="FFC000"/>
                </a:solidFill>
              </a:rPr>
              <a:t>Hyperplasia</a:t>
            </a:r>
            <a:r>
              <a:rPr lang="it-IT" sz="3200" dirty="0" smtClean="0">
                <a:solidFill>
                  <a:srgbClr val="FFC000"/>
                </a:solidFill>
              </a:rPr>
              <a:t>/</a:t>
            </a:r>
            <a:r>
              <a:rPr lang="it-IT" sz="3200" dirty="0" err="1" smtClean="0">
                <a:solidFill>
                  <a:srgbClr val="FFC000"/>
                </a:solidFill>
              </a:rPr>
              <a:t>Carcinonoma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</a:p>
          <a:p>
            <a:endParaRPr lang="it-IT" sz="3200" dirty="0">
              <a:solidFill>
                <a:srgbClr val="FFC000"/>
              </a:solidFill>
            </a:endParaRPr>
          </a:p>
          <a:p>
            <a:endParaRPr lang="it-IT" sz="9600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836288"/>
            <a:ext cx="2261917" cy="302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038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1520" y="404664"/>
            <a:ext cx="85689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rgbClr val="FFC000"/>
                </a:solidFill>
              </a:rPr>
              <a:t>Modalities</a:t>
            </a:r>
            <a:r>
              <a:rPr lang="it-IT" sz="3600" dirty="0" smtClean="0">
                <a:solidFill>
                  <a:srgbClr val="FFC000"/>
                </a:solidFill>
              </a:rPr>
              <a:t> of </a:t>
            </a:r>
            <a:r>
              <a:rPr lang="it-IT" sz="3600" dirty="0" err="1" smtClean="0">
                <a:solidFill>
                  <a:srgbClr val="FFC000"/>
                </a:solidFill>
              </a:rPr>
              <a:t>early</a:t>
            </a:r>
            <a:r>
              <a:rPr lang="it-IT" sz="3600" dirty="0" smtClean="0">
                <a:solidFill>
                  <a:srgbClr val="FFC000"/>
                </a:solidFill>
              </a:rPr>
              <a:t> </a:t>
            </a:r>
            <a:r>
              <a:rPr lang="it-IT" sz="3600" dirty="0" err="1" smtClean="0">
                <a:solidFill>
                  <a:srgbClr val="FFC000"/>
                </a:solidFill>
              </a:rPr>
              <a:t>detection</a:t>
            </a:r>
            <a:endParaRPr lang="it-IT" sz="3600" dirty="0" smtClean="0">
              <a:solidFill>
                <a:srgbClr val="FFC000"/>
              </a:solidFill>
            </a:endParaRPr>
          </a:p>
          <a:p>
            <a:pPr algn="ctr"/>
            <a:endParaRPr lang="it-IT" sz="3600" dirty="0" smtClean="0">
              <a:solidFill>
                <a:srgbClr val="FFC000"/>
              </a:solidFill>
            </a:endParaRPr>
          </a:p>
          <a:p>
            <a:pPr algn="ctr"/>
            <a:r>
              <a:rPr lang="it-IT" sz="3600" dirty="0" err="1" smtClean="0">
                <a:solidFill>
                  <a:srgbClr val="FFC000"/>
                </a:solidFill>
              </a:rPr>
              <a:t>Detection</a:t>
            </a:r>
            <a:r>
              <a:rPr lang="it-IT" sz="3600" dirty="0" smtClean="0">
                <a:solidFill>
                  <a:srgbClr val="FFC000"/>
                </a:solidFill>
              </a:rPr>
              <a:t> stage I &gt; 70%</a:t>
            </a:r>
          </a:p>
          <a:p>
            <a:pPr algn="ctr"/>
            <a:endParaRPr lang="it-IT" sz="3600" dirty="0">
              <a:solidFill>
                <a:srgbClr val="FFC000"/>
              </a:solidFill>
            </a:endParaRPr>
          </a:p>
          <a:p>
            <a:r>
              <a:rPr lang="it-IT" sz="3200" dirty="0" smtClean="0">
                <a:solidFill>
                  <a:srgbClr val="FFC000"/>
                </a:solidFill>
              </a:rPr>
              <a:t>°  ACOG and SGO do </a:t>
            </a:r>
            <a:r>
              <a:rPr lang="it-IT" sz="3200" dirty="0" err="1" smtClean="0">
                <a:solidFill>
                  <a:srgbClr val="FFC000"/>
                </a:solidFill>
              </a:rPr>
              <a:t>not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recommend</a:t>
            </a:r>
            <a:r>
              <a:rPr lang="it-IT" sz="3200" dirty="0" smtClean="0">
                <a:solidFill>
                  <a:srgbClr val="FFC000"/>
                </a:solidFill>
              </a:rPr>
              <a:t> routine </a:t>
            </a:r>
            <a:r>
              <a:rPr lang="it-IT" sz="3200" dirty="0">
                <a:solidFill>
                  <a:srgbClr val="FFC000"/>
                </a:solidFill>
              </a:rPr>
              <a:t> </a:t>
            </a:r>
            <a:r>
              <a:rPr lang="it-IT" sz="3200" dirty="0" smtClean="0">
                <a:solidFill>
                  <a:srgbClr val="FFC000"/>
                </a:solidFill>
              </a:rPr>
              <a:t>  </a:t>
            </a:r>
          </a:p>
          <a:p>
            <a:r>
              <a:rPr lang="it-IT" sz="3200" dirty="0">
                <a:solidFill>
                  <a:srgbClr val="FFC000"/>
                </a:solidFill>
              </a:rPr>
              <a:t> </a:t>
            </a:r>
            <a:r>
              <a:rPr lang="it-IT" sz="3200" dirty="0" smtClean="0">
                <a:solidFill>
                  <a:srgbClr val="FFC000"/>
                </a:solidFill>
              </a:rPr>
              <a:t>   screening. </a:t>
            </a:r>
          </a:p>
          <a:p>
            <a:endParaRPr lang="it-IT" sz="3200" dirty="0" smtClean="0">
              <a:solidFill>
                <a:srgbClr val="FFC000"/>
              </a:solidFill>
            </a:endParaRPr>
          </a:p>
          <a:p>
            <a:r>
              <a:rPr lang="it-IT" sz="3200" dirty="0" smtClean="0">
                <a:solidFill>
                  <a:srgbClr val="FFC000"/>
                </a:solidFill>
              </a:rPr>
              <a:t>°  ACS </a:t>
            </a:r>
            <a:r>
              <a:rPr lang="it-IT" sz="3200" dirty="0" err="1" smtClean="0">
                <a:solidFill>
                  <a:srgbClr val="FFC000"/>
                </a:solidFill>
              </a:rPr>
              <a:t>only</a:t>
            </a:r>
            <a:r>
              <a:rPr lang="it-IT" sz="3200" dirty="0" smtClean="0">
                <a:solidFill>
                  <a:srgbClr val="FFC000"/>
                </a:solidFill>
              </a:rPr>
              <a:t> &gt;35 </a:t>
            </a:r>
            <a:r>
              <a:rPr lang="it-IT" sz="3200" dirty="0" err="1" smtClean="0">
                <a:solidFill>
                  <a:srgbClr val="FFC000"/>
                </a:solidFill>
              </a:rPr>
              <a:t>years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women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at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risk</a:t>
            </a:r>
            <a:r>
              <a:rPr lang="it-IT" sz="3200" dirty="0" smtClean="0">
                <a:solidFill>
                  <a:srgbClr val="FFC000"/>
                </a:solidFill>
              </a:rPr>
              <a:t> for Lynch 2</a:t>
            </a:r>
          </a:p>
          <a:p>
            <a:r>
              <a:rPr lang="it-IT" sz="3200" dirty="0" smtClean="0">
                <a:solidFill>
                  <a:srgbClr val="FFC000"/>
                </a:solidFill>
              </a:rPr>
              <a:t>    (w</a:t>
            </a:r>
            <a:r>
              <a:rPr lang="en-US" sz="3200" dirty="0" smtClean="0">
                <a:solidFill>
                  <a:srgbClr val="FFC000"/>
                </a:solidFill>
              </a:rPr>
              <a:t>omen whit </a:t>
            </a:r>
            <a:r>
              <a:rPr lang="en-US" sz="3200" dirty="0">
                <a:solidFill>
                  <a:srgbClr val="FFC000"/>
                </a:solidFill>
              </a:rPr>
              <a:t>Lynch syndrome have</a:t>
            </a:r>
          </a:p>
          <a:p>
            <a:r>
              <a:rPr lang="en-US" sz="3200" dirty="0" smtClean="0">
                <a:solidFill>
                  <a:srgbClr val="FFC000"/>
                </a:solidFill>
              </a:rPr>
              <a:t>    risk </a:t>
            </a:r>
            <a:r>
              <a:rPr lang="en-US" sz="3200" dirty="0">
                <a:solidFill>
                  <a:srgbClr val="FFC000"/>
                </a:solidFill>
              </a:rPr>
              <a:t>of developing </a:t>
            </a:r>
            <a:r>
              <a:rPr lang="en-US" sz="3200" dirty="0" smtClean="0">
                <a:solidFill>
                  <a:srgbClr val="FFC000"/>
                </a:solidFill>
              </a:rPr>
              <a:t>endometrial cancer  40- 60%)        </a:t>
            </a:r>
            <a:endParaRPr lang="en-US" sz="3200" dirty="0">
              <a:solidFill>
                <a:srgbClr val="FFC000"/>
              </a:solidFill>
            </a:endParaRPr>
          </a:p>
          <a:p>
            <a:endParaRPr lang="it-IT" sz="3200" dirty="0">
              <a:solidFill>
                <a:srgbClr val="FFC000"/>
              </a:solidFill>
            </a:endParaRPr>
          </a:p>
          <a:p>
            <a:r>
              <a:rPr lang="it-IT" sz="3200" dirty="0" smtClean="0">
                <a:solidFill>
                  <a:srgbClr val="FFC000"/>
                </a:solidFill>
              </a:rPr>
              <a:t>° </a:t>
            </a:r>
            <a:r>
              <a:rPr lang="it-IT" sz="3200" dirty="0" err="1" smtClean="0">
                <a:solidFill>
                  <a:srgbClr val="FFC000"/>
                </a:solidFill>
              </a:rPr>
              <a:t>Pap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smear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is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inadequate</a:t>
            </a:r>
            <a:endParaRPr lang="it-IT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58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age.slidesharecdn.com/endometrialcarcinomacp-150705042946-lva1-app6892/95/endometrial-carcinoma-cp-5-638.jpg?cb=14360707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822"/>
            <a:ext cx="8684964" cy="652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72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0477" y="38975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C000"/>
                </a:solidFill>
              </a:rPr>
              <a:t>1. TVS, colore doppler, </a:t>
            </a:r>
            <a:r>
              <a:rPr lang="it-IT" sz="3200" b="1" dirty="0" err="1" smtClean="0">
                <a:solidFill>
                  <a:srgbClr val="FFC000"/>
                </a:solidFill>
              </a:rPr>
              <a:t>hysterosonography</a:t>
            </a:r>
            <a:endParaRPr lang="it-IT" sz="3200" b="1" dirty="0" smtClean="0">
              <a:solidFill>
                <a:srgbClr val="FFC000"/>
              </a:solidFill>
            </a:endParaRPr>
          </a:p>
          <a:p>
            <a:endParaRPr lang="it-IT" sz="3200" b="1" dirty="0" smtClean="0">
              <a:solidFill>
                <a:srgbClr val="FFC000"/>
              </a:solidFill>
            </a:endParaRPr>
          </a:p>
          <a:p>
            <a:r>
              <a:rPr lang="it-IT" sz="3200" b="1" dirty="0" smtClean="0">
                <a:solidFill>
                  <a:srgbClr val="FFC000"/>
                </a:solidFill>
              </a:rPr>
              <a:t>°  </a:t>
            </a:r>
            <a:r>
              <a:rPr lang="it-IT" sz="2800" b="1" dirty="0" err="1" smtClean="0"/>
              <a:t>Helpfull</a:t>
            </a:r>
            <a:r>
              <a:rPr lang="it-IT" sz="2800" b="1" dirty="0" smtClean="0"/>
              <a:t> in </a:t>
            </a:r>
            <a:r>
              <a:rPr lang="it-IT" sz="2800" b="1" dirty="0" err="1" smtClean="0"/>
              <a:t>evalutation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vaginal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bleeding</a:t>
            </a:r>
            <a:endParaRPr lang="it-IT" sz="2800" b="1" dirty="0"/>
          </a:p>
          <a:p>
            <a:endParaRPr lang="it-IT" sz="2800" b="1" dirty="0">
              <a:solidFill>
                <a:srgbClr val="FFC000"/>
              </a:solidFill>
            </a:endParaRPr>
          </a:p>
          <a:p>
            <a:r>
              <a:rPr lang="it-IT" sz="2800" b="1" dirty="0" smtClean="0">
                <a:solidFill>
                  <a:srgbClr val="FFC000"/>
                </a:solidFill>
              </a:rPr>
              <a:t>°  </a:t>
            </a:r>
            <a:r>
              <a:rPr lang="it-IT" sz="2800" b="1" dirty="0" err="1" smtClean="0"/>
              <a:t>Helpfull</a:t>
            </a:r>
            <a:r>
              <a:rPr lang="it-IT" sz="2800" b="1" dirty="0" smtClean="0"/>
              <a:t> in </a:t>
            </a:r>
            <a:r>
              <a:rPr lang="it-IT" sz="2800" b="1" dirty="0" err="1" smtClean="0"/>
              <a:t>follow</a:t>
            </a:r>
            <a:r>
              <a:rPr lang="it-IT" sz="2800" b="1" dirty="0" smtClean="0"/>
              <a:t> up of high </a:t>
            </a:r>
            <a:r>
              <a:rPr lang="it-IT" sz="2800" b="1" dirty="0" err="1" smtClean="0"/>
              <a:t>risk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women</a:t>
            </a:r>
            <a:endParaRPr lang="it-IT" sz="2800" b="1" dirty="0" smtClean="0"/>
          </a:p>
          <a:p>
            <a:endParaRPr lang="it-IT" sz="2800" b="1" dirty="0"/>
          </a:p>
          <a:p>
            <a:r>
              <a:rPr lang="it-IT" sz="2800" b="1" dirty="0" smtClean="0"/>
              <a:t>In  a meta-</a:t>
            </a:r>
            <a:r>
              <a:rPr lang="it-IT" sz="2800" b="1" dirty="0" err="1" smtClean="0"/>
              <a:t>analisys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endometrial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thickness</a:t>
            </a:r>
            <a:r>
              <a:rPr lang="it-IT" sz="2800" b="1" dirty="0" smtClean="0"/>
              <a:t> &gt; 5 mm in </a:t>
            </a:r>
            <a:r>
              <a:rPr lang="it-IT" sz="2800" b="1" dirty="0" err="1" smtClean="0"/>
              <a:t>postmenopausa</a:t>
            </a:r>
            <a:r>
              <a:rPr lang="it-IT" sz="2800" b="1" dirty="0" smtClean="0"/>
              <a:t>  </a:t>
            </a:r>
            <a:r>
              <a:rPr lang="it-IT" sz="2800" b="1" dirty="0" err="1" smtClean="0"/>
              <a:t>detect</a:t>
            </a:r>
            <a:r>
              <a:rPr lang="it-IT" sz="2800" b="1" dirty="0" smtClean="0"/>
              <a:t>  96% of </a:t>
            </a:r>
            <a:r>
              <a:rPr lang="it-IT" sz="2800" b="1" dirty="0" err="1" smtClean="0"/>
              <a:t>cancers</a:t>
            </a:r>
            <a:r>
              <a:rPr lang="it-IT" sz="2800" b="1" dirty="0" smtClean="0"/>
              <a:t> and </a:t>
            </a:r>
            <a:r>
              <a:rPr lang="it-IT" sz="2800" b="1" dirty="0" err="1" smtClean="0"/>
              <a:t>have</a:t>
            </a:r>
            <a:r>
              <a:rPr lang="it-IT" sz="2800" b="1" dirty="0" smtClean="0"/>
              <a:t> 39% false – positive rate.</a:t>
            </a:r>
          </a:p>
          <a:p>
            <a:endParaRPr lang="it-IT" sz="2800" b="1" dirty="0"/>
          </a:p>
          <a:p>
            <a:endParaRPr lang="it-IT" sz="3200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02130"/>
            <a:ext cx="2123728" cy="283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327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ndometrial carcinoma&#10;TVS: heterogeneous, cystic, and vascular&#10;hyperechoic tissue filling the endometrial cavity&#10;(arrows).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91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11560" y="548680"/>
            <a:ext cx="80648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C000"/>
                </a:solidFill>
              </a:rPr>
              <a:t>2. </a:t>
            </a:r>
            <a:r>
              <a:rPr lang="it-IT" sz="3600" b="1" dirty="0" err="1" smtClean="0">
                <a:solidFill>
                  <a:srgbClr val="FFC000"/>
                </a:solidFill>
              </a:rPr>
              <a:t>Endometrial</a:t>
            </a:r>
            <a:r>
              <a:rPr lang="it-IT" sz="3600" b="1" dirty="0" smtClean="0">
                <a:solidFill>
                  <a:srgbClr val="FFC000"/>
                </a:solidFill>
              </a:rPr>
              <a:t> </a:t>
            </a:r>
            <a:r>
              <a:rPr lang="it-IT" sz="3600" b="1" dirty="0" err="1" smtClean="0">
                <a:solidFill>
                  <a:srgbClr val="FFC000"/>
                </a:solidFill>
              </a:rPr>
              <a:t>sampling</a:t>
            </a:r>
            <a:endParaRPr lang="it-IT" sz="3600" b="1" dirty="0" smtClean="0">
              <a:solidFill>
                <a:srgbClr val="FFC000"/>
              </a:solidFill>
            </a:endParaRPr>
          </a:p>
          <a:p>
            <a:endParaRPr lang="it-IT" sz="3600" b="1" dirty="0" smtClean="0">
              <a:solidFill>
                <a:srgbClr val="FFC000"/>
              </a:solidFill>
            </a:endParaRPr>
          </a:p>
          <a:p>
            <a:r>
              <a:rPr lang="it-IT" sz="3600" b="1" dirty="0" smtClean="0">
                <a:solidFill>
                  <a:srgbClr val="FFC000"/>
                </a:solidFill>
              </a:rPr>
              <a:t>° </a:t>
            </a:r>
            <a:r>
              <a:rPr lang="it-IT" sz="3200" b="1" dirty="0" err="1" smtClean="0"/>
              <a:t>Less</a:t>
            </a:r>
            <a:r>
              <a:rPr lang="it-IT" sz="3200" b="1" dirty="0" smtClean="0"/>
              <a:t> invasive</a:t>
            </a:r>
          </a:p>
          <a:p>
            <a:r>
              <a:rPr lang="it-IT" sz="3200" b="1" dirty="0"/>
              <a:t> </a:t>
            </a:r>
            <a:r>
              <a:rPr lang="it-IT" sz="3200" b="1" dirty="0" smtClean="0"/>
              <a:t>  </a:t>
            </a:r>
            <a:r>
              <a:rPr lang="it-IT" sz="3200" b="1" dirty="0" err="1" smtClean="0"/>
              <a:t>Aspiration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curettage</a:t>
            </a:r>
            <a:r>
              <a:rPr lang="it-IT" sz="3200" b="1" dirty="0" smtClean="0"/>
              <a:t>  </a:t>
            </a:r>
            <a:r>
              <a:rPr lang="it-IT" sz="3200" b="1" dirty="0" err="1" smtClean="0"/>
              <a:t>accuracy</a:t>
            </a:r>
            <a:r>
              <a:rPr lang="it-IT" sz="3200" b="1" dirty="0" smtClean="0"/>
              <a:t> 90%</a:t>
            </a:r>
            <a:endParaRPr lang="it-IT" sz="3600" b="1" dirty="0" smtClean="0">
              <a:solidFill>
                <a:srgbClr val="FFC000"/>
              </a:solidFill>
            </a:endParaRPr>
          </a:p>
          <a:p>
            <a:r>
              <a:rPr lang="it-IT" sz="3600" b="1" dirty="0" smtClean="0">
                <a:solidFill>
                  <a:srgbClr val="FFC000"/>
                </a:solidFill>
              </a:rPr>
              <a:t>   </a:t>
            </a:r>
            <a:r>
              <a:rPr lang="it-IT" sz="3200" b="1" dirty="0"/>
              <a:t>3</a:t>
            </a:r>
            <a:r>
              <a:rPr lang="it-IT" sz="3200" b="1" dirty="0" smtClean="0"/>
              <a:t>5% of </a:t>
            </a:r>
            <a:r>
              <a:rPr lang="it-IT" sz="3200" b="1" dirty="0" err="1" smtClean="0"/>
              <a:t>samplers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insufficient</a:t>
            </a:r>
            <a:r>
              <a:rPr lang="it-IT" sz="3200" b="1" dirty="0" smtClean="0"/>
              <a:t> for </a:t>
            </a:r>
            <a:r>
              <a:rPr lang="it-IT" sz="3200" b="1" dirty="0" err="1" smtClean="0"/>
              <a:t>diagnosis</a:t>
            </a:r>
            <a:endParaRPr lang="it-IT" sz="3600" b="1" dirty="0"/>
          </a:p>
          <a:p>
            <a:endParaRPr lang="it-IT" sz="3600" b="1" dirty="0" smtClean="0">
              <a:solidFill>
                <a:srgbClr val="FFC000"/>
              </a:solidFill>
            </a:endParaRPr>
          </a:p>
          <a:p>
            <a:r>
              <a:rPr lang="it-IT" sz="3600" b="1" dirty="0" smtClean="0">
                <a:solidFill>
                  <a:srgbClr val="FFC000"/>
                </a:solidFill>
              </a:rPr>
              <a:t>° </a:t>
            </a:r>
            <a:r>
              <a:rPr lang="it-IT" sz="3200" b="1" dirty="0" smtClean="0"/>
              <a:t>More invasive</a:t>
            </a:r>
          </a:p>
          <a:p>
            <a:r>
              <a:rPr lang="it-IT" sz="3200" b="1" dirty="0"/>
              <a:t> </a:t>
            </a:r>
            <a:r>
              <a:rPr lang="it-IT" sz="3200" b="1" dirty="0" smtClean="0"/>
              <a:t>  D &amp; C  </a:t>
            </a:r>
            <a:r>
              <a:rPr lang="it-IT" sz="3200" b="1" dirty="0" err="1" smtClean="0"/>
              <a:t>accuracy</a:t>
            </a:r>
            <a:r>
              <a:rPr lang="it-IT" sz="3200" b="1" dirty="0" smtClean="0"/>
              <a:t> ( </a:t>
            </a:r>
            <a:r>
              <a:rPr lang="it-IT" sz="3200" b="1" dirty="0" err="1" smtClean="0"/>
              <a:t>classical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gold</a:t>
            </a:r>
            <a:r>
              <a:rPr lang="it-IT" sz="3200" b="1" dirty="0" smtClean="0"/>
              <a:t> standard)</a:t>
            </a:r>
          </a:p>
          <a:p>
            <a:r>
              <a:rPr lang="it-IT" sz="3200" b="1" dirty="0"/>
              <a:t> </a:t>
            </a:r>
            <a:r>
              <a:rPr lang="it-IT" sz="3200" b="1" dirty="0" smtClean="0"/>
              <a:t>  91-99%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990864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illustratedverdict.com/projectreview/IV/IV_v1_2014web/3960m2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698"/>
            <a:ext cx="6524724" cy="537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59632" y="476672"/>
            <a:ext cx="6231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rgbClr val="FFC000"/>
                </a:solidFill>
              </a:rPr>
              <a:t>Difficult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diagnosis</a:t>
            </a:r>
            <a:r>
              <a:rPr lang="it-IT" sz="3200" dirty="0" smtClean="0">
                <a:solidFill>
                  <a:srgbClr val="FFC000"/>
                </a:solidFill>
              </a:rPr>
              <a:t> in </a:t>
            </a:r>
            <a:r>
              <a:rPr lang="it-IT" sz="3200" dirty="0" err="1" smtClean="0">
                <a:solidFill>
                  <a:srgbClr val="FFC000"/>
                </a:solidFill>
              </a:rPr>
              <a:t>particular</a:t>
            </a:r>
            <a:r>
              <a:rPr lang="it-IT" sz="3200" dirty="0" smtClean="0">
                <a:solidFill>
                  <a:srgbClr val="FFC000"/>
                </a:solidFill>
              </a:rPr>
              <a:t> </a:t>
            </a:r>
            <a:r>
              <a:rPr lang="it-IT" sz="3200" dirty="0" err="1" smtClean="0">
                <a:solidFill>
                  <a:srgbClr val="FFC000"/>
                </a:solidFill>
              </a:rPr>
              <a:t>cases</a:t>
            </a:r>
            <a:endParaRPr lang="it-IT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37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63688" y="836712"/>
            <a:ext cx="47493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C000"/>
                </a:solidFill>
              </a:rPr>
              <a:t>3</a:t>
            </a:r>
            <a:r>
              <a:rPr lang="it-IT" sz="3200" b="1" dirty="0" smtClean="0">
                <a:solidFill>
                  <a:srgbClr val="FFC000"/>
                </a:solidFill>
              </a:rPr>
              <a:t>. </a:t>
            </a:r>
            <a:r>
              <a:rPr lang="it-IT" sz="3200" b="1" dirty="0" err="1" smtClean="0">
                <a:solidFill>
                  <a:srgbClr val="FFC000"/>
                </a:solidFill>
              </a:rPr>
              <a:t>Hysteroscopy</a:t>
            </a:r>
            <a:endParaRPr lang="it-IT" sz="3200" b="1" dirty="0" smtClean="0">
              <a:solidFill>
                <a:srgbClr val="FFC000"/>
              </a:solidFill>
            </a:endParaRPr>
          </a:p>
          <a:p>
            <a:endParaRPr lang="it-IT" sz="3200" b="1" dirty="0" smtClean="0">
              <a:solidFill>
                <a:srgbClr val="FFC000"/>
              </a:solidFill>
            </a:endParaRPr>
          </a:p>
          <a:p>
            <a:r>
              <a:rPr lang="it-IT" sz="2800" b="1" dirty="0" err="1" smtClean="0">
                <a:solidFill>
                  <a:srgbClr val="FFC000"/>
                </a:solidFill>
              </a:rPr>
              <a:t>Important</a:t>
            </a:r>
            <a:r>
              <a:rPr lang="it-IT" sz="2800" b="1" dirty="0" smtClean="0">
                <a:solidFill>
                  <a:srgbClr val="FFC000"/>
                </a:solidFill>
              </a:rPr>
              <a:t>  </a:t>
            </a:r>
            <a:r>
              <a:rPr lang="it-IT" sz="2800" b="1" dirty="0" err="1" smtClean="0">
                <a:solidFill>
                  <a:srgbClr val="FFC000"/>
                </a:solidFill>
              </a:rPr>
              <a:t>adiuvant</a:t>
            </a:r>
            <a:r>
              <a:rPr lang="it-IT" sz="2800" b="1" dirty="0" smtClean="0">
                <a:solidFill>
                  <a:srgbClr val="FFC000"/>
                </a:solidFill>
              </a:rPr>
              <a:t> to D &amp; C </a:t>
            </a:r>
            <a:endParaRPr lang="it-IT" sz="2800" b="1" dirty="0">
              <a:solidFill>
                <a:srgbClr val="FFC000"/>
              </a:solidFill>
            </a:endParaRPr>
          </a:p>
          <a:p>
            <a:endParaRPr lang="it-IT" sz="3200" b="1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4" y="3186350"/>
            <a:ext cx="4319240" cy="354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86350"/>
            <a:ext cx="4659184" cy="349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140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arly detection strategy&#10;• Combination of risk assessment and directed&#10;testing if:&#10;– Symptoms: PMB&#10;– High risk groups (Tam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2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nlinecourses.science.psu.edu/stat507/sites/onlinecourses.science.psu.edu.stat507/files/lesson06/history_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60648"/>
            <a:ext cx="9080500" cy="486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282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3648" y="1548081"/>
            <a:ext cx="6340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C000"/>
                </a:solidFill>
              </a:rPr>
              <a:t>CERVICAL CANCER EARLY DETECTION</a:t>
            </a:r>
            <a:endParaRPr lang="it-IT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. Risk factors&#10;1.HPV: 99% of cervical cancer &amp; high grade CIN are associated with HPV&#10;Types 16 and 18, are responsible f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8" y="13121"/>
            <a:ext cx="8969131" cy="673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898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Cervical cancer is a preventable disease&#10;1. Has a characteristic natural course with a slow&#10;progression through a premal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-136525"/>
            <a:ext cx="9065041" cy="68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90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drugdevelopment-technology.com/uploads/project/cervarix/images/3-sympto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67637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20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10125075" cy="1055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82" y="116632"/>
            <a:ext cx="44284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622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Vulval cancer early detection&#10;Aboubakr Elnashar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658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534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ncidence&#10;• Rare.&#10;• Elderly women 70 – 80yrs&#10;• 2/3 of cases are diagnosed in late stages.&#10;• 90% have visible lesion&#10;• 90%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45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Symptoms&#10;persistent pruritus (56%)&#10;vulval pain (29%)&#10;visible/palpable vulval swelling (16%)&#10;Aboubakr Elnashar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ecured.cu/images/5/54/Cancer_vul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69211"/>
            <a:ext cx="5104035" cy="388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847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ce-study.netdna-ssl.com/2/images/upload-flashcards/05/00/17/14050017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4"/>
            <a:ext cx="4996014" cy="27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armeloparisi.it/gallery/images/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7" y="3501008"/>
            <a:ext cx="45720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entrolaser-chirurgia.it/wp-content/uploads/2015/12/condilom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40" y="3501008"/>
            <a:ext cx="4727659" cy="310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salute-e-benessere.org/wp-content/uploads/2014/01/Mollusco-contagioso-Guida-Comple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14"/>
            <a:ext cx="4224327" cy="27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1016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3286"/>
            <a:ext cx="4608512" cy="690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756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3062211"/>
            <a:ext cx="7089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C000"/>
                </a:solidFill>
              </a:rPr>
              <a:t>OVARIAN CANCER AND EARLY DIAGNOSIS</a:t>
            </a:r>
            <a:endParaRPr lang="it-IT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igmented, multifocal,&#10;high-grade VIN.&#10;Multifocal leukoplakia&#10;typical of high-grade VIN.&#10;Aboubakr Elnashar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471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332656"/>
            <a:ext cx="892899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3200" dirty="0"/>
          </a:p>
          <a:p>
            <a:r>
              <a:rPr lang="it-IT" sz="2400" dirty="0">
                <a:solidFill>
                  <a:srgbClr val="FFC000"/>
                </a:solidFill>
              </a:rPr>
              <a:t>2015 ISSVD </a:t>
            </a:r>
            <a:r>
              <a:rPr lang="it-IT" sz="2400" dirty="0" err="1">
                <a:solidFill>
                  <a:srgbClr val="FFC000"/>
                </a:solidFill>
              </a:rPr>
              <a:t>Terminology</a:t>
            </a:r>
            <a:r>
              <a:rPr lang="it-IT" sz="2400" dirty="0">
                <a:solidFill>
                  <a:srgbClr val="FFC000"/>
                </a:solidFill>
              </a:rPr>
              <a:t> of </a:t>
            </a:r>
            <a:r>
              <a:rPr lang="it-IT" sz="2400" dirty="0" err="1">
                <a:solidFill>
                  <a:srgbClr val="FFC000"/>
                </a:solidFill>
              </a:rPr>
              <a:t>Vulvar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Squamous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Intraepithelial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Lesions</a:t>
            </a:r>
            <a:endParaRPr lang="it-IT" sz="2400" dirty="0">
              <a:solidFill>
                <a:srgbClr val="FFC000"/>
              </a:solidFill>
            </a:endParaRPr>
          </a:p>
          <a:p>
            <a:r>
              <a:rPr lang="it-IT" sz="2400" dirty="0">
                <a:solidFill>
                  <a:srgbClr val="FFC000"/>
                </a:solidFill>
              </a:rPr>
              <a:t> 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- </a:t>
            </a:r>
            <a:r>
              <a:rPr lang="it-IT" sz="2400" dirty="0" err="1" smtClean="0"/>
              <a:t>Low</a:t>
            </a:r>
            <a:r>
              <a:rPr lang="it-IT" sz="2400" dirty="0" smtClean="0"/>
              <a:t> </a:t>
            </a:r>
            <a:r>
              <a:rPr lang="it-IT" sz="2400" dirty="0"/>
              <a:t>grade </a:t>
            </a:r>
            <a:r>
              <a:rPr lang="it-IT" sz="2400" dirty="0" err="1"/>
              <a:t>squamous</a:t>
            </a:r>
            <a:r>
              <a:rPr lang="it-IT" sz="2400" dirty="0"/>
              <a:t> </a:t>
            </a:r>
            <a:r>
              <a:rPr lang="it-IT" sz="2400" dirty="0" err="1"/>
              <a:t>intraepithelial</a:t>
            </a:r>
            <a:r>
              <a:rPr lang="it-IT" sz="2400" dirty="0"/>
              <a:t> </a:t>
            </a:r>
            <a:r>
              <a:rPr lang="it-IT" sz="2400" dirty="0" err="1"/>
              <a:t>lesion</a:t>
            </a:r>
            <a:r>
              <a:rPr lang="it-IT" sz="2400" dirty="0"/>
              <a:t> ( </a:t>
            </a:r>
            <a:r>
              <a:rPr lang="it-IT" sz="2400" dirty="0" err="1"/>
              <a:t>Flat</a:t>
            </a:r>
            <a:r>
              <a:rPr lang="it-IT" sz="2400" dirty="0"/>
              <a:t> </a:t>
            </a:r>
            <a:r>
              <a:rPr lang="it-IT" sz="2400" dirty="0" err="1"/>
              <a:t>condyloma</a:t>
            </a:r>
            <a:r>
              <a:rPr lang="it-IT" sz="2400" dirty="0"/>
              <a:t> or HPV </a:t>
            </a:r>
            <a:r>
              <a:rPr lang="it-IT" sz="2400" dirty="0" err="1"/>
              <a:t>effect</a:t>
            </a:r>
            <a:r>
              <a:rPr lang="it-IT" sz="2400" dirty="0"/>
              <a:t> ) 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/>
              <a:t> </a:t>
            </a:r>
            <a:r>
              <a:rPr lang="it-IT" sz="2400" dirty="0" smtClean="0"/>
              <a:t>-  High </a:t>
            </a:r>
            <a:r>
              <a:rPr lang="it-IT" sz="2400" dirty="0"/>
              <a:t>grade </a:t>
            </a:r>
            <a:r>
              <a:rPr lang="it-IT" sz="2400" dirty="0" err="1"/>
              <a:t>squamous</a:t>
            </a:r>
            <a:r>
              <a:rPr lang="it-IT" sz="2400" dirty="0"/>
              <a:t> </a:t>
            </a:r>
            <a:r>
              <a:rPr lang="it-IT" sz="2400" dirty="0" err="1"/>
              <a:t>intraepithelial</a:t>
            </a:r>
            <a:r>
              <a:rPr lang="it-IT" sz="2400" dirty="0"/>
              <a:t> </a:t>
            </a:r>
            <a:r>
              <a:rPr lang="it-IT" sz="2400" dirty="0" err="1"/>
              <a:t>lesion</a:t>
            </a:r>
            <a:r>
              <a:rPr lang="it-IT" sz="2400" dirty="0"/>
              <a:t> ( VIN </a:t>
            </a:r>
            <a:r>
              <a:rPr lang="it-IT" sz="2400" dirty="0" err="1">
                <a:solidFill>
                  <a:srgbClr val="FFC000"/>
                </a:solidFill>
              </a:rPr>
              <a:t>usual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 err="1">
                <a:solidFill>
                  <a:srgbClr val="FFC000"/>
                </a:solidFill>
              </a:rPr>
              <a:t>Type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r>
              <a:rPr lang="it-IT" sz="2400" dirty="0"/>
              <a:t>) </a:t>
            </a:r>
            <a:endParaRPr lang="it-IT" sz="2400" dirty="0" smtClean="0"/>
          </a:p>
          <a:p>
            <a:r>
              <a:rPr lang="it-IT" sz="2400" dirty="0" smtClean="0"/>
              <a:t>     Più frequente. Associata ad HPV (specie il 16), donne più giovani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    20-30% precursore del </a:t>
            </a:r>
            <a:r>
              <a:rPr lang="it-IT" sz="2400" dirty="0" err="1" smtClean="0"/>
              <a:t>ca</a:t>
            </a:r>
            <a:r>
              <a:rPr lang="it-IT" sz="2400" dirty="0" smtClean="0"/>
              <a:t>.</a:t>
            </a:r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 err="1" smtClean="0"/>
              <a:t>Vulvar</a:t>
            </a:r>
            <a:r>
              <a:rPr lang="it-IT" sz="2400" dirty="0" smtClean="0"/>
              <a:t> </a:t>
            </a:r>
            <a:r>
              <a:rPr lang="it-IT" sz="2400" dirty="0" err="1"/>
              <a:t>intraepithelial</a:t>
            </a:r>
            <a:r>
              <a:rPr lang="it-IT" sz="2400" dirty="0"/>
              <a:t> neoplasia, </a:t>
            </a:r>
            <a:r>
              <a:rPr lang="it-IT" sz="2400" dirty="0" err="1">
                <a:solidFill>
                  <a:srgbClr val="FFC000"/>
                </a:solidFill>
              </a:rPr>
              <a:t>differentiated</a:t>
            </a:r>
            <a:r>
              <a:rPr lang="it-IT" sz="2400" dirty="0">
                <a:solidFill>
                  <a:srgbClr val="FFC000"/>
                </a:solidFill>
              </a:rPr>
              <a:t> -</a:t>
            </a:r>
            <a:r>
              <a:rPr lang="it-IT" sz="2400" dirty="0" err="1">
                <a:solidFill>
                  <a:srgbClr val="FFC000"/>
                </a:solidFill>
              </a:rPr>
              <a:t>Type</a:t>
            </a:r>
            <a:r>
              <a:rPr lang="it-IT" sz="2400" dirty="0">
                <a:solidFill>
                  <a:srgbClr val="FFC000"/>
                </a:solidFill>
              </a:rPr>
              <a:t> </a:t>
            </a:r>
            <a:endParaRPr lang="it-IT" sz="2400" dirty="0" smtClean="0">
              <a:solidFill>
                <a:srgbClr val="FFC000"/>
              </a:solidFill>
            </a:endParaRPr>
          </a:p>
          <a:p>
            <a:r>
              <a:rPr lang="it-IT" sz="2400" dirty="0"/>
              <a:t> </a:t>
            </a:r>
            <a:r>
              <a:rPr lang="it-IT" sz="2400" dirty="0" smtClean="0"/>
              <a:t>    Meno frequente. Donne anziane. Non associate ad HPV. 70-80%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     precursore </a:t>
            </a:r>
            <a:r>
              <a:rPr lang="it-IT" sz="2400" dirty="0" err="1" smtClean="0"/>
              <a:t>ca</a:t>
            </a:r>
            <a:r>
              <a:rPr lang="it-IT" sz="2400" dirty="0" smtClean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52921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IN 3 with extensive&#10;perineal and perianal&#10;involvement.&#10;Early-stage squamous cell&#10;cancer of the vulva.&#10;Aboubakr Elnashar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518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7932"/>
            <a:ext cx="4536503" cy="679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835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7010"/>
            <a:ext cx="4935485" cy="67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021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262"/>
            <a:ext cx="6912768" cy="668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8262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em-consulte.com/showarticlefile/163225/00-45841-0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http://www.em-consulte.com/showarticlefile/163225/00-45841-02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68275"/>
            <a:ext cx="5682864" cy="661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8574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odalities&#10;• Colposcopy&#10;• Acetic Acid test&#10;• Toulidine blue test&#10;• Biopsy&#10;Vaginoscopy showing multifocal acetowhite HPV&#10;l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367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ecommendations&#10;• Follow up of vulval dermatoses (LS).&#10;• Chronic pruritis vulvae should be investigated.&#10;• Look at the vul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420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lco.org/uploadedImages/depot/services/fHealthyLifestyles/blog/cervical-cancer-gyno-cancer-char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70" y="1"/>
            <a:ext cx="6836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22127" y="980728"/>
            <a:ext cx="49885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S</a:t>
            </a:r>
          </a:p>
          <a:p>
            <a:r>
              <a:rPr lang="it-IT" sz="2800" b="1" dirty="0" smtClean="0"/>
              <a:t>U</a:t>
            </a:r>
          </a:p>
          <a:p>
            <a:r>
              <a:rPr lang="it-IT" sz="2800" b="1" dirty="0" smtClean="0"/>
              <a:t>M</a:t>
            </a:r>
          </a:p>
          <a:p>
            <a:r>
              <a:rPr lang="it-IT" sz="2800" b="1" dirty="0" smtClean="0"/>
              <a:t>M</a:t>
            </a:r>
          </a:p>
          <a:p>
            <a:r>
              <a:rPr lang="it-IT" sz="2800" b="1" dirty="0" smtClean="0"/>
              <a:t>A</a:t>
            </a:r>
          </a:p>
          <a:p>
            <a:r>
              <a:rPr lang="it-IT" sz="2800" b="1" dirty="0" smtClean="0"/>
              <a:t>R</a:t>
            </a:r>
          </a:p>
          <a:p>
            <a:r>
              <a:rPr lang="it-IT" sz="2800" b="1" dirty="0" smtClean="0"/>
              <a:t>Y</a:t>
            </a:r>
          </a:p>
          <a:p>
            <a:endParaRPr lang="it-IT" sz="2800" dirty="0" smtClean="0"/>
          </a:p>
        </p:txBody>
      </p:sp>
    </p:spTree>
    <p:extLst>
      <p:ext uri="{BB962C8B-B14F-4D97-AF65-F5344CB8AC3E}">
        <p14:creationId xmlns:p14="http://schemas.microsoft.com/office/powerpoint/2010/main" val="207957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1635935"/>
            <a:ext cx="86335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3600" dirty="0" smtClean="0"/>
              <a:t>The «silent killer», asymptomatic </a:t>
            </a:r>
          </a:p>
          <a:p>
            <a:r>
              <a:rPr lang="it-IT" sz="3600" dirty="0"/>
              <a:t> </a:t>
            </a:r>
            <a:r>
              <a:rPr lang="it-IT" sz="3600" dirty="0" smtClean="0"/>
              <a:t>    in early </a:t>
            </a:r>
            <a:r>
              <a:rPr lang="it-IT" sz="3600" dirty="0" err="1" smtClean="0"/>
              <a:t>stages</a:t>
            </a:r>
            <a:r>
              <a:rPr lang="it-IT" sz="3600" dirty="0" smtClean="0"/>
              <a:t>.</a:t>
            </a:r>
          </a:p>
          <a:p>
            <a:pPr marL="457200" indent="-457200">
              <a:buFontTx/>
              <a:buChar char="-"/>
            </a:pPr>
            <a:endParaRPr lang="it-IT" sz="3600" dirty="0" smtClean="0"/>
          </a:p>
          <a:p>
            <a:pPr marL="457200" indent="-457200">
              <a:buFontTx/>
              <a:buChar char="-"/>
            </a:pPr>
            <a:endParaRPr lang="it-IT" sz="3600" dirty="0"/>
          </a:p>
          <a:p>
            <a:pPr marL="457200" indent="-457200">
              <a:buFontTx/>
              <a:buChar char="-"/>
            </a:pPr>
            <a:endParaRPr lang="it-IT" sz="3600" dirty="0" smtClean="0"/>
          </a:p>
          <a:p>
            <a:pPr marL="457200" indent="-457200">
              <a:buFontTx/>
              <a:buChar char="-"/>
            </a:pPr>
            <a:endParaRPr lang="it-IT" sz="3600" dirty="0"/>
          </a:p>
          <a:p>
            <a:pPr marL="457200" indent="-457200">
              <a:buFontTx/>
              <a:buChar char="-"/>
            </a:pPr>
            <a:r>
              <a:rPr lang="it-IT" sz="3600" dirty="0" smtClean="0"/>
              <a:t>75% </a:t>
            </a:r>
            <a:r>
              <a:rPr lang="it-IT" sz="3600" dirty="0" err="1" smtClean="0"/>
              <a:t>diagnosed</a:t>
            </a:r>
            <a:r>
              <a:rPr lang="it-IT" sz="3600" dirty="0" smtClean="0"/>
              <a:t> in </a:t>
            </a:r>
            <a:r>
              <a:rPr lang="it-IT" sz="3600" dirty="0" err="1" smtClean="0"/>
              <a:t>advanced</a:t>
            </a:r>
            <a:r>
              <a:rPr lang="it-IT" sz="3600" dirty="0" smtClean="0"/>
              <a:t> stage </a:t>
            </a:r>
            <a:r>
              <a:rPr lang="it-IT" sz="3600" dirty="0" err="1" smtClean="0"/>
              <a:t>disease</a:t>
            </a:r>
            <a:r>
              <a:rPr lang="it-IT" sz="3600" dirty="0" smtClean="0"/>
              <a:t>.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2317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35172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www.libreriauniverso.it/copertine/97888214324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72" y="2935376"/>
            <a:ext cx="2607174" cy="39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8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hallenges for early detection&#10;1. Natural history: not well understood&#10; No well-defined precursor lesion&#10; Length of tim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isk factors&#10;• Majority: no known risk factors&#10;• Most significant: genetic predisposition&#10;Aboubakr Elnashar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370</Words>
  <Application>Microsoft Office PowerPoint</Application>
  <PresentationFormat>Presentazione su schermo (4:3)</PresentationFormat>
  <Paragraphs>92</Paragraphs>
  <Slides>59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59</vt:i4>
      </vt:variant>
    </vt:vector>
  </HeadingPairs>
  <TitlesOfParts>
    <vt:vector size="61" baseType="lpstr">
      <vt:lpstr>Tema di Office</vt:lpstr>
      <vt:lpstr>1_Tema di Office</vt:lpstr>
      <vt:lpstr>Appunti per ostetriche e non solo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Gabrio</dc:creator>
  <cp:lastModifiedBy>Gabrio</cp:lastModifiedBy>
  <cp:revision>73</cp:revision>
  <dcterms:created xsi:type="dcterms:W3CDTF">2017-02-04T16:34:06Z</dcterms:created>
  <dcterms:modified xsi:type="dcterms:W3CDTF">2017-05-06T06:17:53Z</dcterms:modified>
</cp:coreProperties>
</file>