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80" r:id="rId3"/>
    <p:sldId id="256" r:id="rId4"/>
    <p:sldId id="260" r:id="rId5"/>
    <p:sldId id="274" r:id="rId6"/>
    <p:sldId id="269" r:id="rId7"/>
    <p:sldId id="277" r:id="rId8"/>
    <p:sldId id="282" r:id="rId9"/>
    <p:sldId id="275" r:id="rId10"/>
    <p:sldId id="261" r:id="rId11"/>
    <p:sldId id="264" r:id="rId12"/>
    <p:sldId id="271" r:id="rId13"/>
    <p:sldId id="272" r:id="rId14"/>
    <p:sldId id="263" r:id="rId15"/>
    <p:sldId id="266" r:id="rId16"/>
    <p:sldId id="283" r:id="rId17"/>
    <p:sldId id="273" r:id="rId18"/>
    <p:sldId id="286" r:id="rId19"/>
    <p:sldId id="287" r:id="rId20"/>
    <p:sldId id="288" r:id="rId21"/>
    <p:sldId id="289" r:id="rId22"/>
    <p:sldId id="284" r:id="rId23"/>
    <p:sldId id="279" r:id="rId24"/>
    <p:sldId id="285" r:id="rId25"/>
    <p:sldId id="291" r:id="rId26"/>
    <p:sldId id="294" r:id="rId27"/>
    <p:sldId id="278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0" autoAdjust="0"/>
    <p:restoredTop sz="89828" autoAdjust="0"/>
  </p:normalViewPr>
  <p:slideViewPr>
    <p:cSldViewPr>
      <p:cViewPr varScale="1">
        <p:scale>
          <a:sx n="68" d="100"/>
          <a:sy n="68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i%20colp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i%20colp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66FF66"/>
            </a:solidFill>
          </c:spPr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it-IT"/>
              </a:p>
            </c:txPr>
            <c:showVal val="1"/>
          </c:dLbls>
          <c:cat>
            <c:strRef>
              <c:f>Foglio1!$A$1:$G$1</c:f>
              <c:strCache>
                <c:ptCount val="7"/>
                <c:pt idx="0">
                  <c:v>colpo </c:v>
                </c:pt>
                <c:pt idx="1">
                  <c:v>biopsie</c:v>
                </c:pt>
                <c:pt idx="2">
                  <c:v>vulvo</c:v>
                </c:pt>
                <c:pt idx="3">
                  <c:v>dtc cond</c:v>
                </c:pt>
                <c:pt idx="4">
                  <c:v>polipo</c:v>
                </c:pt>
                <c:pt idx="5">
                  <c:v>paptest</c:v>
                </c:pt>
                <c:pt idx="6">
                  <c:v>coni</c:v>
                </c:pt>
              </c:strCache>
            </c:strRef>
          </c:cat>
          <c:val>
            <c:numRef>
              <c:f>Foglio1!$A$2:$G$2</c:f>
              <c:numCache>
                <c:formatCode>General</c:formatCode>
                <c:ptCount val="7"/>
                <c:pt idx="0">
                  <c:v>467</c:v>
                </c:pt>
                <c:pt idx="1">
                  <c:v>180</c:v>
                </c:pt>
                <c:pt idx="2">
                  <c:v>50</c:v>
                </c:pt>
                <c:pt idx="3">
                  <c:v>8</c:v>
                </c:pt>
                <c:pt idx="4">
                  <c:v>133</c:v>
                </c:pt>
                <c:pt idx="5">
                  <c:v>580</c:v>
                </c:pt>
                <c:pt idx="6">
                  <c:v>90</c:v>
                </c:pt>
              </c:numCache>
            </c:numRef>
          </c:val>
        </c:ser>
        <c:axId val="31509504"/>
        <c:axId val="31671040"/>
      </c:barChart>
      <c:catAx>
        <c:axId val="3150950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it-IT"/>
          </a:p>
        </c:txPr>
        <c:crossAx val="31671040"/>
        <c:crosses val="autoZero"/>
        <c:auto val="1"/>
        <c:lblAlgn val="ctr"/>
        <c:lblOffset val="100"/>
      </c:catAx>
      <c:valAx>
        <c:axId val="316710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it-IT"/>
          </a:p>
        </c:txPr>
        <c:crossAx val="315095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it-IT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15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it-IT"/>
              </a:p>
            </c:txPr>
            <c:showVal val="1"/>
            <c:showLeaderLines val="1"/>
          </c:dLbls>
          <c:cat>
            <c:strRef>
              <c:f>Foglio1!$A$11:$C$11</c:f>
              <c:strCache>
                <c:ptCount val="3"/>
                <c:pt idx="0">
                  <c:v>CIN1</c:v>
                </c:pt>
                <c:pt idx="1">
                  <c:v>CIN2/3 AIS</c:v>
                </c:pt>
                <c:pt idx="2">
                  <c:v>VIN/VAIN</c:v>
                </c:pt>
              </c:strCache>
            </c:strRef>
          </c:cat>
          <c:val>
            <c:numRef>
              <c:f>Foglio1!$A$12:$C$12</c:f>
              <c:numCache>
                <c:formatCode>General</c:formatCode>
                <c:ptCount val="3"/>
                <c:pt idx="0">
                  <c:v>90</c:v>
                </c:pt>
                <c:pt idx="1">
                  <c:v>70</c:v>
                </c:pt>
                <c:pt idx="2">
                  <c:v>10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it-IT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F31A-3E00-45CE-AEF7-7DA7DB9D2306}" type="datetimeFigureOut">
              <a:rPr lang="it-IT" smtClean="0"/>
              <a:pPr/>
              <a:t>06/05/2017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40D1-B523-4526-98BB-F0ACB854BE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F31A-3E00-45CE-AEF7-7DA7DB9D2306}" type="datetimeFigureOut">
              <a:rPr lang="it-IT" smtClean="0"/>
              <a:pPr/>
              <a:t>06/05/2017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40D1-B523-4526-98BB-F0ACB854BE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F31A-3E00-45CE-AEF7-7DA7DB9D2306}" type="datetimeFigureOut">
              <a:rPr lang="it-IT" smtClean="0"/>
              <a:pPr/>
              <a:t>06/05/2017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40D1-B523-4526-98BB-F0ACB854BE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F31A-3E00-45CE-AEF7-7DA7DB9D2306}" type="datetimeFigureOut">
              <a:rPr lang="it-IT" smtClean="0"/>
              <a:pPr/>
              <a:t>06/05/2017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40D1-B523-4526-98BB-F0ACB854BE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F31A-3E00-45CE-AEF7-7DA7DB9D2306}" type="datetimeFigureOut">
              <a:rPr lang="it-IT" smtClean="0"/>
              <a:pPr/>
              <a:t>06/05/2017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40D1-B523-4526-98BB-F0ACB854BE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F31A-3E00-45CE-AEF7-7DA7DB9D2306}" type="datetimeFigureOut">
              <a:rPr lang="it-IT" smtClean="0"/>
              <a:pPr/>
              <a:t>06/05/2017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40D1-B523-4526-98BB-F0ACB854BE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F31A-3E00-45CE-AEF7-7DA7DB9D2306}" type="datetimeFigureOut">
              <a:rPr lang="it-IT" smtClean="0"/>
              <a:pPr/>
              <a:t>06/05/2017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40D1-B523-4526-98BB-F0ACB854BE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F31A-3E00-45CE-AEF7-7DA7DB9D2306}" type="datetimeFigureOut">
              <a:rPr lang="it-IT" smtClean="0"/>
              <a:pPr/>
              <a:t>06/05/2017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40D1-B523-4526-98BB-F0ACB854BE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F31A-3E00-45CE-AEF7-7DA7DB9D2306}" type="datetimeFigureOut">
              <a:rPr lang="it-IT" smtClean="0"/>
              <a:pPr/>
              <a:t>06/05/2017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40D1-B523-4526-98BB-F0ACB854BE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F31A-3E00-45CE-AEF7-7DA7DB9D2306}" type="datetimeFigureOut">
              <a:rPr lang="it-IT" smtClean="0"/>
              <a:pPr/>
              <a:t>06/05/2017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40D1-B523-4526-98BB-F0ACB854BE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6F31A-3E00-45CE-AEF7-7DA7DB9D2306}" type="datetimeFigureOut">
              <a:rPr lang="it-IT" smtClean="0"/>
              <a:pPr/>
              <a:t>06/05/2017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C40D1-B523-4526-98BB-F0ACB854BE9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6F31A-3E00-45CE-AEF7-7DA7DB9D2306}" type="datetimeFigureOut">
              <a:rPr lang="it-IT" smtClean="0"/>
              <a:pPr/>
              <a:t>06/05/2017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C40D1-B523-4526-98BB-F0ACB854BE9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107554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Baskerville Old Face" pitchFamily="18" charset="0"/>
              </a:rPr>
              <a:t>Appunti per ostetriche e non solo</a:t>
            </a:r>
            <a:endParaRPr lang="it-IT" dirty="0">
              <a:latin typeface="Baskerville Old Face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7584" y="4293096"/>
            <a:ext cx="7560840" cy="1224136"/>
          </a:xfrm>
        </p:spPr>
        <p:txBody>
          <a:bodyPr>
            <a:normAutofit fontScale="92500"/>
          </a:bodyPr>
          <a:lstStyle/>
          <a:p>
            <a:r>
              <a:rPr lang="it-IT" sz="2200" dirty="0" smtClean="0">
                <a:solidFill>
                  <a:schemeClr val="tx1"/>
                </a:solidFill>
                <a:latin typeface="Baskerville Old Face" pitchFamily="18" charset="0"/>
              </a:rPr>
              <a:t>Green Park Mantova, Strada Circonvallazione Sud 21/B</a:t>
            </a:r>
          </a:p>
          <a:p>
            <a:r>
              <a:rPr lang="it-IT" sz="2200" dirty="0" smtClean="0">
                <a:solidFill>
                  <a:schemeClr val="tx1"/>
                </a:solidFill>
                <a:latin typeface="Baskerville Old Face" pitchFamily="18" charset="0"/>
              </a:rPr>
              <a:t>Mantova</a:t>
            </a:r>
          </a:p>
          <a:p>
            <a:r>
              <a:rPr lang="it-IT" sz="2200" dirty="0" smtClean="0">
                <a:solidFill>
                  <a:schemeClr val="tx1"/>
                </a:solidFill>
                <a:latin typeface="Baskerville Old Face" pitchFamily="18" charset="0"/>
              </a:rPr>
              <a:t>25 marzo – 8/22 aprile – 6/20 maggio 2017</a:t>
            </a: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8640"/>
            <a:ext cx="1440160" cy="1469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3491880" y="162880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>
                <a:latin typeface="Baskerville Old Face" pitchFamily="18" charset="0"/>
              </a:rPr>
              <a:t>Collegio delle Ostetriche della provincia di Mantova</a:t>
            </a:r>
            <a:endParaRPr lang="it-IT" sz="14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0641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457" y="908720"/>
            <a:ext cx="484615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39552" y="4549676"/>
            <a:ext cx="72594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La cervice e la vagina sono rivestite da 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epitelio pavimentoso </a:t>
            </a:r>
            <a:r>
              <a:rPr lang="it-IT" sz="2400" b="1" dirty="0" err="1" smtClean="0">
                <a:solidFill>
                  <a:srgbClr val="FFFF00"/>
                </a:solidFill>
              </a:rPr>
              <a:t>pluristratificato</a:t>
            </a:r>
            <a:r>
              <a:rPr lang="it-IT" sz="24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non </a:t>
            </a:r>
            <a:r>
              <a:rPr lang="it-IT" sz="2400" b="1" dirty="0" err="1" smtClean="0">
                <a:solidFill>
                  <a:srgbClr val="FFFF00"/>
                </a:solidFill>
              </a:rPr>
              <a:t>corneificato</a:t>
            </a:r>
            <a:r>
              <a:rPr lang="it-IT" sz="2400" b="1" dirty="0" smtClean="0">
                <a:solidFill>
                  <a:srgbClr val="FFFF00"/>
                </a:solidFill>
              </a:rPr>
              <a:t>, la cavità uterina da 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epitelio colonnare </a:t>
            </a:r>
            <a:r>
              <a:rPr lang="it-IT" sz="2400" b="1" dirty="0" err="1" smtClean="0">
                <a:solidFill>
                  <a:srgbClr val="FFFF00"/>
                </a:solidFill>
              </a:rPr>
              <a:t>monostratificato</a:t>
            </a:r>
            <a:r>
              <a:rPr lang="it-IT" sz="2400" b="1" dirty="0" smtClean="0">
                <a:solidFill>
                  <a:srgbClr val="FFFF00"/>
                </a:solidFill>
              </a:rPr>
              <a:t> di tipo ghiandolare.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Il confine tra epitelio pavimentoso e ghiandolare 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viene denominato GIUNZIONE SQUAMOCOLONNARE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209129" y="0"/>
            <a:ext cx="93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GSC</a:t>
            </a:r>
            <a:endParaRPr lang="it-IT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139952" y="260648"/>
            <a:ext cx="47880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La colposcopia </a:t>
            </a:r>
            <a:r>
              <a:rPr lang="it-IT" sz="2400" b="1" dirty="0" smtClean="0">
                <a:solidFill>
                  <a:srgbClr val="FFFF00"/>
                </a:solidFill>
              </a:rPr>
              <a:t>focalizza </a:t>
            </a:r>
            <a:r>
              <a:rPr lang="it-IT" sz="2400" b="1" dirty="0" smtClean="0">
                <a:solidFill>
                  <a:srgbClr val="FFFF00"/>
                </a:solidFill>
              </a:rPr>
              <a:t>attenzione su: La zona di trasformazione ovvero la zona della cervice inizialmente ricoperta da epitelio colonnare che attraverso un processo di metaplasia viene sostituito da epitelio squamoso . La zona di trasformazione è la sede dove origina la displasia e quindi del tumore </a:t>
            </a:r>
            <a:endParaRPr lang="it-IT" sz="2400" b="1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3672408" cy="571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4139952" y="429309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La ZT è l’area più a rischio in cui inizia il processo di trasformazione neoplastica poiché le cellule sono più soggette all’azione degli agenti oncogeni 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6235080" cy="467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475656" y="332656"/>
            <a:ext cx="69127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</a:rPr>
              <a:t>Zona di trasformazione normale</a:t>
            </a:r>
            <a:r>
              <a:rPr lang="it-IT" dirty="0" smtClean="0"/>
              <a:t> </a:t>
            </a:r>
          </a:p>
          <a:p>
            <a:endParaRPr lang="it-IT" dirty="0"/>
          </a:p>
        </p:txBody>
      </p:sp>
      <p:pic>
        <p:nvPicPr>
          <p:cNvPr id="7170" name="Picture 2" descr="F:\tati_file\GIUNZIONE%20E%20ZONA%20DI%20TRASFORMAZI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690" y="1340768"/>
            <a:ext cx="2123310" cy="1656184"/>
          </a:xfrm>
          <a:prstGeom prst="rect">
            <a:avLst/>
          </a:prstGeom>
          <a:noFill/>
        </p:spPr>
      </p:pic>
      <p:pic>
        <p:nvPicPr>
          <p:cNvPr id="7172" name="Picture 4" descr="F:\tati_file\GIUNZIONE%20E%20ZONA%20DI%20TRASFORMAZIONE%20M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6418" y="3645024"/>
            <a:ext cx="218758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188640"/>
            <a:ext cx="770485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66FF66"/>
                </a:solidFill>
              </a:rPr>
              <a:t>                    La colposcopia anormale</a:t>
            </a:r>
            <a:r>
              <a:rPr lang="it-IT" sz="3200" b="1" dirty="0" smtClean="0"/>
              <a:t> </a:t>
            </a:r>
          </a:p>
          <a:p>
            <a:endParaRPr lang="it-IT" sz="2400" b="1" dirty="0" smtClean="0"/>
          </a:p>
          <a:p>
            <a:r>
              <a:rPr lang="it-IT" sz="2400" b="1" dirty="0" err="1" smtClean="0">
                <a:solidFill>
                  <a:srgbClr val="FFFF00"/>
                </a:solidFill>
              </a:rPr>
              <a:t>•L</a:t>
            </a:r>
            <a:r>
              <a:rPr lang="it-IT" sz="2400" b="1" dirty="0" smtClean="0">
                <a:solidFill>
                  <a:srgbClr val="FFFF00"/>
                </a:solidFill>
              </a:rPr>
              <a:t>’epitelio squamoso anormale appare </a:t>
            </a:r>
            <a:r>
              <a:rPr lang="it-IT" sz="2400" b="1" dirty="0" err="1" smtClean="0">
                <a:solidFill>
                  <a:srgbClr val="FFFF00"/>
                </a:solidFill>
              </a:rPr>
              <a:t>acetobianco</a:t>
            </a:r>
            <a:r>
              <a:rPr lang="it-IT" sz="2400" b="1" dirty="0" smtClean="0">
                <a:solidFill>
                  <a:srgbClr val="FFFF00"/>
                </a:solidFill>
              </a:rPr>
              <a:t>. Il tessuto anormale perde la trasparenza per la reazione transitoria di coagulazione delle proteine che sono molto rappresentate. </a:t>
            </a: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r>
              <a:rPr lang="it-IT" sz="2400" b="1" dirty="0" err="1" smtClean="0">
                <a:solidFill>
                  <a:srgbClr val="FFFF00"/>
                </a:solidFill>
              </a:rPr>
              <a:t>•Esiste</a:t>
            </a:r>
            <a:r>
              <a:rPr lang="it-IT" sz="2400" b="1" dirty="0" smtClean="0">
                <a:solidFill>
                  <a:srgbClr val="FFFF00"/>
                </a:solidFill>
              </a:rPr>
              <a:t> una terminologia </a:t>
            </a:r>
            <a:r>
              <a:rPr lang="it-IT" sz="2400" b="1" dirty="0" err="1" smtClean="0">
                <a:solidFill>
                  <a:srgbClr val="FFFF00"/>
                </a:solidFill>
              </a:rPr>
              <a:t>colposcopica</a:t>
            </a:r>
            <a:r>
              <a:rPr lang="it-IT" sz="2400" b="1" dirty="0" smtClean="0">
                <a:solidFill>
                  <a:srgbClr val="FFFF00"/>
                </a:solidFill>
              </a:rPr>
              <a:t> specifica che permette di classificare i quadri in </a:t>
            </a: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r>
              <a:rPr lang="it-IT" sz="2400" b="1" dirty="0" smtClean="0">
                <a:solidFill>
                  <a:srgbClr val="FFFF00"/>
                </a:solidFill>
              </a:rPr>
              <a:t>–Normale </a:t>
            </a: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r>
              <a:rPr lang="it-IT" sz="2400" b="1" dirty="0" smtClean="0">
                <a:solidFill>
                  <a:srgbClr val="FFFF00"/>
                </a:solidFill>
              </a:rPr>
              <a:t>–Zona di trasformazione anormale di grado 1 </a:t>
            </a: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r>
              <a:rPr lang="it-IT" sz="2400" b="1" dirty="0" smtClean="0">
                <a:solidFill>
                  <a:srgbClr val="FFFF00"/>
                </a:solidFill>
              </a:rPr>
              <a:t>–Zona di trasformazione anormale di grado 2 </a:t>
            </a: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r>
              <a:rPr lang="it-IT" sz="2400" b="1" dirty="0" smtClean="0">
                <a:solidFill>
                  <a:srgbClr val="FFFF00"/>
                </a:solidFill>
              </a:rPr>
              <a:t>–Sospetto carcinoma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346496" y="1626292"/>
            <a:ext cx="6601228" cy="386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539552" y="764704"/>
            <a:ext cx="446449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 smtClean="0"/>
          </a:p>
          <a:p>
            <a:r>
              <a:rPr lang="it-IT" sz="2400" b="1" dirty="0" smtClean="0">
                <a:solidFill>
                  <a:srgbClr val="FFFF00"/>
                </a:solidFill>
              </a:rPr>
              <a:t>Diagnosi </a:t>
            </a:r>
            <a:r>
              <a:rPr lang="it-IT" sz="2400" b="1" dirty="0" err="1" smtClean="0">
                <a:solidFill>
                  <a:srgbClr val="FFFF00"/>
                </a:solidFill>
              </a:rPr>
              <a:t>colposcopica</a:t>
            </a:r>
            <a:r>
              <a:rPr lang="it-IT" sz="2400" b="1" dirty="0" smtClean="0">
                <a:solidFill>
                  <a:srgbClr val="FFFF00"/>
                </a:solidFill>
              </a:rPr>
              <a:t> :</a:t>
            </a:r>
          </a:p>
          <a:p>
            <a:r>
              <a:rPr lang="it-IT" sz="2400" dirty="0" smtClean="0">
                <a:solidFill>
                  <a:srgbClr val="FFFF00"/>
                </a:solidFill>
              </a:rPr>
              <a:t>Area </a:t>
            </a:r>
            <a:r>
              <a:rPr lang="it-IT" sz="2400" dirty="0" err="1" smtClean="0">
                <a:solidFill>
                  <a:srgbClr val="FFFF00"/>
                </a:solidFill>
              </a:rPr>
              <a:t>Tasfomazione</a:t>
            </a:r>
            <a:endParaRPr lang="it-IT" sz="2400" dirty="0" smtClean="0">
              <a:solidFill>
                <a:srgbClr val="FFFF00"/>
              </a:solidFill>
            </a:endParaRPr>
          </a:p>
          <a:p>
            <a:r>
              <a:rPr lang="it-IT" sz="2400" dirty="0" smtClean="0">
                <a:solidFill>
                  <a:srgbClr val="FFFF00"/>
                </a:solidFill>
              </a:rPr>
              <a:t>Anormale Grado 1</a:t>
            </a:r>
          </a:p>
          <a:p>
            <a:endParaRPr lang="it-IT" sz="2400" dirty="0" smtClean="0">
              <a:solidFill>
                <a:srgbClr val="FFFF00"/>
              </a:solidFill>
            </a:endParaRPr>
          </a:p>
          <a:p>
            <a:endParaRPr lang="it-IT" sz="2400" dirty="0" smtClean="0">
              <a:solidFill>
                <a:srgbClr val="FFFF00"/>
              </a:solidFill>
            </a:endParaRPr>
          </a:p>
          <a:p>
            <a:r>
              <a:rPr lang="it-IT" sz="2400" dirty="0" smtClean="0">
                <a:solidFill>
                  <a:srgbClr val="FFFF00"/>
                </a:solidFill>
              </a:rPr>
              <a:t>• Colore bianco brillante</a:t>
            </a:r>
          </a:p>
          <a:p>
            <a:r>
              <a:rPr lang="it-IT" sz="2400" dirty="0" smtClean="0">
                <a:solidFill>
                  <a:srgbClr val="FFFF00"/>
                </a:solidFill>
              </a:rPr>
              <a:t>trasparente, superficie liscia</a:t>
            </a:r>
          </a:p>
          <a:p>
            <a:r>
              <a:rPr lang="it-IT" sz="2400" dirty="0" smtClean="0">
                <a:solidFill>
                  <a:srgbClr val="FFFF00"/>
                </a:solidFill>
              </a:rPr>
              <a:t>• Margini sfrangiati</a:t>
            </a:r>
          </a:p>
          <a:p>
            <a:r>
              <a:rPr lang="it-IT" sz="2400" dirty="0" smtClean="0">
                <a:solidFill>
                  <a:srgbClr val="FFFF00"/>
                </a:solidFill>
              </a:rPr>
              <a:t>• Pattern vascolare normale</a:t>
            </a: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r>
              <a:rPr lang="it-IT" sz="2400" b="1" dirty="0" smtClean="0">
                <a:solidFill>
                  <a:srgbClr val="FFFF00"/>
                </a:solidFill>
              </a:rPr>
              <a:t>Diagnosi istologica:</a:t>
            </a:r>
          </a:p>
          <a:p>
            <a:r>
              <a:rPr lang="it-IT" sz="2400" dirty="0" smtClean="0">
                <a:solidFill>
                  <a:srgbClr val="FFFF00"/>
                </a:solidFill>
              </a:rPr>
              <a:t>           CIN 1</a:t>
            </a:r>
            <a:endParaRPr lang="it-IT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11560" y="170080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</a:rPr>
              <a:t>Diagnosi </a:t>
            </a:r>
            <a:r>
              <a:rPr lang="it-IT" sz="2800" b="1" dirty="0" err="1" smtClean="0">
                <a:solidFill>
                  <a:srgbClr val="FFFF00"/>
                </a:solidFill>
              </a:rPr>
              <a:t>colposcopica</a:t>
            </a:r>
            <a:r>
              <a:rPr lang="it-IT" sz="2800" b="1" dirty="0" smtClean="0">
                <a:solidFill>
                  <a:srgbClr val="FFFF00"/>
                </a:solidFill>
              </a:rPr>
              <a:t> :</a:t>
            </a:r>
          </a:p>
          <a:p>
            <a:r>
              <a:rPr lang="it-IT" sz="2800" dirty="0" smtClean="0">
                <a:solidFill>
                  <a:srgbClr val="FFFF00"/>
                </a:solidFill>
              </a:rPr>
              <a:t>Area Trasformazione</a:t>
            </a:r>
          </a:p>
          <a:p>
            <a:r>
              <a:rPr lang="it-IT" sz="2800" dirty="0" smtClean="0">
                <a:solidFill>
                  <a:srgbClr val="FFFF00"/>
                </a:solidFill>
              </a:rPr>
              <a:t>Anormale Grado 2</a:t>
            </a:r>
          </a:p>
          <a:p>
            <a:endParaRPr lang="it-IT" sz="2800" b="1" dirty="0" smtClean="0">
              <a:solidFill>
                <a:srgbClr val="FFFF00"/>
              </a:solidFill>
            </a:endParaRPr>
          </a:p>
          <a:p>
            <a:endParaRPr lang="it-IT" sz="2800" b="1" dirty="0" smtClean="0">
              <a:solidFill>
                <a:srgbClr val="FFFF00"/>
              </a:solidFill>
            </a:endParaRPr>
          </a:p>
          <a:p>
            <a:endParaRPr lang="it-IT" sz="2800" b="1" dirty="0" smtClean="0">
              <a:solidFill>
                <a:srgbClr val="FFFF00"/>
              </a:solidFill>
            </a:endParaRPr>
          </a:p>
          <a:p>
            <a:r>
              <a:rPr lang="it-IT" sz="2800" b="1" dirty="0" smtClean="0">
                <a:solidFill>
                  <a:srgbClr val="FFFF00"/>
                </a:solidFill>
              </a:rPr>
              <a:t>Diagnosi istologica:</a:t>
            </a:r>
          </a:p>
          <a:p>
            <a:r>
              <a:rPr lang="it-IT" sz="2800" dirty="0" smtClean="0">
                <a:solidFill>
                  <a:srgbClr val="FFFF00"/>
                </a:solidFill>
              </a:rPr>
              <a:t>            CIN 2</a:t>
            </a:r>
            <a:endParaRPr lang="it-IT" sz="2800" dirty="0">
              <a:solidFill>
                <a:srgbClr val="FFFF00"/>
              </a:solidFill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40185" y="1180495"/>
            <a:ext cx="5116980" cy="457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352209" y="832368"/>
            <a:ext cx="6291503" cy="529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251520" y="18448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DIAGNOSI COLPOSCOPICA:</a:t>
            </a:r>
          </a:p>
          <a:p>
            <a:r>
              <a:rPr lang="it-IT" sz="2400" dirty="0" smtClean="0">
                <a:solidFill>
                  <a:srgbClr val="FFFF00"/>
                </a:solidFill>
              </a:rPr>
              <a:t>       Sospetto carcinoma</a:t>
            </a: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r>
              <a:rPr lang="it-IT" sz="2400" b="1" dirty="0" smtClean="0">
                <a:solidFill>
                  <a:srgbClr val="FFFF00"/>
                </a:solidFill>
              </a:rPr>
              <a:t>DIAGNOSI  ISTOLOGICA:</a:t>
            </a:r>
          </a:p>
          <a:p>
            <a:r>
              <a:rPr lang="it-IT" sz="2400" dirty="0" smtClean="0">
                <a:solidFill>
                  <a:srgbClr val="FFFF00"/>
                </a:solidFill>
              </a:rPr>
              <a:t>        Carcinoma in situ</a:t>
            </a:r>
            <a:endParaRPr lang="it-IT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691680" y="908720"/>
            <a:ext cx="67687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66FF66"/>
                </a:solidFill>
              </a:rPr>
              <a:t>La colposcopia nella diagnosi </a:t>
            </a:r>
          </a:p>
          <a:p>
            <a:endParaRPr lang="it-IT" sz="2800" b="1" dirty="0" smtClean="0">
              <a:solidFill>
                <a:srgbClr val="FFFF00"/>
              </a:solidFill>
            </a:endParaRPr>
          </a:p>
          <a:p>
            <a:r>
              <a:rPr lang="it-IT" sz="2800" b="1" dirty="0" err="1" smtClean="0">
                <a:solidFill>
                  <a:srgbClr val="FFFF00"/>
                </a:solidFill>
              </a:rPr>
              <a:t>•Sulle</a:t>
            </a:r>
            <a:r>
              <a:rPr lang="it-IT" sz="2800" b="1" dirty="0" smtClean="0">
                <a:solidFill>
                  <a:srgbClr val="FFFF00"/>
                </a:solidFill>
              </a:rPr>
              <a:t> aree anormali viene eseguita la biopsia mirata. </a:t>
            </a:r>
          </a:p>
          <a:p>
            <a:endParaRPr lang="it-IT" sz="2800" b="1" dirty="0" smtClean="0">
              <a:solidFill>
                <a:srgbClr val="FFFF00"/>
              </a:solidFill>
            </a:endParaRPr>
          </a:p>
          <a:p>
            <a:r>
              <a:rPr lang="it-IT" sz="2800" b="1" dirty="0" err="1" smtClean="0">
                <a:solidFill>
                  <a:srgbClr val="FFFF00"/>
                </a:solidFill>
              </a:rPr>
              <a:t>•La</a:t>
            </a:r>
            <a:r>
              <a:rPr lang="it-IT" sz="2800" b="1" dirty="0" smtClean="0">
                <a:solidFill>
                  <a:srgbClr val="FFFF00"/>
                </a:solidFill>
              </a:rPr>
              <a:t> colposcopia completa il suo ruolo di indagine diagnostica avvalendosi delle </a:t>
            </a:r>
          </a:p>
          <a:p>
            <a:r>
              <a:rPr lang="it-IT" sz="2800" b="1" dirty="0" smtClean="0">
                <a:solidFill>
                  <a:srgbClr val="FFFF00"/>
                </a:solidFill>
              </a:rPr>
              <a:t>tecniche aggiuntive per la Biopsia ed il Sondaggio del canale cervicale </a:t>
            </a:r>
          </a:p>
          <a:p>
            <a:endParaRPr lang="it-IT" sz="2800" b="1" dirty="0" smtClean="0">
              <a:solidFill>
                <a:srgbClr val="FFFF00"/>
              </a:solidFill>
            </a:endParaRPr>
          </a:p>
          <a:p>
            <a:endParaRPr lang="it-IT" sz="2800" b="1" i="1" dirty="0" smtClean="0">
              <a:solidFill>
                <a:srgbClr val="FFFF00"/>
              </a:solidFill>
            </a:endParaRPr>
          </a:p>
          <a:p>
            <a:r>
              <a:rPr lang="it-IT" sz="3200" b="1" dirty="0" smtClean="0">
                <a:solidFill>
                  <a:srgbClr val="66FF66"/>
                </a:solidFill>
              </a:rPr>
              <a:t>La diagnosi definitiva è istologica </a:t>
            </a:r>
            <a:endParaRPr lang="it-IT" sz="3200" b="1" dirty="0">
              <a:solidFill>
                <a:srgbClr val="66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85324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66FF66"/>
                </a:solidFill>
              </a:rPr>
              <a:t>   Variabili di cui tenere conto nella decisione terapeutica </a:t>
            </a: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r>
              <a:rPr lang="it-IT" sz="2400" b="1" dirty="0" err="1" smtClean="0">
                <a:solidFill>
                  <a:srgbClr val="FFFF00"/>
                </a:solidFill>
              </a:rPr>
              <a:t>•La</a:t>
            </a:r>
            <a:r>
              <a:rPr lang="it-IT" sz="2400" b="1" dirty="0" smtClean="0">
                <a:solidFill>
                  <a:srgbClr val="FFFF00"/>
                </a:solidFill>
              </a:rPr>
              <a:t> maggior parte delle displasie lievi regrediscono spontaneamente perché più spesso correlate ad HPV responsabili di infezioni transitorie </a:t>
            </a: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r>
              <a:rPr lang="it-IT" sz="2400" b="1" dirty="0" err="1" smtClean="0">
                <a:solidFill>
                  <a:srgbClr val="FFFF00"/>
                </a:solidFill>
              </a:rPr>
              <a:t>•Il</a:t>
            </a:r>
            <a:r>
              <a:rPr lang="it-IT" sz="2400" b="1" dirty="0" smtClean="0">
                <a:solidFill>
                  <a:srgbClr val="FFFF00"/>
                </a:solidFill>
              </a:rPr>
              <a:t> vero precursore del carcinoma è la CIN 3 o displasia grave e carcinoma in situ </a:t>
            </a: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r>
              <a:rPr lang="it-IT" sz="2400" b="1" dirty="0" err="1" smtClean="0">
                <a:solidFill>
                  <a:srgbClr val="FFFF00"/>
                </a:solidFill>
              </a:rPr>
              <a:t>•Attualmente</a:t>
            </a:r>
            <a:r>
              <a:rPr lang="it-IT" sz="2400" b="1" dirty="0" smtClean="0">
                <a:solidFill>
                  <a:srgbClr val="FFFF00"/>
                </a:solidFill>
              </a:rPr>
              <a:t> anche la CIN 2 o displasia moderata viene trattata come CIN di ALTO GRADO e quindi come la CIN 3 </a:t>
            </a: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r>
              <a:rPr lang="it-IT" sz="2400" b="1" dirty="0" err="1" smtClean="0">
                <a:solidFill>
                  <a:srgbClr val="FFFF00"/>
                </a:solidFill>
              </a:rPr>
              <a:t>•I</a:t>
            </a:r>
            <a:r>
              <a:rPr lang="it-IT" sz="2400" b="1" dirty="0" smtClean="0">
                <a:solidFill>
                  <a:srgbClr val="FFFF00"/>
                </a:solidFill>
              </a:rPr>
              <a:t> trattamenti non sono esenti da effetti collaterali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83568" y="3068960"/>
            <a:ext cx="29523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 </a:t>
            </a:r>
            <a:r>
              <a:rPr lang="it-IT" sz="2800" b="1" dirty="0" smtClean="0">
                <a:solidFill>
                  <a:srgbClr val="FFFF00"/>
                </a:solidFill>
              </a:rPr>
              <a:t>BASSO GRADO 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6" name="Rettangolo 5"/>
          <p:cNvSpPr/>
          <p:nvPr/>
        </p:nvSpPr>
        <p:spPr>
          <a:xfrm>
            <a:off x="5580112" y="3068960"/>
            <a:ext cx="2219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</a:rPr>
              <a:t>ALTO GRADO </a:t>
            </a:r>
            <a:endParaRPr lang="it-IT" sz="2800" dirty="0"/>
          </a:p>
        </p:txBody>
      </p:sp>
      <p:sp>
        <p:nvSpPr>
          <p:cNvPr id="7" name="Rettangolo 6"/>
          <p:cNvSpPr/>
          <p:nvPr/>
        </p:nvSpPr>
        <p:spPr>
          <a:xfrm>
            <a:off x="251520" y="43651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                   CIN 1 </a:t>
            </a:r>
          </a:p>
          <a:p>
            <a:r>
              <a:rPr lang="it-IT" sz="2400" b="1" dirty="0" smtClean="0">
                <a:solidFill>
                  <a:srgbClr val="FFFF00"/>
                </a:solidFill>
              </a:rPr>
              <a:t>displasia lieve e condiloma 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23528" y="692696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</a:rPr>
              <a:t>Quindi l’atteggiamento terapeutico è diverso per </a:t>
            </a:r>
            <a:endParaRPr lang="it-IT" sz="3200" b="1" dirty="0">
              <a:solidFill>
                <a:srgbClr val="FFFF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932040" y="5157192"/>
            <a:ext cx="35580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                </a:t>
            </a:r>
            <a:r>
              <a:rPr lang="it-IT" sz="2400" b="1" dirty="0" smtClean="0">
                <a:solidFill>
                  <a:srgbClr val="FFFF00"/>
                </a:solidFill>
              </a:rPr>
              <a:t>CIN 2/CIN3</a:t>
            </a:r>
          </a:p>
          <a:p>
            <a:r>
              <a:rPr lang="it-IT" sz="2400" b="1" dirty="0" smtClean="0">
                <a:solidFill>
                  <a:srgbClr val="FFFF00"/>
                </a:solidFill>
              </a:rPr>
              <a:t>Displasia moderata,grave, </a:t>
            </a:r>
          </a:p>
          <a:p>
            <a:r>
              <a:rPr lang="it-IT" sz="2400" b="1" dirty="0" smtClean="0">
                <a:solidFill>
                  <a:srgbClr val="FFFF00"/>
                </a:solidFill>
              </a:rPr>
              <a:t>carcinoma in situ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12" name="Freccia in giù 11"/>
          <p:cNvSpPr/>
          <p:nvPr/>
        </p:nvSpPr>
        <p:spPr>
          <a:xfrm>
            <a:off x="1691680" y="1556792"/>
            <a:ext cx="484632" cy="978408"/>
          </a:xfrm>
          <a:prstGeom prst="downArrow">
            <a:avLst/>
          </a:prstGeom>
          <a:solidFill>
            <a:srgbClr val="66FF66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/>
          <p:cNvSpPr/>
          <p:nvPr/>
        </p:nvSpPr>
        <p:spPr>
          <a:xfrm>
            <a:off x="6372200" y="1700808"/>
            <a:ext cx="484632" cy="978408"/>
          </a:xfrm>
          <a:prstGeom prst="down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2 14"/>
          <p:cNvCxnSpPr/>
          <p:nvPr/>
        </p:nvCxnSpPr>
        <p:spPr>
          <a:xfrm rot="-300000" flipH="1">
            <a:off x="1907704" y="3645024"/>
            <a:ext cx="36436" cy="477312"/>
          </a:xfrm>
          <a:prstGeom prst="straightConnector1">
            <a:avLst/>
          </a:prstGeom>
          <a:ln cmpd="sng">
            <a:solidFill>
              <a:srgbClr val="66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rot="-180000" flipH="1">
            <a:off x="6600700" y="4221420"/>
            <a:ext cx="25152" cy="477410"/>
          </a:xfrm>
          <a:prstGeom prst="straightConnector1">
            <a:avLst/>
          </a:prstGeom>
          <a:ln cmpd="sng">
            <a:solidFill>
              <a:srgbClr val="66FF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548680"/>
            <a:ext cx="8136904" cy="550920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it-IT" b="1" dirty="0" smtClean="0"/>
              <a:t>     </a:t>
            </a:r>
            <a:r>
              <a:rPr lang="it-IT" sz="2800" b="1" dirty="0" smtClean="0">
                <a:solidFill>
                  <a:srgbClr val="66FF66"/>
                </a:solidFill>
              </a:rPr>
              <a:t>Ruolo della colposcopia nello screening con </a:t>
            </a:r>
            <a:r>
              <a:rPr lang="it-IT" sz="2800" b="1" dirty="0" err="1" smtClean="0">
                <a:solidFill>
                  <a:srgbClr val="66FF66"/>
                </a:solidFill>
              </a:rPr>
              <a:t>Pap</a:t>
            </a:r>
            <a:r>
              <a:rPr lang="it-IT" sz="2800" b="1" dirty="0" smtClean="0">
                <a:solidFill>
                  <a:srgbClr val="66FF66"/>
                </a:solidFill>
              </a:rPr>
              <a:t> test</a:t>
            </a:r>
          </a:p>
          <a:p>
            <a:endParaRPr lang="it-IT" dirty="0" smtClean="0">
              <a:solidFill>
                <a:srgbClr val="FFFF00"/>
              </a:solidFill>
            </a:endParaRPr>
          </a:p>
          <a:p>
            <a:r>
              <a:rPr lang="it-IT" dirty="0" smtClean="0">
                <a:solidFill>
                  <a:srgbClr val="FFFF00"/>
                </a:solidFill>
              </a:rPr>
              <a:t>              </a:t>
            </a:r>
          </a:p>
          <a:p>
            <a:r>
              <a:rPr lang="it-IT" dirty="0" smtClean="0">
                <a:solidFill>
                  <a:srgbClr val="FFFF00"/>
                </a:solidFill>
              </a:rPr>
              <a:t>                                                  </a:t>
            </a:r>
            <a:r>
              <a:rPr lang="it-IT" sz="2400" b="1" dirty="0" smtClean="0">
                <a:solidFill>
                  <a:srgbClr val="FFFF00"/>
                </a:solidFill>
              </a:rPr>
              <a:t>Invito ogni 2 anni   </a:t>
            </a:r>
            <a:r>
              <a:rPr lang="it-IT" sz="2400" b="1" dirty="0" err="1" smtClean="0">
                <a:solidFill>
                  <a:srgbClr val="FFFF00"/>
                </a:solidFill>
              </a:rPr>
              <a:t>Pap</a:t>
            </a:r>
            <a:r>
              <a:rPr lang="it-IT" sz="2400" b="1" dirty="0" smtClean="0">
                <a:solidFill>
                  <a:srgbClr val="FFFF00"/>
                </a:solidFill>
              </a:rPr>
              <a:t> test</a:t>
            </a:r>
          </a:p>
          <a:p>
            <a:pPr>
              <a:buFont typeface="Wingdings" pitchFamily="2" charset="2"/>
              <a:buChar char="§"/>
            </a:pPr>
            <a:endParaRPr lang="it-IT" sz="24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FFFF00"/>
                </a:solidFill>
              </a:rPr>
              <a:t>Esito normale                                </a:t>
            </a:r>
          </a:p>
          <a:p>
            <a:r>
              <a:rPr lang="it-IT" sz="2400" b="1" dirty="0" smtClean="0">
                <a:solidFill>
                  <a:srgbClr val="FFFF00"/>
                </a:solidFill>
              </a:rPr>
              <a:t>                                                                                       I LIVELLO</a:t>
            </a:r>
          </a:p>
          <a:p>
            <a:pPr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FFFF00"/>
                </a:solidFill>
              </a:rPr>
              <a:t>Esito anormale &lt; 5%</a:t>
            </a: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r>
              <a:rPr lang="it-IT" sz="2400" b="1" dirty="0" smtClean="0">
                <a:solidFill>
                  <a:srgbClr val="FFFF00"/>
                </a:solidFill>
              </a:rPr>
              <a:t> Approfondimento Diagnostico-Terapeutico       II LIVELLO</a:t>
            </a: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r>
              <a:rPr lang="it-IT" sz="2400" b="1" dirty="0" smtClean="0">
                <a:solidFill>
                  <a:srgbClr val="FFFF00"/>
                </a:solidFill>
              </a:rPr>
              <a:t>                     Colposcopia +-biopsia + altri accertamenti                 </a:t>
            </a: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3" name="Freccia circolare in su 2"/>
          <p:cNvSpPr/>
          <p:nvPr/>
        </p:nvSpPr>
        <p:spPr>
          <a:xfrm rot="-2160000">
            <a:off x="2593686" y="2175797"/>
            <a:ext cx="776523" cy="432048"/>
          </a:xfrm>
          <a:prstGeom prst="curvedUp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Freccia circolare in giù 4"/>
          <p:cNvSpPr/>
          <p:nvPr/>
        </p:nvSpPr>
        <p:spPr>
          <a:xfrm rot="3780000">
            <a:off x="3037951" y="3611932"/>
            <a:ext cx="609346" cy="324291"/>
          </a:xfrm>
          <a:prstGeom prst="curvedDown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491880" y="5445224"/>
            <a:ext cx="1728192" cy="923330"/>
          </a:xfrm>
          <a:prstGeom prst="rect">
            <a:avLst/>
          </a:prstGeom>
          <a:solidFill>
            <a:srgbClr val="0070C0"/>
          </a:solidFill>
          <a:ln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FF00"/>
                </a:solidFill>
              </a:rPr>
              <a:t>•</a:t>
            </a:r>
            <a:r>
              <a:rPr lang="it-IT" b="1" dirty="0" err="1" smtClean="0">
                <a:solidFill>
                  <a:srgbClr val="FFFF00"/>
                </a:solidFill>
              </a:rPr>
              <a:t>Diagnosi</a:t>
            </a:r>
            <a:endParaRPr lang="it-IT" b="1" dirty="0" smtClean="0">
              <a:solidFill>
                <a:srgbClr val="FFFF00"/>
              </a:solidFill>
            </a:endParaRPr>
          </a:p>
          <a:p>
            <a:r>
              <a:rPr lang="it-IT" dirty="0" err="1" smtClean="0">
                <a:solidFill>
                  <a:srgbClr val="FFFF00"/>
                </a:solidFill>
              </a:rPr>
              <a:t>•</a:t>
            </a:r>
            <a:r>
              <a:rPr lang="it-IT" b="1" dirty="0" err="1" smtClean="0">
                <a:solidFill>
                  <a:srgbClr val="FFFF00"/>
                </a:solidFill>
              </a:rPr>
              <a:t>Terapia</a:t>
            </a:r>
            <a:r>
              <a:rPr lang="it-IT" b="1" dirty="0" smtClean="0">
                <a:solidFill>
                  <a:srgbClr val="FFFF00"/>
                </a:solidFill>
              </a:rPr>
              <a:t>                                                      </a:t>
            </a:r>
          </a:p>
          <a:p>
            <a:r>
              <a:rPr lang="it-IT" dirty="0" err="1" smtClean="0">
                <a:solidFill>
                  <a:srgbClr val="FFFF00"/>
                </a:solidFill>
              </a:rPr>
              <a:t>•</a:t>
            </a:r>
            <a:r>
              <a:rPr lang="it-IT" b="1" dirty="0" err="1" smtClean="0">
                <a:solidFill>
                  <a:srgbClr val="FFFF00"/>
                </a:solidFill>
              </a:rPr>
              <a:t>Follow-up</a:t>
            </a:r>
            <a:endParaRPr lang="it-IT" b="1" dirty="0" smtClean="0">
              <a:solidFill>
                <a:srgbClr val="FFFF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512" y="2852936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solidFill>
                  <a:schemeClr val="bg1"/>
                </a:solidFill>
              </a:rPr>
              <a:t>La gestione del  II livello       come continuità</a:t>
            </a:r>
            <a:endParaRPr lang="it-IT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6" grpId="0"/>
      <p:bldP spid="6" grpId="4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764704"/>
            <a:ext cx="73265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</a:rPr>
              <a:t>       </a:t>
            </a:r>
            <a:r>
              <a:rPr lang="it-IT" sz="3200" b="1" dirty="0" smtClean="0">
                <a:solidFill>
                  <a:srgbClr val="66FF66"/>
                </a:solidFill>
              </a:rPr>
              <a:t>Terapia della displasia di basso grado </a:t>
            </a:r>
          </a:p>
          <a:p>
            <a:r>
              <a:rPr lang="it-IT" sz="2800" b="1" dirty="0" smtClean="0">
                <a:solidFill>
                  <a:srgbClr val="FFFF00"/>
                </a:solidFill>
              </a:rPr>
              <a:t>                        </a:t>
            </a:r>
          </a:p>
          <a:p>
            <a:r>
              <a:rPr lang="it-IT" sz="2800" b="1" dirty="0" smtClean="0">
                <a:solidFill>
                  <a:srgbClr val="FFFF00"/>
                </a:solidFill>
              </a:rPr>
              <a:t>Attesa : della risoluzione spontanea della lesione ;</a:t>
            </a:r>
          </a:p>
          <a:p>
            <a:endParaRPr lang="it-IT" sz="2800" b="1" dirty="0" smtClean="0">
              <a:solidFill>
                <a:srgbClr val="FFFF00"/>
              </a:solidFill>
            </a:endParaRPr>
          </a:p>
          <a:p>
            <a:r>
              <a:rPr lang="it-IT" sz="2800" b="1" dirty="0" smtClean="0">
                <a:solidFill>
                  <a:srgbClr val="FFFF00"/>
                </a:solidFill>
              </a:rPr>
              <a:t>trattamento dopo almeno due anni. </a:t>
            </a:r>
          </a:p>
          <a:p>
            <a:endParaRPr lang="it-IT" sz="2800" b="1" dirty="0" smtClean="0">
              <a:solidFill>
                <a:srgbClr val="FFFF00"/>
              </a:solidFill>
            </a:endParaRPr>
          </a:p>
          <a:p>
            <a:endParaRPr lang="it-IT" sz="2800" b="1" dirty="0" smtClean="0">
              <a:solidFill>
                <a:srgbClr val="FFFF00"/>
              </a:solidFill>
            </a:endParaRPr>
          </a:p>
          <a:p>
            <a:r>
              <a:rPr lang="it-IT" sz="2800" b="1" dirty="0" err="1" smtClean="0">
                <a:solidFill>
                  <a:srgbClr val="FFFF00"/>
                </a:solidFill>
              </a:rPr>
              <a:t>*In</a:t>
            </a:r>
            <a:r>
              <a:rPr lang="it-IT" sz="2800" b="1" dirty="0" smtClean="0">
                <a:solidFill>
                  <a:srgbClr val="FFFF00"/>
                </a:solidFill>
              </a:rPr>
              <a:t> alcuni casi (</a:t>
            </a:r>
            <a:r>
              <a:rPr lang="it-IT" sz="2800" b="1" dirty="0" err="1" smtClean="0">
                <a:solidFill>
                  <a:srgbClr val="FFFF00"/>
                </a:solidFill>
              </a:rPr>
              <a:t>persitenza</a:t>
            </a:r>
            <a:r>
              <a:rPr lang="it-IT" sz="2800" b="1" dirty="0" smtClean="0">
                <a:solidFill>
                  <a:srgbClr val="FFFF00"/>
                </a:solidFill>
              </a:rPr>
              <a:t> oltre 2 anni, desiderio della paziente, età avanzata, GSC non visibile, lesione ampia, pregressa HCIN) è accettabile </a:t>
            </a:r>
          </a:p>
          <a:p>
            <a:r>
              <a:rPr lang="it-IT" sz="2800" b="1" dirty="0" smtClean="0">
                <a:solidFill>
                  <a:srgbClr val="FFFF00"/>
                </a:solidFill>
              </a:rPr>
              <a:t>l’ asportazione della lesione al momento della diagnosi. </a:t>
            </a:r>
            <a:endParaRPr lang="it-IT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3528" y="764704"/>
            <a:ext cx="1148476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66FF66"/>
                </a:solidFill>
              </a:rPr>
              <a:t>TERAPIA DELLA CIN di ALTO GRADO </a:t>
            </a:r>
          </a:p>
          <a:p>
            <a:endParaRPr lang="it-IT" sz="3200" b="1" dirty="0" smtClean="0">
              <a:solidFill>
                <a:srgbClr val="66FF66"/>
              </a:solidFill>
            </a:endParaRPr>
          </a:p>
          <a:p>
            <a:r>
              <a:rPr lang="it-IT" sz="2800" b="1" dirty="0" smtClean="0">
                <a:solidFill>
                  <a:srgbClr val="FFFF00"/>
                </a:solidFill>
              </a:rPr>
              <a:t>( Displasia moderata-grave e </a:t>
            </a:r>
            <a:r>
              <a:rPr lang="it-IT" sz="2800" b="1" dirty="0" smtClean="0">
                <a:solidFill>
                  <a:srgbClr val="FFFF00"/>
                </a:solidFill>
              </a:rPr>
              <a:t>CIS)  </a:t>
            </a:r>
            <a:endParaRPr lang="it-IT" sz="2800" b="1" dirty="0" smtClean="0">
              <a:solidFill>
                <a:srgbClr val="FFFF00"/>
              </a:solidFill>
            </a:endParaRPr>
          </a:p>
          <a:p>
            <a:r>
              <a:rPr lang="it-IT" sz="2800" b="1" dirty="0" smtClean="0">
                <a:solidFill>
                  <a:srgbClr val="FFFF00"/>
                </a:solidFill>
              </a:rPr>
              <a:t>Trattamento conservativo, preferenziale allo scopo di </a:t>
            </a:r>
          </a:p>
          <a:p>
            <a:r>
              <a:rPr lang="it-IT" sz="2800" b="1" dirty="0" smtClean="0">
                <a:solidFill>
                  <a:srgbClr val="FFFF00"/>
                </a:solidFill>
              </a:rPr>
              <a:t>mantenere la fertilità della paziente </a:t>
            </a:r>
          </a:p>
          <a:p>
            <a:endParaRPr lang="it-IT" sz="2800" b="1" dirty="0" smtClean="0">
              <a:solidFill>
                <a:srgbClr val="FFFF00"/>
              </a:solidFill>
            </a:endParaRPr>
          </a:p>
          <a:p>
            <a:endParaRPr lang="it-IT" sz="2800" b="1" dirty="0" smtClean="0">
              <a:solidFill>
                <a:srgbClr val="FFFF00"/>
              </a:solidFill>
            </a:endParaRPr>
          </a:p>
          <a:p>
            <a:r>
              <a:rPr lang="it-IT" sz="2800" b="1" dirty="0" err="1" smtClean="0">
                <a:solidFill>
                  <a:srgbClr val="FFFF00"/>
                </a:solidFill>
              </a:rPr>
              <a:t>*Asportazione</a:t>
            </a:r>
            <a:r>
              <a:rPr lang="it-IT" sz="2800" b="1" dirty="0" smtClean="0">
                <a:solidFill>
                  <a:srgbClr val="FFFF00"/>
                </a:solidFill>
              </a:rPr>
              <a:t> dell’utero in casi particolari </a:t>
            </a:r>
          </a:p>
          <a:p>
            <a:r>
              <a:rPr lang="it-IT" sz="2800" b="1" dirty="0" smtClean="0">
                <a:solidFill>
                  <a:srgbClr val="FFFF00"/>
                </a:solidFill>
              </a:rPr>
              <a:t>(</a:t>
            </a:r>
            <a:r>
              <a:rPr lang="it-IT" sz="2800" b="1" dirty="0" err="1" smtClean="0">
                <a:solidFill>
                  <a:srgbClr val="FFFF00"/>
                </a:solidFill>
              </a:rPr>
              <a:t>es.lesioni</a:t>
            </a:r>
            <a:r>
              <a:rPr lang="it-IT" sz="2800" b="1" dirty="0" smtClean="0">
                <a:solidFill>
                  <a:srgbClr val="FFFF00"/>
                </a:solidFill>
              </a:rPr>
              <a:t> gravi come CIS in donne che non desiderano </a:t>
            </a:r>
          </a:p>
          <a:p>
            <a:r>
              <a:rPr lang="it-IT" sz="2800" b="1" dirty="0" smtClean="0">
                <a:solidFill>
                  <a:srgbClr val="FFFF00"/>
                </a:solidFill>
              </a:rPr>
              <a:t>gravidanze, lesioni persistenti, stato ansioso, </a:t>
            </a:r>
          </a:p>
          <a:p>
            <a:r>
              <a:rPr lang="it-IT" sz="2800" b="1" dirty="0" smtClean="0">
                <a:solidFill>
                  <a:srgbClr val="FFFF00"/>
                </a:solidFill>
              </a:rPr>
              <a:t>inaffidabilità al follow-up ecc.) </a:t>
            </a:r>
            <a:endParaRPr lang="it-IT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908720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>
                <a:solidFill>
                  <a:srgbClr val="66FF66"/>
                </a:solidFill>
              </a:rPr>
              <a:t>             </a:t>
            </a:r>
            <a:r>
              <a:rPr lang="it-IT" sz="3600" b="1" dirty="0" smtClean="0">
                <a:solidFill>
                  <a:srgbClr val="66FF66"/>
                </a:solidFill>
              </a:rPr>
              <a:t>La colposcopia nella terapia </a:t>
            </a:r>
          </a:p>
          <a:p>
            <a:endParaRPr lang="it-IT" sz="2400" dirty="0" smtClean="0">
              <a:solidFill>
                <a:srgbClr val="FFFF00"/>
              </a:solidFill>
            </a:endParaRPr>
          </a:p>
          <a:p>
            <a:endParaRPr lang="it-IT" sz="2400" dirty="0" smtClean="0">
              <a:solidFill>
                <a:srgbClr val="FFFF00"/>
              </a:solidFill>
            </a:endParaRPr>
          </a:p>
          <a:p>
            <a:pPr algn="ctr"/>
            <a:r>
              <a:rPr lang="it-IT" sz="2400" dirty="0" smtClean="0">
                <a:solidFill>
                  <a:srgbClr val="FFFF00"/>
                </a:solidFill>
              </a:rPr>
              <a:t>• </a:t>
            </a:r>
            <a:r>
              <a:rPr lang="it-IT" sz="2800" b="1" dirty="0" smtClean="0">
                <a:solidFill>
                  <a:srgbClr val="FFFF00"/>
                </a:solidFill>
              </a:rPr>
              <a:t>Tutti i trattamenti chirurgici di lesioni cervicali</a:t>
            </a:r>
          </a:p>
          <a:p>
            <a:pPr algn="ctr"/>
            <a:r>
              <a:rPr lang="it-IT" sz="2800" b="1" dirty="0" err="1" smtClean="0">
                <a:solidFill>
                  <a:srgbClr val="FFFF00"/>
                </a:solidFill>
              </a:rPr>
              <a:t>pretumorali</a:t>
            </a:r>
            <a:r>
              <a:rPr lang="it-IT" sz="2800" b="1" dirty="0" smtClean="0">
                <a:solidFill>
                  <a:srgbClr val="FFFF00"/>
                </a:solidFill>
              </a:rPr>
              <a:t> devono essere eseguiti su guida</a:t>
            </a:r>
          </a:p>
          <a:p>
            <a:pPr algn="ctr"/>
            <a:r>
              <a:rPr lang="it-IT" sz="2800" b="1" dirty="0" err="1" smtClean="0">
                <a:solidFill>
                  <a:srgbClr val="FFFF00"/>
                </a:solidFill>
              </a:rPr>
              <a:t>colposcopica</a:t>
            </a:r>
            <a:endParaRPr lang="it-IT" sz="2800" b="1" dirty="0" smtClean="0">
              <a:solidFill>
                <a:srgbClr val="FFFF00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• Il trattamento deve essere adattato alle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caratteristiche della lesione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• Il trattamento non mirato può creare complicanze e recidive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332656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</a:rPr>
              <a:t>Il trattamento di elezione per le lesioni </a:t>
            </a:r>
            <a:r>
              <a:rPr lang="it-IT" sz="2800" b="1" dirty="0" err="1" smtClean="0">
                <a:solidFill>
                  <a:srgbClr val="FFFF00"/>
                </a:solidFill>
              </a:rPr>
              <a:t>pretumorali</a:t>
            </a:r>
            <a:endParaRPr lang="it-IT" sz="2800" b="1" dirty="0" smtClean="0">
              <a:solidFill>
                <a:srgbClr val="FFFF00"/>
              </a:solidFill>
            </a:endParaRPr>
          </a:p>
          <a:p>
            <a:r>
              <a:rPr lang="it-IT" sz="2800" b="1" dirty="0" smtClean="0">
                <a:solidFill>
                  <a:srgbClr val="FFFF00"/>
                </a:solidFill>
              </a:rPr>
              <a:t>                                oggi è conservativo</a:t>
            </a:r>
          </a:p>
          <a:p>
            <a:endParaRPr lang="it-IT" sz="2800" b="1" dirty="0" smtClean="0">
              <a:solidFill>
                <a:srgbClr val="FFFF00"/>
              </a:solidFill>
            </a:endParaRPr>
          </a:p>
          <a:p>
            <a:endParaRPr lang="it-IT" sz="2800" b="1" dirty="0" smtClean="0">
              <a:solidFill>
                <a:srgbClr val="FFFF00"/>
              </a:solidFill>
            </a:endParaRPr>
          </a:p>
          <a:p>
            <a:r>
              <a:rPr lang="it-IT" sz="2800" b="1" dirty="0" err="1" smtClean="0">
                <a:solidFill>
                  <a:srgbClr val="FFFF00"/>
                </a:solidFill>
              </a:rPr>
              <a:t>•Escissione</a:t>
            </a:r>
            <a:r>
              <a:rPr lang="it-IT" sz="2800" b="1" dirty="0" smtClean="0">
                <a:solidFill>
                  <a:srgbClr val="FFFF00"/>
                </a:solidFill>
              </a:rPr>
              <a:t> con ansa diatermica in radiofrequenza </a:t>
            </a:r>
          </a:p>
          <a:p>
            <a:endParaRPr lang="it-IT" sz="2800" b="1" dirty="0" smtClean="0">
              <a:solidFill>
                <a:srgbClr val="FFFF00"/>
              </a:solidFill>
            </a:endParaRPr>
          </a:p>
          <a:p>
            <a:r>
              <a:rPr lang="it-IT" sz="2800" b="1" dirty="0" smtClean="0">
                <a:solidFill>
                  <a:srgbClr val="FFFF00"/>
                </a:solidFill>
              </a:rPr>
              <a:t>• Anestesia locale</a:t>
            </a:r>
          </a:p>
          <a:p>
            <a:endParaRPr lang="it-IT" sz="2800" b="1" dirty="0" smtClean="0">
              <a:solidFill>
                <a:srgbClr val="FFFF00"/>
              </a:solidFill>
            </a:endParaRPr>
          </a:p>
          <a:p>
            <a:r>
              <a:rPr lang="it-IT" sz="2800" b="1" dirty="0" smtClean="0">
                <a:solidFill>
                  <a:srgbClr val="FFFF00"/>
                </a:solidFill>
              </a:rPr>
              <a:t>• In ambulatorio chirurgico</a:t>
            </a:r>
          </a:p>
          <a:p>
            <a:r>
              <a:rPr lang="it-IT" sz="2800" b="1" dirty="0" smtClean="0">
                <a:solidFill>
                  <a:srgbClr val="FFFF00"/>
                </a:solidFill>
              </a:rPr>
              <a:t>80% casi</a:t>
            </a:r>
          </a:p>
          <a:p>
            <a:endParaRPr lang="it-IT" sz="2800" b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82198" y="2554706"/>
            <a:ext cx="408405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40386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96080" y="1612232"/>
            <a:ext cx="4434810" cy="389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0" y="332656"/>
            <a:ext cx="8927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</a:rPr>
              <a:t>Escissione chirurgica in radiofrequenza con bisturi ad ansa</a:t>
            </a:r>
            <a:endParaRPr lang="it-IT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692697"/>
            <a:ext cx="82809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66FF66"/>
                </a:solidFill>
              </a:rPr>
              <a:t>Efficacia del trattamento della CIN </a:t>
            </a: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r>
              <a:rPr lang="it-IT" sz="2400" b="1" dirty="0" err="1" smtClean="0">
                <a:solidFill>
                  <a:srgbClr val="FFFF00"/>
                </a:solidFill>
              </a:rPr>
              <a:t>•Guarigione</a:t>
            </a:r>
            <a:r>
              <a:rPr lang="it-IT" sz="2400" b="1" dirty="0" smtClean="0">
                <a:solidFill>
                  <a:srgbClr val="FFFF00"/>
                </a:solidFill>
              </a:rPr>
              <a:t> nel 90% con tutte le tecniche </a:t>
            </a: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r>
              <a:rPr lang="it-IT" sz="2400" b="1" dirty="0" err="1" smtClean="0">
                <a:solidFill>
                  <a:srgbClr val="FFFF00"/>
                </a:solidFill>
              </a:rPr>
              <a:t>•Recidiva</a:t>
            </a:r>
            <a:r>
              <a:rPr lang="it-IT" sz="2400" b="1" dirty="0" smtClean="0">
                <a:solidFill>
                  <a:srgbClr val="FFFF00"/>
                </a:solidFill>
              </a:rPr>
              <a:t>/malattia residua &lt; 10% </a:t>
            </a: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r>
              <a:rPr lang="it-IT" sz="2400" b="1" dirty="0" smtClean="0">
                <a:solidFill>
                  <a:srgbClr val="FFFF00"/>
                </a:solidFill>
              </a:rPr>
              <a:t>–Nel 90% dei casi entro i primi 2-3 anni </a:t>
            </a: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r>
              <a:rPr lang="it-IT" sz="2400" b="1" dirty="0" smtClean="0">
                <a:solidFill>
                  <a:srgbClr val="FFFF00"/>
                </a:solidFill>
              </a:rPr>
              <a:t>–Necessità di follow-up intensivo per almeno 2-3 anni </a:t>
            </a:r>
            <a:r>
              <a:rPr lang="it-IT" sz="2400" b="1" dirty="0" smtClean="0">
                <a:solidFill>
                  <a:srgbClr val="FFFF00"/>
                </a:solidFill>
              </a:rPr>
              <a:t> (</a:t>
            </a:r>
            <a:r>
              <a:rPr lang="it-IT" sz="2400" b="1" dirty="0" err="1" smtClean="0">
                <a:solidFill>
                  <a:srgbClr val="FFFF00"/>
                </a:solidFill>
              </a:rPr>
              <a:t>PAPTEST+COLPOSCOPIA</a:t>
            </a:r>
            <a:r>
              <a:rPr lang="it-IT" sz="2400" b="1" dirty="0" smtClean="0">
                <a:solidFill>
                  <a:srgbClr val="FFFF00"/>
                </a:solidFill>
              </a:rPr>
              <a:t>)</a:t>
            </a:r>
            <a:endParaRPr lang="it-IT" sz="2400" b="1" dirty="0" smtClean="0">
              <a:solidFill>
                <a:srgbClr val="FFFF00"/>
              </a:solidFill>
            </a:endParaRP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r>
              <a:rPr lang="it-IT" sz="2400" b="1" dirty="0" err="1" smtClean="0">
                <a:solidFill>
                  <a:srgbClr val="FFFF00"/>
                </a:solidFill>
              </a:rPr>
              <a:t>•Rischio</a:t>
            </a:r>
            <a:r>
              <a:rPr lang="it-IT" sz="2400" b="1" dirty="0" smtClean="0">
                <a:solidFill>
                  <a:srgbClr val="FFFF00"/>
                </a:solidFill>
              </a:rPr>
              <a:t> almeno 2-5 volte più alto, rispetto a chi non ha mai avuto CIN, di avere il Carcinoma invasivo nei 25 anni successivi Necessità di mantenere sempre i controlli in futuro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59632" y="404664"/>
            <a:ext cx="66135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66FF66"/>
                </a:solidFill>
              </a:rPr>
              <a:t>ATTIVITA’ AMBULATORIO </a:t>
            </a:r>
            <a:r>
              <a:rPr lang="it-IT" sz="2800" b="1" dirty="0" err="1" smtClean="0">
                <a:solidFill>
                  <a:srgbClr val="66FF66"/>
                </a:solidFill>
              </a:rPr>
              <a:t>DI</a:t>
            </a:r>
            <a:r>
              <a:rPr lang="it-IT" sz="2800" b="1" dirty="0" smtClean="0">
                <a:solidFill>
                  <a:srgbClr val="66FF66"/>
                </a:solidFill>
              </a:rPr>
              <a:t> COLPOSCOPIA </a:t>
            </a:r>
          </a:p>
          <a:p>
            <a:r>
              <a:rPr lang="it-IT" sz="2800" b="1" dirty="0" smtClean="0">
                <a:solidFill>
                  <a:srgbClr val="66FF66"/>
                </a:solidFill>
              </a:rPr>
              <a:t>DELL’OSPEDALE </a:t>
            </a:r>
            <a:r>
              <a:rPr lang="it-IT" sz="2800" b="1" dirty="0" err="1" smtClean="0">
                <a:solidFill>
                  <a:srgbClr val="66FF66"/>
                </a:solidFill>
              </a:rPr>
              <a:t>DI</a:t>
            </a:r>
            <a:r>
              <a:rPr lang="it-IT" sz="2800" b="1" dirty="0" smtClean="0">
                <a:solidFill>
                  <a:srgbClr val="66FF66"/>
                </a:solidFill>
              </a:rPr>
              <a:t> MANTOVA NEL 2016</a:t>
            </a:r>
            <a:endParaRPr lang="it-IT" sz="2800" b="1" dirty="0">
              <a:solidFill>
                <a:srgbClr val="66FF66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3140968"/>
            <a:ext cx="2538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1508 PRESTAZIONI</a:t>
            </a:r>
            <a:endParaRPr lang="it-IT" sz="24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Grafico 4"/>
          <p:cNvGraphicFramePr/>
          <p:nvPr/>
        </p:nvGraphicFramePr>
        <p:xfrm>
          <a:off x="0" y="3573016"/>
          <a:ext cx="5436096" cy="3103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/>
          <p:cNvGraphicFramePr/>
          <p:nvPr/>
        </p:nvGraphicFramePr>
        <p:xfrm>
          <a:off x="4572000" y="22048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5364088" y="1556792"/>
            <a:ext cx="331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LESIONI DIAGNOSTICATE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620688"/>
            <a:ext cx="6858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66FF66"/>
                </a:solidFill>
              </a:rPr>
              <a:t>                          </a:t>
            </a:r>
            <a:r>
              <a:rPr lang="it-IT" sz="3200" b="1" dirty="0" smtClean="0">
                <a:solidFill>
                  <a:srgbClr val="66FF66"/>
                </a:solidFill>
              </a:rPr>
              <a:t>Conclusioni</a:t>
            </a:r>
            <a:endParaRPr lang="it-IT" sz="3200" b="1" dirty="0" smtClean="0">
              <a:solidFill>
                <a:srgbClr val="66FF66"/>
              </a:solidFill>
            </a:endParaRPr>
          </a:p>
          <a:p>
            <a:endParaRPr lang="it-IT" sz="2800" b="1" dirty="0" smtClean="0">
              <a:solidFill>
                <a:srgbClr val="FFFF00"/>
              </a:solidFill>
            </a:endParaRPr>
          </a:p>
          <a:p>
            <a:endParaRPr lang="it-IT" sz="2800" b="1" dirty="0" smtClean="0">
              <a:solidFill>
                <a:srgbClr val="FFFF00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 La colposcopia non è solo una indagine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diagnostica di immagine, ma un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strumento che richiede a chi la esegue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una competenza altamente qualificata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sulla patologia del tratto genitale</a:t>
            </a:r>
          </a:p>
          <a:p>
            <a:pPr algn="ctr"/>
            <a:r>
              <a:rPr lang="it-IT" sz="2800" b="1" dirty="0" err="1" smtClean="0">
                <a:solidFill>
                  <a:srgbClr val="FFFF00"/>
                </a:solidFill>
              </a:rPr>
              <a:t>inferiore……</a:t>
            </a:r>
            <a:r>
              <a:rPr lang="it-IT" sz="2800" b="1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it-IT" sz="2800" b="1" dirty="0" err="1" smtClean="0">
                <a:solidFill>
                  <a:srgbClr val="FFFF00"/>
                </a:solidFill>
              </a:rPr>
              <a:t>…….e</a:t>
            </a:r>
            <a:r>
              <a:rPr lang="it-IT" sz="2800" b="1" dirty="0" smtClean="0">
                <a:solidFill>
                  <a:srgbClr val="FFFF00"/>
                </a:solidFill>
              </a:rPr>
              <a:t> in particolare nello screening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contribuisce a dare la sicurezza alla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donna di fare un percorso</a:t>
            </a:r>
          </a:p>
          <a:p>
            <a:pPr algn="ctr"/>
            <a:r>
              <a:rPr lang="it-IT" sz="2800" b="1" dirty="0" smtClean="0">
                <a:solidFill>
                  <a:srgbClr val="FFFF00"/>
                </a:solidFill>
              </a:rPr>
              <a:t>importante per la sua salute.</a:t>
            </a:r>
            <a:endParaRPr lang="it-IT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8604448" cy="2016224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 </a:t>
            </a:r>
            <a:r>
              <a:rPr lang="it-IT" sz="2400" b="1" dirty="0">
                <a:solidFill>
                  <a:srgbClr val="FFFF00"/>
                </a:solidFill>
              </a:rPr>
              <a:t>Rappresenta un mezzo di indagine che permette di riconoscere,</a:t>
            </a:r>
            <a:br>
              <a:rPr lang="it-IT" sz="2400" b="1" dirty="0">
                <a:solidFill>
                  <a:srgbClr val="FFFF00"/>
                </a:solidFill>
              </a:rPr>
            </a:br>
            <a:r>
              <a:rPr lang="it-IT" sz="2400" b="1" dirty="0">
                <a:solidFill>
                  <a:srgbClr val="FFFF00"/>
                </a:solidFill>
              </a:rPr>
              <a:t>delimitare e diagnosticare differenti aspetti normali e anormali</a:t>
            </a:r>
            <a:br>
              <a:rPr lang="it-IT" sz="2400" b="1" dirty="0">
                <a:solidFill>
                  <a:srgbClr val="FFFF00"/>
                </a:solidFill>
              </a:rPr>
            </a:br>
            <a:r>
              <a:rPr lang="it-IT" sz="2400" b="1" dirty="0">
                <a:solidFill>
                  <a:srgbClr val="FFFF00"/>
                </a:solidFill>
              </a:rPr>
              <a:t>dell’</a:t>
            </a:r>
            <a:r>
              <a:rPr lang="it-IT" sz="2400" b="1" dirty="0" err="1">
                <a:solidFill>
                  <a:srgbClr val="FFFF00"/>
                </a:solidFill>
              </a:rPr>
              <a:t>esocervice</a:t>
            </a:r>
            <a:r>
              <a:rPr lang="it-IT" sz="2400" b="1" dirty="0">
                <a:solidFill>
                  <a:srgbClr val="FFFF00"/>
                </a:solidFill>
              </a:rPr>
              <a:t>, della vagina, della vulva e del perineo.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8748464" cy="3456384"/>
          </a:xfrm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rgbClr val="FFFF00"/>
                </a:solidFill>
              </a:rPr>
              <a:t>L’indagine </a:t>
            </a:r>
            <a:r>
              <a:rPr lang="it-IT" sz="2400" b="1" dirty="0" err="1">
                <a:solidFill>
                  <a:srgbClr val="FFFF00"/>
                </a:solidFill>
              </a:rPr>
              <a:t>colposcopica</a:t>
            </a:r>
            <a:r>
              <a:rPr lang="it-IT" sz="2400" b="1" dirty="0">
                <a:solidFill>
                  <a:srgbClr val="FFFF00"/>
                </a:solidFill>
              </a:rPr>
              <a:t> viene oggi intesa come</a:t>
            </a:r>
          </a:p>
          <a:p>
            <a:r>
              <a:rPr lang="it-IT" sz="2400" b="1" dirty="0">
                <a:solidFill>
                  <a:srgbClr val="FFFF00"/>
                </a:solidFill>
              </a:rPr>
              <a:t>un’esplorazione, a diversi ingrandimenti, prima e dopo</a:t>
            </a:r>
          </a:p>
          <a:p>
            <a:r>
              <a:rPr lang="it-IT" sz="2400" b="1" dirty="0">
                <a:solidFill>
                  <a:srgbClr val="FFFF00"/>
                </a:solidFill>
              </a:rPr>
              <a:t>applicazione di reagenti, di tutto il tratto genitale inferiore,</a:t>
            </a:r>
          </a:p>
          <a:p>
            <a:r>
              <a:rPr lang="it-IT" sz="2400" b="1" dirty="0">
                <a:solidFill>
                  <a:srgbClr val="FFFF00"/>
                </a:solidFill>
              </a:rPr>
              <a:t>ossia COLPOSCOPIA CERVICALE e DEI FORNICI,</a:t>
            </a:r>
          </a:p>
          <a:p>
            <a:r>
              <a:rPr lang="it-IT" sz="2400" b="1" dirty="0">
                <a:solidFill>
                  <a:srgbClr val="FFFF00"/>
                </a:solidFill>
              </a:rPr>
              <a:t>COLPOSCOPIA VAGINALE, VULVOSCOPIA e</a:t>
            </a:r>
          </a:p>
          <a:p>
            <a:r>
              <a:rPr lang="it-IT" sz="2400" b="1" dirty="0">
                <a:solidFill>
                  <a:srgbClr val="FFFF00"/>
                </a:solidFill>
              </a:rPr>
              <a:t>PERINEOSCOPIA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43808" y="332656"/>
            <a:ext cx="3217099" cy="707886"/>
          </a:xfrm>
          <a:prstGeom prst="rect">
            <a:avLst/>
          </a:prstGeom>
          <a:noFill/>
          <a:ln>
            <a:solidFill>
              <a:srgbClr val="66FF66"/>
            </a:solidFill>
          </a:ln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66FF66"/>
                </a:solidFill>
              </a:rPr>
              <a:t>La colposcopia</a:t>
            </a:r>
            <a:endParaRPr lang="it-IT" sz="4000" dirty="0">
              <a:solidFill>
                <a:srgbClr val="66FF66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1560" y="1052736"/>
            <a:ext cx="7969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La colposcopia è un esame di secondo livello che ha un ruolo 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centrale nella gestione delle lesioni precancerose 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individuate dalla citologia.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394692"/>
            <a:ext cx="734481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>
                <a:solidFill>
                  <a:srgbClr val="FFFF00"/>
                </a:solidFill>
              </a:rPr>
              <a:t>            </a:t>
            </a:r>
            <a:r>
              <a:rPr lang="it-IT" sz="3600" dirty="0" smtClean="0">
                <a:solidFill>
                  <a:srgbClr val="66FF66"/>
                </a:solidFill>
              </a:rPr>
              <a:t>Indicazioni alla  colposcopia </a:t>
            </a:r>
          </a:p>
          <a:p>
            <a:endParaRPr lang="it-IT" dirty="0" smtClean="0"/>
          </a:p>
          <a:p>
            <a:pPr algn="ctr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FFFF00"/>
                </a:solidFill>
              </a:rPr>
              <a:t>Approfondimento diagnostico dopo test di screening alterato (</a:t>
            </a:r>
            <a:r>
              <a:rPr lang="it-IT" sz="2400" b="1" dirty="0" err="1" smtClean="0">
                <a:solidFill>
                  <a:srgbClr val="FFFF00"/>
                </a:solidFill>
              </a:rPr>
              <a:t>Pap</a:t>
            </a:r>
            <a:r>
              <a:rPr lang="it-IT" sz="2400" b="1" dirty="0" smtClean="0">
                <a:solidFill>
                  <a:srgbClr val="FFFF00"/>
                </a:solidFill>
              </a:rPr>
              <a:t> test o HPV test) </a:t>
            </a:r>
          </a:p>
          <a:p>
            <a:pPr algn="ctr"/>
            <a:endParaRPr lang="it-IT" sz="2400" b="1" dirty="0" smtClean="0">
              <a:solidFill>
                <a:srgbClr val="FFFF00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FFFF00"/>
                </a:solidFill>
              </a:rPr>
              <a:t>Terapia chirurgica cervicale conservativa </a:t>
            </a:r>
          </a:p>
          <a:p>
            <a:pPr algn="ctr"/>
            <a:endParaRPr lang="it-IT" sz="2400" b="1" dirty="0" smtClean="0">
              <a:solidFill>
                <a:srgbClr val="FFFF00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FFFF00"/>
                </a:solidFill>
              </a:rPr>
              <a:t>Follow-up della CIN trattata. </a:t>
            </a:r>
          </a:p>
          <a:p>
            <a:pPr algn="ctr"/>
            <a:endParaRPr lang="it-IT" sz="2400" b="1" dirty="0" smtClean="0">
              <a:solidFill>
                <a:srgbClr val="FFFF00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it-IT" sz="2400" b="1" dirty="0" smtClean="0">
                <a:solidFill>
                  <a:srgbClr val="FFFF00"/>
                </a:solidFill>
              </a:rPr>
              <a:t>Altre : </a:t>
            </a:r>
            <a:r>
              <a:rPr lang="it-IT" sz="2400" b="1" dirty="0" err="1" smtClean="0">
                <a:solidFill>
                  <a:srgbClr val="FFFF00"/>
                </a:solidFill>
              </a:rPr>
              <a:t>Condilomatosi</a:t>
            </a:r>
            <a:r>
              <a:rPr lang="it-IT" sz="2400" b="1" dirty="0" smtClean="0">
                <a:solidFill>
                  <a:srgbClr val="FFFF00"/>
                </a:solidFill>
              </a:rPr>
              <a:t> tratto genitale inferiore, Cervice sospetta ( stillicidio di </a:t>
            </a:r>
            <a:r>
              <a:rPr lang="it-IT" sz="2400" b="1" dirty="0" err="1" smtClean="0">
                <a:solidFill>
                  <a:srgbClr val="FFFF00"/>
                </a:solidFill>
              </a:rPr>
              <a:t>ndd</a:t>
            </a:r>
            <a:r>
              <a:rPr lang="it-IT" sz="2400" b="1" dirty="0" smtClean="0">
                <a:solidFill>
                  <a:srgbClr val="FFFF00"/>
                </a:solidFill>
              </a:rPr>
              <a:t> , area cervicale sospetta, polipi)patologia vaginale e vulvare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31454" y="332656"/>
            <a:ext cx="4695837" cy="5632311"/>
          </a:xfrm>
          <a:prstGeom prst="rect">
            <a:avLst/>
          </a:prstGeom>
          <a:solidFill>
            <a:srgbClr val="0070C0"/>
          </a:solidFill>
          <a:ln>
            <a:solidFill>
              <a:srgbClr val="66FF66">
                <a:alpha val="93000"/>
              </a:srgb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Per un adeguato esame importante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 è lo strumentario, 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il colposcopio è un 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microscopio che visualizza 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cute e mucose con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 ingrandimenti da 6 e 40 volte.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Il raggio di luce incidente 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penetra nei tessuti e 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viene in parte 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assorbito ed in parte riflesso.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 L’assorbimento luminoso 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dipende dalle caratteristiche del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 tessuto 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biologico e in particolare </a:t>
            </a:r>
          </a:p>
          <a:p>
            <a:pPr algn="ctr"/>
            <a:r>
              <a:rPr lang="it-IT" sz="2400" b="1" dirty="0" smtClean="0">
                <a:solidFill>
                  <a:srgbClr val="FFFF00"/>
                </a:solidFill>
              </a:rPr>
              <a:t>dalla sua densità ottica</a:t>
            </a:r>
            <a:endParaRPr lang="it-IT" sz="24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08720"/>
            <a:ext cx="4067943" cy="5277982"/>
          </a:xfrm>
          <a:prstGeom prst="rect">
            <a:avLst/>
          </a:prstGeom>
          <a:noFill/>
          <a:ln w="9525">
            <a:solidFill>
              <a:srgbClr val="66FF66">
                <a:alpha val="93000"/>
              </a:srgbClr>
            </a:solidFill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5436096" y="188640"/>
            <a:ext cx="2659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66FF66"/>
                </a:solidFill>
              </a:rPr>
              <a:t>IL COLPOSCOPIO</a:t>
            </a:r>
            <a:endParaRPr lang="it-IT" sz="2800" b="1" dirty="0">
              <a:solidFill>
                <a:srgbClr val="66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1124744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it-IT" sz="2400" b="1" dirty="0" smtClean="0">
                <a:solidFill>
                  <a:srgbClr val="FFFF00"/>
                </a:solidFill>
              </a:rPr>
              <a:t>ESPLORAZIONE DIRETTA DEI GENITALI ESTERNI</a:t>
            </a:r>
          </a:p>
          <a:p>
            <a:pPr marL="457200" indent="-457200">
              <a:buAutoNum type="arabicPeriod"/>
            </a:pPr>
            <a:endParaRPr lang="it-IT" sz="2400" dirty="0" smtClean="0">
              <a:solidFill>
                <a:srgbClr val="FFFF00"/>
              </a:solidFill>
            </a:endParaRPr>
          </a:p>
          <a:p>
            <a:r>
              <a:rPr lang="it-IT" sz="2400" b="1" dirty="0" smtClean="0">
                <a:solidFill>
                  <a:srgbClr val="FFFF00"/>
                </a:solidFill>
              </a:rPr>
              <a:t>2.      INTRODUZIONE DELLO SPECULUM ED</a:t>
            </a:r>
          </a:p>
          <a:p>
            <a:r>
              <a:rPr lang="it-IT" sz="2400" b="1" dirty="0" smtClean="0">
                <a:solidFill>
                  <a:srgbClr val="FFFF00"/>
                </a:solidFill>
              </a:rPr>
              <a:t>ESPOSIZIONE DELLA PORTIO: </a:t>
            </a:r>
            <a:r>
              <a:rPr lang="it-IT" sz="2400" b="1" dirty="0" smtClean="0">
                <a:solidFill>
                  <a:schemeClr val="bg1"/>
                </a:solidFill>
              </a:rPr>
              <a:t>non utilizzare lubrificanti (al massimo utilizzare acqua tiepida) eseguire la manovra delicatamente,specie nelle donne in post menopausa per non causare lesioni  traumatiche</a:t>
            </a: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r>
              <a:rPr lang="it-IT" sz="2400" b="1" dirty="0" smtClean="0">
                <a:solidFill>
                  <a:srgbClr val="FFFF00"/>
                </a:solidFill>
              </a:rPr>
              <a:t>3. PRIMA OSSERVAZIONE DIRETTA AL COLPOSCOPIO</a:t>
            </a:r>
          </a:p>
          <a:p>
            <a:r>
              <a:rPr lang="it-IT" sz="2400" b="1" dirty="0" smtClean="0">
                <a:solidFill>
                  <a:srgbClr val="FFFF00"/>
                </a:solidFill>
              </a:rPr>
              <a:t>DELLA PORTIO E DELLA VAGINA</a:t>
            </a: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endParaRPr lang="it-IT" sz="2400" b="1" dirty="0" smtClean="0">
              <a:solidFill>
                <a:srgbClr val="FFFF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331640" y="404664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66FF66"/>
                </a:solidFill>
              </a:rPr>
              <a:t>TECNICA   DELL’ESAME COLPOSCOPICO</a:t>
            </a:r>
          </a:p>
        </p:txBody>
      </p:sp>
      <p:sp>
        <p:nvSpPr>
          <p:cNvPr id="6" name="Rettangolo 5"/>
          <p:cNvSpPr/>
          <p:nvPr/>
        </p:nvSpPr>
        <p:spPr>
          <a:xfrm>
            <a:off x="827584" y="515719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4.ESAME COLPOSCOPIC O DOPO DETERSIONE DELLA</a:t>
            </a:r>
          </a:p>
          <a:p>
            <a:r>
              <a:rPr lang="it-IT" sz="2400" b="1" dirty="0" smtClean="0">
                <a:solidFill>
                  <a:srgbClr val="FFFF00"/>
                </a:solidFill>
              </a:rPr>
              <a:t>PORTIO CON SOLUZIONE FISIOLOGICA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88640"/>
            <a:ext cx="77403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5. ESAME COLPOSCOPICO DOPO DETERSIONE DELLA PORTIO E DEI FORNICI CON ACIDO ACETICO AL 5%:</a:t>
            </a:r>
          </a:p>
          <a:p>
            <a:endParaRPr lang="it-IT" sz="2400" dirty="0" smtClean="0">
              <a:solidFill>
                <a:srgbClr val="FFFF00"/>
              </a:solidFill>
            </a:endParaRPr>
          </a:p>
          <a:p>
            <a:endParaRPr lang="it-IT" sz="2400" dirty="0" smtClean="0">
              <a:solidFill>
                <a:srgbClr val="FFFF00"/>
              </a:solidFill>
            </a:endParaRPr>
          </a:p>
          <a:p>
            <a:endParaRPr lang="it-IT" sz="2400" dirty="0" smtClean="0">
              <a:solidFill>
                <a:srgbClr val="FFFF00"/>
              </a:solidFill>
            </a:endParaRPr>
          </a:p>
          <a:p>
            <a:endParaRPr lang="it-IT" sz="2400" dirty="0" smtClean="0">
              <a:solidFill>
                <a:srgbClr val="FFFF00"/>
              </a:solidFill>
            </a:endParaRPr>
          </a:p>
          <a:p>
            <a:endParaRPr lang="it-IT" sz="2400" dirty="0" smtClean="0">
              <a:solidFill>
                <a:srgbClr val="FFFF00"/>
              </a:solidFill>
            </a:endParaRPr>
          </a:p>
          <a:p>
            <a:endParaRPr lang="it-IT" sz="2400" dirty="0" smtClean="0">
              <a:solidFill>
                <a:srgbClr val="FFFF00"/>
              </a:solidFill>
            </a:endParaRPr>
          </a:p>
          <a:p>
            <a:endParaRPr lang="it-IT" sz="2400" dirty="0" smtClean="0">
              <a:solidFill>
                <a:srgbClr val="FFFF00"/>
              </a:solidFill>
            </a:endParaRPr>
          </a:p>
          <a:p>
            <a:endParaRPr lang="it-IT" sz="2400" dirty="0" smtClean="0">
              <a:solidFill>
                <a:srgbClr val="FFFF00"/>
              </a:solidFill>
            </a:endParaRPr>
          </a:p>
          <a:p>
            <a:endParaRPr lang="it-IT" sz="2400" dirty="0" smtClean="0">
              <a:solidFill>
                <a:srgbClr val="FFFF00"/>
              </a:solidFill>
            </a:endParaRPr>
          </a:p>
          <a:p>
            <a:endParaRPr lang="it-IT" sz="2400" dirty="0" smtClean="0">
              <a:solidFill>
                <a:srgbClr val="FFFF00"/>
              </a:solidFill>
            </a:endParaRPr>
          </a:p>
          <a:p>
            <a:endParaRPr lang="it-IT" sz="2400" dirty="0" smtClean="0">
              <a:solidFill>
                <a:srgbClr val="FFFF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328" y="1412776"/>
            <a:ext cx="4305672" cy="322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323528" y="4293096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L’epitelio normale è trasparente e non subisce variazioni all’acido acetico. </a:t>
            </a:r>
          </a:p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E’ possibile distinguere l’epitelio squamoso dal cilindrico  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6.</a:t>
            </a:r>
            <a:r>
              <a:rPr lang="it-IT" sz="2400" dirty="0" smtClean="0">
                <a:solidFill>
                  <a:srgbClr val="FFFF00"/>
                </a:solidFill>
              </a:rPr>
              <a:t> </a:t>
            </a:r>
            <a:r>
              <a:rPr lang="it-IT" sz="2400" b="1" dirty="0" smtClean="0">
                <a:solidFill>
                  <a:srgbClr val="FFFF00"/>
                </a:solidFill>
              </a:rPr>
              <a:t>APPLICAZIONE SOLUZIONE </a:t>
            </a:r>
            <a:r>
              <a:rPr lang="it-IT" sz="2400" b="1" dirty="0" err="1" smtClean="0">
                <a:solidFill>
                  <a:srgbClr val="FFFF00"/>
                </a:solidFill>
              </a:rPr>
              <a:t>DI</a:t>
            </a:r>
            <a:r>
              <a:rPr lang="it-IT" sz="2400" b="1" dirty="0" smtClean="0">
                <a:solidFill>
                  <a:srgbClr val="FFFF00"/>
                </a:solidFill>
              </a:rPr>
              <a:t> LUGOL TEST </a:t>
            </a:r>
            <a:r>
              <a:rPr lang="it-IT" sz="2400" b="1" dirty="0" err="1" smtClean="0">
                <a:solidFill>
                  <a:srgbClr val="FFFF00"/>
                </a:solidFill>
              </a:rPr>
              <a:t>DI</a:t>
            </a:r>
            <a:r>
              <a:rPr lang="it-IT" sz="2400" b="1" dirty="0" smtClean="0">
                <a:solidFill>
                  <a:srgbClr val="FFFF00"/>
                </a:solidFill>
              </a:rPr>
              <a:t> SCHILLER + </a:t>
            </a:r>
            <a:r>
              <a:rPr lang="it-IT" sz="2400" b="1" dirty="0" err="1" smtClean="0">
                <a:solidFill>
                  <a:srgbClr val="FFFF00"/>
                </a:solidFill>
              </a:rPr>
              <a:t>EV</a:t>
            </a:r>
            <a:r>
              <a:rPr lang="it-IT" sz="2400" b="1" dirty="0" smtClean="0">
                <a:solidFill>
                  <a:srgbClr val="FFFF00"/>
                </a:solidFill>
              </a:rPr>
              <a:t>. BIOPSIA 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4797152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7.VAGINOSCOPIA</a:t>
            </a:r>
          </a:p>
          <a:p>
            <a:r>
              <a:rPr lang="it-IT" sz="2400" b="1" dirty="0" smtClean="0">
                <a:solidFill>
                  <a:srgbClr val="FFFF00"/>
                </a:solidFill>
              </a:rPr>
              <a:t>8</a:t>
            </a:r>
            <a:r>
              <a:rPr lang="it-IT" sz="2400" b="1" dirty="0" smtClean="0">
                <a:solidFill>
                  <a:srgbClr val="FFFF00"/>
                </a:solidFill>
              </a:rPr>
              <a:t>. </a:t>
            </a:r>
            <a:r>
              <a:rPr lang="it-IT" sz="2400" b="1" dirty="0" smtClean="0">
                <a:solidFill>
                  <a:srgbClr val="FFFF00"/>
                </a:solidFill>
              </a:rPr>
              <a:t>ESTRAZIONE DELLO SPECULUM</a:t>
            </a:r>
          </a:p>
          <a:p>
            <a:r>
              <a:rPr lang="it-IT" sz="2400" b="1" dirty="0" smtClean="0">
                <a:solidFill>
                  <a:srgbClr val="FFFF00"/>
                </a:solidFill>
              </a:rPr>
              <a:t>9</a:t>
            </a:r>
            <a:r>
              <a:rPr lang="it-IT" sz="2400" b="1" dirty="0" smtClean="0">
                <a:solidFill>
                  <a:srgbClr val="FFFF00"/>
                </a:solidFill>
              </a:rPr>
              <a:t>. </a:t>
            </a:r>
            <a:r>
              <a:rPr lang="it-IT" sz="2400" b="1" dirty="0" smtClean="0">
                <a:solidFill>
                  <a:srgbClr val="FFFF00"/>
                </a:solidFill>
              </a:rPr>
              <a:t>VULVOSCOPIA: osservazione</a:t>
            </a:r>
          </a:p>
          <a:p>
            <a:r>
              <a:rPr lang="it-IT" sz="2400" b="1" dirty="0" smtClean="0">
                <a:solidFill>
                  <a:srgbClr val="FFFF00"/>
                </a:solidFill>
              </a:rPr>
              <a:t> diretta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428396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2965" y="3302224"/>
            <a:ext cx="4741035" cy="355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4355976" y="476672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sz="2400" b="1" dirty="0" smtClean="0">
                <a:solidFill>
                  <a:schemeClr val="bg1"/>
                </a:solidFill>
              </a:rPr>
              <a:t>La soluzione iodata colora l’epitelio squamoso normale perché si combina con le cellule dello strato intermedio ricche di glicogeno. Se l’epitelio è atrofico manca parte dello strato epiteliale per cui non si colora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411760" y="404664"/>
            <a:ext cx="4669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66FF66"/>
                </a:solidFill>
              </a:rPr>
              <a:t>La colposcopia nella diagnosi: </a:t>
            </a:r>
          </a:p>
        </p:txBody>
      </p:sp>
      <p:sp>
        <p:nvSpPr>
          <p:cNvPr id="6" name="Rettangolo 5"/>
          <p:cNvSpPr/>
          <p:nvPr/>
        </p:nvSpPr>
        <p:spPr>
          <a:xfrm>
            <a:off x="683568" y="1484784"/>
            <a:ext cx="7704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sz="2400" b="1" dirty="0" smtClean="0">
                <a:solidFill>
                  <a:srgbClr val="FFFF00"/>
                </a:solidFill>
              </a:rPr>
              <a:t>– Definire la presenza o assenza di lesione</a:t>
            </a: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r>
              <a:rPr lang="it-IT" sz="2400" b="1" dirty="0" smtClean="0">
                <a:solidFill>
                  <a:srgbClr val="FFFF00"/>
                </a:solidFill>
              </a:rPr>
              <a:t>– Definire la giunzione squamo-colonnare</a:t>
            </a: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r>
              <a:rPr lang="it-IT" sz="2400" b="1" dirty="0" smtClean="0">
                <a:solidFill>
                  <a:srgbClr val="FFFF00"/>
                </a:solidFill>
              </a:rPr>
              <a:t>– Definire la topografia della lesione:</a:t>
            </a:r>
          </a:p>
          <a:p>
            <a:r>
              <a:rPr lang="it-IT" sz="2400" b="1" dirty="0" smtClean="0">
                <a:solidFill>
                  <a:srgbClr val="FFFF00"/>
                </a:solidFill>
              </a:rPr>
              <a:t>• sede</a:t>
            </a:r>
          </a:p>
          <a:p>
            <a:r>
              <a:rPr lang="it-IT" sz="2400" b="1" dirty="0" smtClean="0">
                <a:solidFill>
                  <a:srgbClr val="FFFF00"/>
                </a:solidFill>
              </a:rPr>
              <a:t>• l’estensione</a:t>
            </a:r>
          </a:p>
          <a:p>
            <a:r>
              <a:rPr lang="it-IT" sz="2400" b="1" dirty="0" smtClean="0">
                <a:solidFill>
                  <a:srgbClr val="FFFF00"/>
                </a:solidFill>
              </a:rPr>
              <a:t>• i limiti </a:t>
            </a:r>
            <a:r>
              <a:rPr lang="it-IT" sz="2400" b="1" dirty="0" err="1" smtClean="0">
                <a:solidFill>
                  <a:srgbClr val="FFFF00"/>
                </a:solidFill>
              </a:rPr>
              <a:t>esocervicali</a:t>
            </a:r>
            <a:r>
              <a:rPr lang="it-IT" sz="2400" b="1" dirty="0" smtClean="0">
                <a:solidFill>
                  <a:srgbClr val="FFFF00"/>
                </a:solidFill>
              </a:rPr>
              <a:t> ed </a:t>
            </a:r>
            <a:r>
              <a:rPr lang="it-IT" sz="2400" b="1" dirty="0" err="1" smtClean="0">
                <a:solidFill>
                  <a:srgbClr val="FFFF00"/>
                </a:solidFill>
              </a:rPr>
              <a:t>endocervicali</a:t>
            </a:r>
            <a:endParaRPr lang="it-IT" sz="2400" b="1" dirty="0" smtClean="0">
              <a:solidFill>
                <a:srgbClr val="FFFF00"/>
              </a:solidFill>
            </a:endParaRP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endParaRPr lang="it-IT" sz="2400" b="1" dirty="0" smtClean="0">
              <a:solidFill>
                <a:srgbClr val="FFFF00"/>
              </a:solidFill>
            </a:endParaRPr>
          </a:p>
          <a:p>
            <a:r>
              <a:rPr lang="it-IT" sz="2400" b="1" dirty="0" smtClean="0">
                <a:solidFill>
                  <a:srgbClr val="FFFF00"/>
                </a:solidFill>
              </a:rPr>
              <a:t>                                              Criteri </a:t>
            </a:r>
            <a:r>
              <a:rPr lang="it-IT" sz="2400" b="1" dirty="0" err="1" smtClean="0">
                <a:solidFill>
                  <a:srgbClr val="FFFF00"/>
                </a:solidFill>
              </a:rPr>
              <a:t>colposcopici</a:t>
            </a:r>
            <a:r>
              <a:rPr lang="it-IT" sz="2400" b="1" dirty="0" smtClean="0">
                <a:solidFill>
                  <a:srgbClr val="FFFF00"/>
                </a:solidFill>
              </a:rPr>
              <a:t> :  IFCCP 2011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1192</Words>
  <Application>Microsoft Office PowerPoint</Application>
  <PresentationFormat>Presentazione su schermo (4:3)</PresentationFormat>
  <Paragraphs>254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Appunti per ostetriche e non solo</vt:lpstr>
      <vt:lpstr>Diapositiva 2</vt:lpstr>
      <vt:lpstr> Rappresenta un mezzo di indagine che permette di riconoscere, delimitare e diagnosticare differenti aspetti normali e anormali dell’esocervice, della vagina, della vulva e del perineo.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• Rappresenta un mezzo di indagine che permette di riconoscere, delimitare e diagnosticare differenti aspetti normali e anormali dell’esocervice, della vagina, della vulva e del perineo.</dc:title>
  <dc:creator>Tatiana</dc:creator>
  <cp:lastModifiedBy>Tatiana</cp:lastModifiedBy>
  <cp:revision>68</cp:revision>
  <dcterms:created xsi:type="dcterms:W3CDTF">2017-05-01T08:45:16Z</dcterms:created>
  <dcterms:modified xsi:type="dcterms:W3CDTF">2017-05-06T04:43:53Z</dcterms:modified>
</cp:coreProperties>
</file>