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9" r:id="rId5"/>
    <p:sldMasterId id="2147483722" r:id="rId6"/>
    <p:sldMasterId id="2147483734" r:id="rId7"/>
    <p:sldMasterId id="2147483746" r:id="rId8"/>
    <p:sldMasterId id="2147483758" r:id="rId9"/>
    <p:sldMasterId id="2147483770" r:id="rId10"/>
    <p:sldMasterId id="2147483782" r:id="rId11"/>
  </p:sldMasterIdLst>
  <p:handoutMasterIdLst>
    <p:handoutMasterId r:id="rId41"/>
  </p:handoutMasterIdLst>
  <p:sldIdLst>
    <p:sldId id="256" r:id="rId12"/>
    <p:sldId id="257" r:id="rId13"/>
    <p:sldId id="261" r:id="rId14"/>
    <p:sldId id="287" r:id="rId15"/>
    <p:sldId id="260" r:id="rId16"/>
    <p:sldId id="262" r:id="rId17"/>
    <p:sldId id="263" r:id="rId18"/>
    <p:sldId id="265" r:id="rId19"/>
    <p:sldId id="266" r:id="rId20"/>
    <p:sldId id="269" r:id="rId21"/>
    <p:sldId id="285" r:id="rId22"/>
    <p:sldId id="271" r:id="rId23"/>
    <p:sldId id="286" r:id="rId24"/>
    <p:sldId id="296" r:id="rId25"/>
    <p:sldId id="277" r:id="rId26"/>
    <p:sldId id="288" r:id="rId27"/>
    <p:sldId id="295" r:id="rId28"/>
    <p:sldId id="278" r:id="rId29"/>
    <p:sldId id="274" r:id="rId30"/>
    <p:sldId id="281" r:id="rId31"/>
    <p:sldId id="275" r:id="rId32"/>
    <p:sldId id="297" r:id="rId33"/>
    <p:sldId id="299" r:id="rId34"/>
    <p:sldId id="290" r:id="rId35"/>
    <p:sldId id="291" r:id="rId36"/>
    <p:sldId id="289" r:id="rId37"/>
    <p:sldId id="283" r:id="rId38"/>
    <p:sldId id="272" r:id="rId39"/>
    <p:sldId id="298" r:id="rId40"/>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B8E9E28-DBCF-417D-BB61-31417CDB0022}" type="datetimeFigureOut">
              <a:rPr lang="it-IT" smtClean="0"/>
              <a:t>05/05/2017</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2E845CD-62D8-48F5-8CA1-38A673ABD0A2}" type="slidenum">
              <a:rPr lang="it-IT" smtClean="0"/>
              <a:t>‹N›</a:t>
            </a:fld>
            <a:endParaRPr lang="it-IT"/>
          </a:p>
        </p:txBody>
      </p:sp>
    </p:spTree>
    <p:extLst>
      <p:ext uri="{BB962C8B-B14F-4D97-AF65-F5344CB8AC3E}">
        <p14:creationId xmlns:p14="http://schemas.microsoft.com/office/powerpoint/2010/main" val="4832315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21588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47792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267525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46910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25504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32152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077336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383186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013947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637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00863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634447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338394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118016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980998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994734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869373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200570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000667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34263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978057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313467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976634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590765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79448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72918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46074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49671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2845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5131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95689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2114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32050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25496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24117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92049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76715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19330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28702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14462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2839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0615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23228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79279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03988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44891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49642754-87C7-499F-B808-FF75CD52D5B3}"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6136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5CA24DA7-C0D8-4E7B-9353-BC80231A5896}"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874032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8E8FA70E-0828-498D-B5E6-D84EA65EF72C}"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909906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8B0F4460-2410-4E97-81DB-18BD66938C7F}"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62679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CE811610-B051-4BD8-8887-C554599D56CF}"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306240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90515A79-560B-4117-AB4E-A57121F62BC3}"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6911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3ACB5EA3-AB33-4416-A283-C1147D59AAE9}"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736236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2DA265F6-DB9A-42F7-84D5-FF3270E67338}"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864478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F00AC6F0-BC7A-4A3F-91DA-67F211467FB3}"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74031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8F7F92CC-873D-4AA2-AB2F-B3DB26BB39C7}"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730210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022800B6-C6E9-4E18-85B4-FBB6D1DCAF72}"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788068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E18D4C-3643-4936-8667-6839C70110F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48366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49642754-87C7-499F-B808-FF75CD52D5B3}"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961108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5CA24DA7-C0D8-4E7B-9353-BC80231A5896}"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83515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8E8FA70E-0828-498D-B5E6-D84EA65EF72C}"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29152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8B0F4460-2410-4E97-81DB-18BD66938C7F}"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6978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CE811610-B051-4BD8-8887-C554599D56CF}"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544294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90515A79-560B-4117-AB4E-A57121F62BC3}"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677090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3ACB5EA3-AB33-4416-A283-C1147D59AAE9}"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919563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2DA265F6-DB9A-42F7-84D5-FF3270E67338}"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158587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F00AC6F0-BC7A-4A3F-91DA-67F211467FB3}"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76424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8F7F92CC-873D-4AA2-AB2F-B3DB26BB39C7}"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124214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022800B6-C6E9-4E18-85B4-FBB6D1DCAF72}"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548555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E18D4C-3643-4936-8667-6839C70110F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197916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9635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8683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542625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22590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059465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00312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53246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98524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39218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78007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107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8801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877067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11322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439855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88329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721603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566880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516392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413780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347712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830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011759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18008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160374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129231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614041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824846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83372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595928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5115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7816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05/05/2017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97157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691218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130404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708418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884450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432668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29255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108924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238234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0428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05/05/2017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4677843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1048458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09144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17966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FF">
                <a:gamma/>
                <a:shade val="46275"/>
                <a:invGamma/>
              </a:srgbClr>
            </a:gs>
            <a:gs pos="50000">
              <a:srgbClr val="3333FF"/>
            </a:gs>
            <a:gs pos="100000">
              <a:srgbClr val="3333FF">
                <a:gamma/>
                <a:shade val="46275"/>
                <a:invGamma/>
              </a:srgbClr>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26BB4AC2-F561-4E2C-9AE2-426A45477201}"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4204278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FF">
                <a:gamma/>
                <a:shade val="46275"/>
                <a:invGamma/>
              </a:srgbClr>
            </a:gs>
            <a:gs pos="50000">
              <a:srgbClr val="3333FF"/>
            </a:gs>
            <a:gs pos="100000">
              <a:srgbClr val="3333FF">
                <a:gamma/>
                <a:shade val="46275"/>
                <a:invGamma/>
              </a:srgbClr>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26BB4AC2-F561-4E2C-9AE2-426A45477201}" type="slidenum">
              <a:rPr lang="it-IT">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896503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5870878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005676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8854645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solidFill>
                  <a:prstClr val="black">
                    <a:tint val="75000"/>
                  </a:prstClr>
                </a:solidFill>
              </a:rPr>
              <a:pPr/>
              <a:t>05/05/2017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4119913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2.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14.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0.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vmlDrawing" Target="../drawings/vmlDrawing1.vml"/><Relationship Id="rId1" Type="http://schemas.openxmlformats.org/officeDocument/2006/relationships/themeOverride" Target="../theme/themeOverride22.xml"/><Relationship Id="rId6" Type="http://schemas.openxmlformats.org/officeDocument/2006/relationships/image" Target="../media/image19.tmp"/><Relationship Id="rId5" Type="http://schemas.openxmlformats.org/officeDocument/2006/relationships/image" Target="../media/image18.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708920"/>
            <a:ext cx="7772400" cy="1107554"/>
          </a:xfrm>
        </p:spPr>
        <p:txBody>
          <a:bodyPr/>
          <a:lstStyle/>
          <a:p>
            <a:r>
              <a:rPr lang="it-IT" dirty="0" smtClean="0">
                <a:latin typeface="Baskerville Old Face" pitchFamily="18" charset="0"/>
              </a:rPr>
              <a:t>Appunti per ostetriche e non solo</a:t>
            </a:r>
            <a:endParaRPr lang="it-IT" dirty="0">
              <a:latin typeface="Baskerville Old Face" pitchFamily="18" charset="0"/>
            </a:endParaRPr>
          </a:p>
        </p:txBody>
      </p:sp>
      <p:sp>
        <p:nvSpPr>
          <p:cNvPr id="3" name="Sottotitolo 2"/>
          <p:cNvSpPr>
            <a:spLocks noGrp="1"/>
          </p:cNvSpPr>
          <p:nvPr>
            <p:ph type="subTitle" idx="1"/>
          </p:nvPr>
        </p:nvSpPr>
        <p:spPr>
          <a:xfrm>
            <a:off x="827584" y="4293096"/>
            <a:ext cx="7560840" cy="1224136"/>
          </a:xfrm>
        </p:spPr>
        <p:txBody>
          <a:bodyPr>
            <a:normAutofit lnSpcReduction="10000"/>
          </a:bodyPr>
          <a:lstStyle/>
          <a:p>
            <a:r>
              <a:rPr lang="it-IT" sz="2200" dirty="0" smtClean="0">
                <a:solidFill>
                  <a:schemeClr val="tx1"/>
                </a:solidFill>
                <a:latin typeface="Baskerville Old Face" pitchFamily="18" charset="0"/>
              </a:rPr>
              <a:t>Green Park Mantova, Strada Circonvallazione Sud 21/B</a:t>
            </a:r>
          </a:p>
          <a:p>
            <a:r>
              <a:rPr lang="it-IT" sz="2200" dirty="0" smtClean="0">
                <a:solidFill>
                  <a:schemeClr val="tx1"/>
                </a:solidFill>
                <a:latin typeface="Baskerville Old Face" pitchFamily="18" charset="0"/>
              </a:rPr>
              <a:t>Mantova</a:t>
            </a:r>
          </a:p>
          <a:p>
            <a:r>
              <a:rPr lang="it-IT" sz="2200" dirty="0" smtClean="0">
                <a:solidFill>
                  <a:schemeClr val="tx1"/>
                </a:solidFill>
                <a:latin typeface="Baskerville Old Face" pitchFamily="18" charset="0"/>
              </a:rPr>
              <a:t>25 marzo – 8/22 aprile – 6/20 maggio 2017</a:t>
            </a:r>
          </a:p>
          <a:p>
            <a:endParaRPr lang="it-IT" dirty="0"/>
          </a:p>
        </p:txBody>
      </p:sp>
      <p:pic>
        <p:nvPicPr>
          <p:cNvPr id="1026" name="Picture 2"/>
          <p:cNvPicPr>
            <a:picLocks noChangeAspect="1" noChangeArrowheads="1"/>
          </p:cNvPicPr>
          <p:nvPr/>
        </p:nvPicPr>
        <p:blipFill>
          <a:blip r:embed="rId3" cstate="print"/>
          <a:srcRect/>
          <a:stretch>
            <a:fillRect/>
          </a:stretch>
        </p:blipFill>
        <p:spPr bwMode="auto">
          <a:xfrm>
            <a:off x="3779912" y="188640"/>
            <a:ext cx="1440160" cy="1469313"/>
          </a:xfrm>
          <a:prstGeom prst="rect">
            <a:avLst/>
          </a:prstGeom>
          <a:ln>
            <a:noFill/>
          </a:ln>
          <a:effectLst>
            <a:softEdge rad="112500"/>
          </a:effectLst>
        </p:spPr>
      </p:pic>
      <p:sp>
        <p:nvSpPr>
          <p:cNvPr id="5" name="CasellaDiTesto 4"/>
          <p:cNvSpPr txBox="1"/>
          <p:nvPr/>
        </p:nvSpPr>
        <p:spPr>
          <a:xfrm>
            <a:off x="3491880" y="1628800"/>
            <a:ext cx="2088232" cy="523220"/>
          </a:xfrm>
          <a:prstGeom prst="rect">
            <a:avLst/>
          </a:prstGeom>
          <a:noFill/>
        </p:spPr>
        <p:txBody>
          <a:bodyPr wrap="square" rtlCol="0">
            <a:spAutoFit/>
          </a:bodyPr>
          <a:lstStyle/>
          <a:p>
            <a:pPr algn="just"/>
            <a:r>
              <a:rPr lang="it-IT" sz="1400" dirty="0" smtClean="0">
                <a:latin typeface="Baskerville Old Face" pitchFamily="18" charset="0"/>
              </a:rPr>
              <a:t>Collegio delle Ostetriche della provincia di Mantova</a:t>
            </a:r>
            <a:endParaRPr lang="it-IT" sz="1400" dirty="0">
              <a:latin typeface="Baskerville Old Face"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DONNE </a:t>
            </a:r>
            <a:r>
              <a:rPr lang="it-IT" dirty="0" smtClean="0"/>
              <a:t>25-34 </a:t>
            </a:r>
            <a:r>
              <a:rPr lang="it-IT" dirty="0"/>
              <a:t>ANNI</a:t>
            </a:r>
          </a:p>
        </p:txBody>
      </p:sp>
      <p:sp>
        <p:nvSpPr>
          <p:cNvPr id="3" name="Segnaposto contenuto 2"/>
          <p:cNvSpPr>
            <a:spLocks noGrp="1"/>
          </p:cNvSpPr>
          <p:nvPr>
            <p:ph idx="1"/>
          </p:nvPr>
        </p:nvSpPr>
        <p:spPr>
          <a:xfrm>
            <a:off x="467544" y="2276872"/>
            <a:ext cx="8229600" cy="3340968"/>
          </a:xfrm>
        </p:spPr>
        <p:txBody>
          <a:bodyPr>
            <a:noAutofit/>
          </a:bodyPr>
          <a:lstStyle/>
          <a:p>
            <a:r>
              <a:rPr lang="it-IT" sz="2800" dirty="0"/>
              <a:t>Vetrino </a:t>
            </a:r>
            <a:r>
              <a:rPr lang="it-IT" sz="2800" dirty="0" smtClean="0"/>
              <a:t>(in </a:t>
            </a:r>
            <a:r>
              <a:rPr lang="it-IT" sz="2800" dirty="0"/>
              <a:t>strato </a:t>
            </a:r>
            <a:r>
              <a:rPr lang="it-IT" sz="2800" dirty="0" smtClean="0"/>
              <a:t>sottile) </a:t>
            </a:r>
            <a:r>
              <a:rPr lang="it-IT" sz="2800" dirty="0"/>
              <a:t>da esaminare al microscopio</a:t>
            </a:r>
          </a:p>
          <a:p>
            <a:r>
              <a:rPr lang="it-IT" sz="2800" dirty="0"/>
              <a:t>Screening </a:t>
            </a:r>
            <a:r>
              <a:rPr lang="it-IT" sz="2800" dirty="0" smtClean="0"/>
              <a:t>citologico </a:t>
            </a:r>
          </a:p>
          <a:p>
            <a:r>
              <a:rPr lang="it-IT" sz="2800" dirty="0" smtClean="0"/>
              <a:t>Supervisione </a:t>
            </a:r>
            <a:r>
              <a:rPr lang="it-IT" sz="2800" dirty="0"/>
              <a:t>medica</a:t>
            </a:r>
          </a:p>
          <a:p>
            <a:r>
              <a:rPr lang="it-IT" sz="2800" dirty="0"/>
              <a:t>Refertazione </a:t>
            </a:r>
            <a:r>
              <a:rPr lang="it-IT" sz="2800" dirty="0" smtClean="0"/>
              <a:t>standardizzata </a:t>
            </a:r>
            <a:endParaRPr lang="it-IT" sz="2800" dirty="0"/>
          </a:p>
          <a:p>
            <a:r>
              <a:rPr lang="it-IT" sz="2800" dirty="0"/>
              <a:t>Raccomandazioni e ripetizione esame secondo schema </a:t>
            </a:r>
            <a:r>
              <a:rPr lang="it-IT" sz="2800" dirty="0" smtClean="0"/>
              <a:t>validato</a:t>
            </a:r>
            <a:endParaRPr lang="it-IT" sz="2800" dirty="0"/>
          </a:p>
          <a:p>
            <a:endParaRPr lang="it-IT" sz="2400" dirty="0"/>
          </a:p>
        </p:txBody>
      </p:sp>
    </p:spTree>
    <p:extLst>
      <p:ext uri="{BB962C8B-B14F-4D97-AF65-F5344CB8AC3E}">
        <p14:creationId xmlns:p14="http://schemas.microsoft.com/office/powerpoint/2010/main" val="1785439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857052" y="225425"/>
            <a:ext cx="7247497" cy="400110"/>
          </a:xfrm>
          <a:prstGeom prst="rect">
            <a:avLst/>
          </a:prstGeom>
          <a:noFill/>
          <a:ln w="9525">
            <a:noFill/>
            <a:miter lim="800000"/>
            <a:headEnd/>
            <a:tailEnd/>
          </a:ln>
          <a:effectLst/>
        </p:spPr>
        <p:txBody>
          <a:bodyPr wrap="none">
            <a:spAutoFit/>
          </a:bodyPr>
          <a:lstStyle/>
          <a:p>
            <a:r>
              <a:rPr lang="it-IT" sz="2000" b="1" cap="all" dirty="0">
                <a:solidFill>
                  <a:srgbClr val="FFFF00"/>
                </a:solidFill>
                <a:effectLst>
                  <a:outerShdw blurRad="38100" dist="38100" dir="2700000" algn="tl">
                    <a:srgbClr val="000000"/>
                  </a:outerShdw>
                </a:effectLst>
                <a:latin typeface="Comic Sans MS" pitchFamily="66" charset="0"/>
              </a:rPr>
              <a:t>Screening citologico </a:t>
            </a:r>
            <a:r>
              <a:rPr lang="it-IT" sz="2000" b="1" cap="all" dirty="0" smtClean="0">
                <a:solidFill>
                  <a:srgbClr val="FFFF00"/>
                </a:solidFill>
                <a:effectLst>
                  <a:outerShdw blurRad="38100" dist="38100" dir="2700000" algn="tl">
                    <a:srgbClr val="000000"/>
                  </a:outerShdw>
                </a:effectLst>
                <a:latin typeface="Comic Sans MS" pitchFamily="66" charset="0"/>
              </a:rPr>
              <a:t>pap-test (donne 25-34)</a:t>
            </a:r>
            <a:endParaRPr lang="it-IT" sz="2000" b="1" cap="all" dirty="0">
              <a:solidFill>
                <a:srgbClr val="FFFF00"/>
              </a:solidFill>
              <a:effectLst>
                <a:outerShdw blurRad="38100" dist="38100" dir="2700000" algn="tl">
                  <a:srgbClr val="000000"/>
                </a:outerShdw>
              </a:effectLst>
              <a:latin typeface="Comic Sans MS" pitchFamily="66" charset="0"/>
            </a:endParaRPr>
          </a:p>
        </p:txBody>
      </p:sp>
      <p:sp>
        <p:nvSpPr>
          <p:cNvPr id="4102" name="Line 6"/>
          <p:cNvSpPr>
            <a:spLocks noChangeShapeType="1"/>
          </p:cNvSpPr>
          <p:nvPr/>
        </p:nvSpPr>
        <p:spPr bwMode="auto">
          <a:xfrm>
            <a:off x="2124075" y="904875"/>
            <a:ext cx="4824413" cy="0"/>
          </a:xfrm>
          <a:prstGeom prst="line">
            <a:avLst/>
          </a:prstGeom>
          <a:noFill/>
          <a:ln w="34925">
            <a:solidFill>
              <a:srgbClr val="FFFF00"/>
            </a:solidFill>
            <a:round/>
            <a:headEnd/>
            <a:tailEnd/>
          </a:ln>
          <a:effectLst/>
        </p:spPr>
        <p:txBody>
          <a:bodyPr/>
          <a:lstStyle/>
          <a:p>
            <a:endParaRPr lang="it-IT">
              <a:solidFill>
                <a:srgbClr val="000000"/>
              </a:solidFill>
              <a:latin typeface="Comic Sans MS" pitchFamily="66" charset="0"/>
            </a:endParaRPr>
          </a:p>
        </p:txBody>
      </p:sp>
      <p:sp>
        <p:nvSpPr>
          <p:cNvPr id="4103" name="Line 7"/>
          <p:cNvSpPr>
            <a:spLocks noChangeShapeType="1"/>
          </p:cNvSpPr>
          <p:nvPr/>
        </p:nvSpPr>
        <p:spPr bwMode="auto">
          <a:xfrm>
            <a:off x="2124075" y="904875"/>
            <a:ext cx="0" cy="503238"/>
          </a:xfrm>
          <a:prstGeom prst="line">
            <a:avLst/>
          </a:prstGeom>
          <a:noFill/>
          <a:ln w="34925">
            <a:solidFill>
              <a:srgbClr val="FFFF00"/>
            </a:solidFill>
            <a:round/>
            <a:headEnd/>
            <a:tailEnd/>
          </a:ln>
          <a:effectLst/>
        </p:spPr>
        <p:txBody>
          <a:bodyPr/>
          <a:lstStyle/>
          <a:p>
            <a:endParaRPr lang="it-IT">
              <a:solidFill>
                <a:srgbClr val="000000"/>
              </a:solidFill>
              <a:latin typeface="Comic Sans MS" pitchFamily="66" charset="0"/>
            </a:endParaRPr>
          </a:p>
        </p:txBody>
      </p:sp>
      <p:sp>
        <p:nvSpPr>
          <p:cNvPr id="4104" name="Text Box 8"/>
          <p:cNvSpPr txBox="1">
            <a:spLocks noChangeArrowheads="1"/>
          </p:cNvSpPr>
          <p:nvPr/>
        </p:nvSpPr>
        <p:spPr bwMode="auto">
          <a:xfrm>
            <a:off x="1547813" y="1503363"/>
            <a:ext cx="1027112" cy="336550"/>
          </a:xfrm>
          <a:prstGeom prst="rect">
            <a:avLst/>
          </a:prstGeom>
          <a:noFill/>
          <a:ln w="9525">
            <a:noFill/>
            <a:miter lim="800000"/>
            <a:headEnd/>
            <a:tailEnd/>
          </a:ln>
          <a:effectLst/>
        </p:spPr>
        <p:txBody>
          <a:bodyPr wrap="none">
            <a:spAutoFit/>
          </a:bodyPr>
          <a:lstStyle/>
          <a:p>
            <a:r>
              <a:rPr lang="it-IT" sz="1600" dirty="0">
                <a:solidFill>
                  <a:srgbClr val="FFFF00"/>
                </a:solidFill>
                <a:effectLst>
                  <a:outerShdw blurRad="38100" dist="38100" dir="2700000" algn="tl">
                    <a:srgbClr val="000000"/>
                  </a:outerShdw>
                </a:effectLst>
                <a:latin typeface="Comic Sans MS" pitchFamily="66" charset="0"/>
              </a:rPr>
              <a:t>Negativo</a:t>
            </a:r>
          </a:p>
        </p:txBody>
      </p:sp>
      <p:sp>
        <p:nvSpPr>
          <p:cNvPr id="4105" name="Line 9"/>
          <p:cNvSpPr>
            <a:spLocks noChangeShapeType="1"/>
          </p:cNvSpPr>
          <p:nvPr/>
        </p:nvSpPr>
        <p:spPr bwMode="auto">
          <a:xfrm>
            <a:off x="4554538" y="904875"/>
            <a:ext cx="0" cy="503238"/>
          </a:xfrm>
          <a:prstGeom prst="line">
            <a:avLst/>
          </a:prstGeom>
          <a:noFill/>
          <a:ln w="34925">
            <a:solidFill>
              <a:srgbClr val="FFFF00"/>
            </a:solidFill>
            <a:round/>
            <a:headEnd/>
            <a:tailEnd/>
          </a:ln>
          <a:effectLst/>
        </p:spPr>
        <p:txBody>
          <a:bodyPr/>
          <a:lstStyle/>
          <a:p>
            <a:endParaRPr lang="it-IT">
              <a:solidFill>
                <a:srgbClr val="000000"/>
              </a:solidFill>
              <a:latin typeface="Comic Sans MS" pitchFamily="66" charset="0"/>
            </a:endParaRPr>
          </a:p>
        </p:txBody>
      </p:sp>
      <p:sp>
        <p:nvSpPr>
          <p:cNvPr id="4106" name="Line 10"/>
          <p:cNvSpPr>
            <a:spLocks noChangeShapeType="1"/>
          </p:cNvSpPr>
          <p:nvPr/>
        </p:nvSpPr>
        <p:spPr bwMode="auto">
          <a:xfrm>
            <a:off x="6948488" y="904875"/>
            <a:ext cx="0" cy="503238"/>
          </a:xfrm>
          <a:prstGeom prst="line">
            <a:avLst/>
          </a:prstGeom>
          <a:noFill/>
          <a:ln w="34925">
            <a:solidFill>
              <a:srgbClr val="FFFF00"/>
            </a:solidFill>
            <a:round/>
            <a:headEnd/>
            <a:tailEnd/>
          </a:ln>
          <a:effectLst/>
        </p:spPr>
        <p:txBody>
          <a:bodyPr/>
          <a:lstStyle/>
          <a:p>
            <a:endParaRPr lang="it-IT">
              <a:solidFill>
                <a:srgbClr val="000000"/>
              </a:solidFill>
              <a:latin typeface="Comic Sans MS" pitchFamily="66" charset="0"/>
            </a:endParaRPr>
          </a:p>
        </p:txBody>
      </p:sp>
      <p:sp>
        <p:nvSpPr>
          <p:cNvPr id="4107" name="Text Box 11"/>
          <p:cNvSpPr txBox="1">
            <a:spLocks noChangeArrowheads="1"/>
          </p:cNvSpPr>
          <p:nvPr/>
        </p:nvSpPr>
        <p:spPr bwMode="auto">
          <a:xfrm>
            <a:off x="4111151" y="1556205"/>
            <a:ext cx="1018227" cy="338554"/>
          </a:xfrm>
          <a:prstGeom prst="rect">
            <a:avLst/>
          </a:prstGeom>
          <a:noFill/>
          <a:ln w="9525">
            <a:noFill/>
            <a:miter lim="800000"/>
            <a:headEnd/>
            <a:tailEnd/>
          </a:ln>
          <a:effectLst/>
        </p:spPr>
        <p:txBody>
          <a:bodyPr wrap="none">
            <a:spAutoFit/>
          </a:bodyPr>
          <a:lstStyle/>
          <a:p>
            <a:r>
              <a:rPr lang="it-IT" sz="1600" dirty="0" smtClean="0">
                <a:solidFill>
                  <a:srgbClr val="FFFF00"/>
                </a:solidFill>
                <a:effectLst>
                  <a:outerShdw blurRad="38100" dist="38100" dir="2700000" algn="tl">
                    <a:srgbClr val="000000"/>
                  </a:outerShdw>
                </a:effectLst>
                <a:latin typeface="Comic Sans MS" pitchFamily="66" charset="0"/>
              </a:rPr>
              <a:t>DUBBIO</a:t>
            </a:r>
            <a:endParaRPr lang="it-IT" sz="1600" dirty="0">
              <a:solidFill>
                <a:srgbClr val="FFFF00"/>
              </a:solidFill>
              <a:effectLst>
                <a:outerShdw blurRad="38100" dist="38100" dir="2700000" algn="tl">
                  <a:srgbClr val="000000"/>
                </a:outerShdw>
              </a:effectLst>
              <a:latin typeface="Comic Sans MS" pitchFamily="66" charset="0"/>
            </a:endParaRPr>
          </a:p>
        </p:txBody>
      </p:sp>
      <p:sp>
        <p:nvSpPr>
          <p:cNvPr id="4108" name="Text Box 12"/>
          <p:cNvSpPr txBox="1">
            <a:spLocks noChangeArrowheads="1"/>
          </p:cNvSpPr>
          <p:nvPr/>
        </p:nvSpPr>
        <p:spPr bwMode="auto">
          <a:xfrm>
            <a:off x="6481763" y="1468438"/>
            <a:ext cx="1258678" cy="338554"/>
          </a:xfrm>
          <a:prstGeom prst="rect">
            <a:avLst/>
          </a:prstGeom>
          <a:noFill/>
          <a:ln w="9525">
            <a:noFill/>
            <a:miter lim="800000"/>
            <a:headEnd/>
            <a:tailEnd/>
          </a:ln>
          <a:effectLst/>
        </p:spPr>
        <p:txBody>
          <a:bodyPr wrap="none">
            <a:spAutoFit/>
          </a:bodyPr>
          <a:lstStyle/>
          <a:p>
            <a:r>
              <a:rPr lang="it-IT" sz="1600" dirty="0" smtClean="0">
                <a:solidFill>
                  <a:srgbClr val="FFFF00"/>
                </a:solidFill>
                <a:effectLst>
                  <a:outerShdw blurRad="38100" dist="38100" dir="2700000" algn="tl">
                    <a:srgbClr val="000000"/>
                  </a:outerShdw>
                </a:effectLst>
                <a:latin typeface="Comic Sans MS" pitchFamily="66" charset="0"/>
              </a:rPr>
              <a:t>POSITIVO</a:t>
            </a:r>
            <a:endParaRPr lang="it-IT" sz="1600" dirty="0">
              <a:solidFill>
                <a:srgbClr val="FFFF00"/>
              </a:solidFill>
              <a:effectLst>
                <a:outerShdw blurRad="38100" dist="38100" dir="2700000" algn="tl">
                  <a:srgbClr val="000000"/>
                </a:outerShdw>
              </a:effectLst>
              <a:latin typeface="Comic Sans MS" pitchFamily="66" charset="0"/>
            </a:endParaRPr>
          </a:p>
        </p:txBody>
      </p:sp>
      <p:sp>
        <p:nvSpPr>
          <p:cNvPr id="4109" name="Text Box 13"/>
          <p:cNvSpPr txBox="1">
            <a:spLocks noChangeArrowheads="1"/>
          </p:cNvSpPr>
          <p:nvPr/>
        </p:nvSpPr>
        <p:spPr bwMode="auto">
          <a:xfrm>
            <a:off x="6403975" y="2376488"/>
            <a:ext cx="1838965" cy="369332"/>
          </a:xfrm>
          <a:prstGeom prst="rect">
            <a:avLst/>
          </a:prstGeom>
          <a:noFill/>
          <a:ln w="9525">
            <a:noFill/>
            <a:miter lim="800000"/>
            <a:headEnd/>
            <a:tailEnd/>
          </a:ln>
          <a:effectLst/>
        </p:spPr>
        <p:txBody>
          <a:bodyPr wrap="none">
            <a:spAutoFit/>
          </a:bodyPr>
          <a:lstStyle/>
          <a:p>
            <a:r>
              <a:rPr lang="it-IT" dirty="0" smtClean="0">
                <a:solidFill>
                  <a:srgbClr val="FFFF00"/>
                </a:solidFill>
                <a:effectLst>
                  <a:outerShdw blurRad="38100" dist="38100" dir="2700000" algn="tl">
                    <a:srgbClr val="000000"/>
                  </a:outerShdw>
                </a:effectLst>
                <a:latin typeface="Comic Sans MS" pitchFamily="66" charset="0"/>
              </a:rPr>
              <a:t>COLPOSCOPIA</a:t>
            </a:r>
            <a:endParaRPr lang="it-IT" dirty="0">
              <a:solidFill>
                <a:srgbClr val="FFFF00"/>
              </a:solidFill>
              <a:effectLst>
                <a:outerShdw blurRad="38100" dist="38100" dir="2700000" algn="tl">
                  <a:srgbClr val="000000"/>
                </a:outerShdw>
              </a:effectLst>
              <a:latin typeface="Comic Sans MS" pitchFamily="66" charset="0"/>
            </a:endParaRPr>
          </a:p>
        </p:txBody>
      </p:sp>
      <p:sp>
        <p:nvSpPr>
          <p:cNvPr id="4110" name="Line 14"/>
          <p:cNvSpPr>
            <a:spLocks noChangeShapeType="1"/>
          </p:cNvSpPr>
          <p:nvPr/>
        </p:nvSpPr>
        <p:spPr bwMode="auto">
          <a:xfrm>
            <a:off x="6943725" y="1876425"/>
            <a:ext cx="4763" cy="407988"/>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4111" name="Line 15"/>
          <p:cNvSpPr>
            <a:spLocks noChangeShapeType="1"/>
          </p:cNvSpPr>
          <p:nvPr/>
        </p:nvSpPr>
        <p:spPr bwMode="auto">
          <a:xfrm>
            <a:off x="4572000" y="1976438"/>
            <a:ext cx="0" cy="555625"/>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4113" name="Rectangle 17"/>
          <p:cNvSpPr>
            <a:spLocks noChangeArrowheads="1"/>
          </p:cNvSpPr>
          <p:nvPr/>
        </p:nvSpPr>
        <p:spPr bwMode="auto">
          <a:xfrm>
            <a:off x="3621088" y="2703513"/>
            <a:ext cx="1881187" cy="530225"/>
          </a:xfrm>
          <a:prstGeom prst="rect">
            <a:avLst/>
          </a:prstGeom>
          <a:noFill/>
          <a:ln w="34925">
            <a:solidFill>
              <a:srgbClr val="FF0000"/>
            </a:solidFill>
            <a:miter lim="800000"/>
            <a:headEnd/>
            <a:tailEnd/>
          </a:ln>
          <a:effectLst/>
        </p:spPr>
        <p:txBody>
          <a:bodyPr wrap="none" anchor="ctr"/>
          <a:lstStyle/>
          <a:p>
            <a:pPr algn="ctr"/>
            <a:r>
              <a:rPr lang="it-IT" b="1">
                <a:solidFill>
                  <a:srgbClr val="FF0000"/>
                </a:solidFill>
                <a:effectLst>
                  <a:outerShdw blurRad="38100" dist="38100" dir="2700000" algn="tl">
                    <a:srgbClr val="000000"/>
                  </a:outerShdw>
                </a:effectLst>
                <a:latin typeface="Comic Sans MS" pitchFamily="66" charset="0"/>
              </a:rPr>
              <a:t>TRIAGE HPVhr</a:t>
            </a:r>
          </a:p>
        </p:txBody>
      </p:sp>
      <p:sp>
        <p:nvSpPr>
          <p:cNvPr id="4117" name="Text Box 21"/>
          <p:cNvSpPr txBox="1">
            <a:spLocks noChangeArrowheads="1"/>
          </p:cNvSpPr>
          <p:nvPr/>
        </p:nvSpPr>
        <p:spPr bwMode="auto">
          <a:xfrm>
            <a:off x="3602038" y="2741613"/>
            <a:ext cx="184150" cy="366712"/>
          </a:xfrm>
          <a:prstGeom prst="rect">
            <a:avLst/>
          </a:prstGeom>
          <a:noFill/>
          <a:ln w="9525">
            <a:noFill/>
            <a:miter lim="800000"/>
            <a:headEnd/>
            <a:tailEnd/>
          </a:ln>
          <a:effectLst/>
        </p:spPr>
        <p:txBody>
          <a:bodyPr wrap="none">
            <a:spAutoFit/>
          </a:bodyPr>
          <a:lstStyle/>
          <a:p>
            <a:endParaRPr lang="it-IT">
              <a:solidFill>
                <a:srgbClr val="FFFF00"/>
              </a:solidFill>
              <a:latin typeface="Comic Sans MS" pitchFamily="66" charset="0"/>
            </a:endParaRPr>
          </a:p>
        </p:txBody>
      </p:sp>
      <p:sp>
        <p:nvSpPr>
          <p:cNvPr id="4118" name="Line 22"/>
          <p:cNvSpPr>
            <a:spLocks noChangeShapeType="1"/>
          </p:cNvSpPr>
          <p:nvPr/>
        </p:nvSpPr>
        <p:spPr bwMode="auto">
          <a:xfrm flipH="1">
            <a:off x="3513138" y="3371850"/>
            <a:ext cx="938212" cy="679450"/>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4119" name="Line 23"/>
          <p:cNvSpPr>
            <a:spLocks noChangeShapeType="1"/>
          </p:cNvSpPr>
          <p:nvPr/>
        </p:nvSpPr>
        <p:spPr bwMode="auto">
          <a:xfrm>
            <a:off x="4686300" y="3371850"/>
            <a:ext cx="852488" cy="666750"/>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4120" name="Text Box 24"/>
          <p:cNvSpPr txBox="1">
            <a:spLocks noChangeArrowheads="1"/>
          </p:cNvSpPr>
          <p:nvPr/>
        </p:nvSpPr>
        <p:spPr bwMode="auto">
          <a:xfrm>
            <a:off x="2943225" y="4079875"/>
            <a:ext cx="1033463" cy="366713"/>
          </a:xfrm>
          <a:prstGeom prst="rect">
            <a:avLst/>
          </a:prstGeom>
          <a:noFill/>
          <a:ln w="9525">
            <a:noFill/>
            <a:miter lim="800000"/>
            <a:headEnd/>
            <a:tailEnd/>
          </a:ln>
          <a:effectLst/>
        </p:spPr>
        <p:txBody>
          <a:bodyPr wrap="none">
            <a:spAutoFit/>
          </a:bodyPr>
          <a:lstStyle/>
          <a:p>
            <a:r>
              <a:rPr lang="it-IT">
                <a:solidFill>
                  <a:srgbClr val="FFFF00"/>
                </a:solidFill>
                <a:effectLst>
                  <a:outerShdw blurRad="38100" dist="38100" dir="2700000" algn="tl">
                    <a:srgbClr val="000000"/>
                  </a:outerShdw>
                </a:effectLst>
                <a:latin typeface="Comic Sans MS" pitchFamily="66" charset="0"/>
              </a:rPr>
              <a:t>HPVhr -</a:t>
            </a:r>
          </a:p>
        </p:txBody>
      </p:sp>
      <p:sp>
        <p:nvSpPr>
          <p:cNvPr id="4121" name="Line 25"/>
          <p:cNvSpPr>
            <a:spLocks noChangeShapeType="1"/>
          </p:cNvSpPr>
          <p:nvPr/>
        </p:nvSpPr>
        <p:spPr bwMode="auto">
          <a:xfrm>
            <a:off x="3321050" y="4441825"/>
            <a:ext cx="0" cy="358775"/>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4122" name="Text Box 26"/>
          <p:cNvSpPr txBox="1">
            <a:spLocks noChangeArrowheads="1"/>
          </p:cNvSpPr>
          <p:nvPr/>
        </p:nvSpPr>
        <p:spPr bwMode="auto">
          <a:xfrm>
            <a:off x="2620734" y="4967288"/>
            <a:ext cx="1414170" cy="584775"/>
          </a:xfrm>
          <a:prstGeom prst="rect">
            <a:avLst/>
          </a:prstGeom>
          <a:noFill/>
          <a:ln w="9525">
            <a:noFill/>
            <a:miter lim="800000"/>
            <a:headEnd/>
            <a:tailEnd/>
          </a:ln>
          <a:effectLst/>
        </p:spPr>
        <p:txBody>
          <a:bodyPr wrap="none">
            <a:spAutoFit/>
          </a:bodyPr>
          <a:lstStyle/>
          <a:p>
            <a:r>
              <a:rPr lang="it-IT" sz="1600" dirty="0" smtClean="0">
                <a:solidFill>
                  <a:srgbClr val="FFFF00"/>
                </a:solidFill>
                <a:effectLst>
                  <a:outerShdw blurRad="38100" dist="38100" dir="2700000" algn="tl">
                    <a:srgbClr val="000000"/>
                  </a:outerShdw>
                </a:effectLst>
                <a:latin typeface="Comic Sans MS" pitchFamily="66" charset="0"/>
              </a:rPr>
              <a:t>SCREENING</a:t>
            </a:r>
          </a:p>
          <a:p>
            <a:r>
              <a:rPr lang="it-IT" sz="1600" dirty="0" smtClean="0">
                <a:solidFill>
                  <a:srgbClr val="FFFF00"/>
                </a:solidFill>
                <a:effectLst>
                  <a:outerShdw blurRad="38100" dist="38100" dir="2700000" algn="tl">
                    <a:srgbClr val="000000"/>
                  </a:outerShdw>
                </a:effectLst>
                <a:latin typeface="Comic Sans MS" pitchFamily="66" charset="0"/>
              </a:rPr>
              <a:t>TRIENNALE</a:t>
            </a:r>
            <a:endParaRPr lang="it-IT" sz="1600" dirty="0">
              <a:solidFill>
                <a:srgbClr val="FFFF00"/>
              </a:solidFill>
              <a:effectLst>
                <a:outerShdw blurRad="38100" dist="38100" dir="2700000" algn="tl">
                  <a:srgbClr val="000000"/>
                </a:outerShdw>
              </a:effectLst>
              <a:latin typeface="Comic Sans MS" pitchFamily="66" charset="0"/>
            </a:endParaRPr>
          </a:p>
        </p:txBody>
      </p:sp>
      <p:sp>
        <p:nvSpPr>
          <p:cNvPr id="4123" name="Text Box 27"/>
          <p:cNvSpPr txBox="1">
            <a:spLocks noChangeArrowheads="1"/>
          </p:cNvSpPr>
          <p:nvPr/>
        </p:nvSpPr>
        <p:spPr bwMode="auto">
          <a:xfrm>
            <a:off x="5224463" y="4090988"/>
            <a:ext cx="1047750" cy="366712"/>
          </a:xfrm>
          <a:prstGeom prst="rect">
            <a:avLst/>
          </a:prstGeom>
          <a:noFill/>
          <a:ln w="9525">
            <a:noFill/>
            <a:miter lim="800000"/>
            <a:headEnd/>
            <a:tailEnd/>
          </a:ln>
          <a:effectLst/>
        </p:spPr>
        <p:txBody>
          <a:bodyPr wrap="none">
            <a:spAutoFit/>
          </a:bodyPr>
          <a:lstStyle/>
          <a:p>
            <a:r>
              <a:rPr lang="it-IT">
                <a:solidFill>
                  <a:srgbClr val="FFFF00"/>
                </a:solidFill>
                <a:effectLst>
                  <a:outerShdw blurRad="38100" dist="38100" dir="2700000" algn="tl">
                    <a:srgbClr val="000000"/>
                  </a:outerShdw>
                </a:effectLst>
                <a:latin typeface="Comic Sans MS" pitchFamily="66" charset="0"/>
              </a:rPr>
              <a:t>HPVhr +</a:t>
            </a:r>
          </a:p>
        </p:txBody>
      </p:sp>
      <p:sp>
        <p:nvSpPr>
          <p:cNvPr id="4124" name="Line 28"/>
          <p:cNvSpPr>
            <a:spLocks noChangeShapeType="1"/>
          </p:cNvSpPr>
          <p:nvPr/>
        </p:nvSpPr>
        <p:spPr bwMode="auto">
          <a:xfrm>
            <a:off x="5626100" y="4438650"/>
            <a:ext cx="12700" cy="361950"/>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4125" name="Text Box 29"/>
          <p:cNvSpPr txBox="1">
            <a:spLocks noChangeArrowheads="1"/>
          </p:cNvSpPr>
          <p:nvPr/>
        </p:nvSpPr>
        <p:spPr bwMode="auto">
          <a:xfrm>
            <a:off x="4929188" y="4954588"/>
            <a:ext cx="1641475" cy="336550"/>
          </a:xfrm>
          <a:prstGeom prst="rect">
            <a:avLst/>
          </a:prstGeom>
          <a:noFill/>
          <a:ln w="9525">
            <a:noFill/>
            <a:miter lim="800000"/>
            <a:headEnd/>
            <a:tailEnd/>
          </a:ln>
          <a:effectLst/>
        </p:spPr>
        <p:txBody>
          <a:bodyPr wrap="none">
            <a:spAutoFit/>
          </a:bodyPr>
          <a:lstStyle/>
          <a:p>
            <a:r>
              <a:rPr lang="it-IT" sz="1600">
                <a:solidFill>
                  <a:srgbClr val="FFFF00"/>
                </a:solidFill>
                <a:effectLst>
                  <a:outerShdw blurRad="38100" dist="38100" dir="2700000" algn="tl">
                    <a:srgbClr val="000000"/>
                  </a:outerShdw>
                </a:effectLst>
                <a:latin typeface="Comic Sans MS" pitchFamily="66" charset="0"/>
              </a:rPr>
              <a:t>COLPOSCOPIA</a:t>
            </a:r>
          </a:p>
        </p:txBody>
      </p:sp>
      <p:sp>
        <p:nvSpPr>
          <p:cNvPr id="25" name="Line 15"/>
          <p:cNvSpPr>
            <a:spLocks noChangeShapeType="1"/>
          </p:cNvSpPr>
          <p:nvPr/>
        </p:nvSpPr>
        <p:spPr bwMode="auto">
          <a:xfrm>
            <a:off x="2097541" y="1853067"/>
            <a:ext cx="0" cy="555625"/>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26" name="Text Box 8"/>
          <p:cNvSpPr txBox="1">
            <a:spLocks noChangeArrowheads="1"/>
          </p:cNvSpPr>
          <p:nvPr/>
        </p:nvSpPr>
        <p:spPr bwMode="auto">
          <a:xfrm>
            <a:off x="1729239" y="2512106"/>
            <a:ext cx="748923" cy="338554"/>
          </a:xfrm>
          <a:prstGeom prst="rect">
            <a:avLst/>
          </a:prstGeom>
          <a:noFill/>
          <a:ln w="9525">
            <a:noFill/>
            <a:miter lim="800000"/>
            <a:headEnd/>
            <a:tailEnd/>
          </a:ln>
          <a:effectLst/>
        </p:spPr>
        <p:txBody>
          <a:bodyPr wrap="none">
            <a:spAutoFit/>
          </a:bodyPr>
          <a:lstStyle/>
          <a:p>
            <a:r>
              <a:rPr lang="it-IT" sz="1600" dirty="0" smtClean="0">
                <a:solidFill>
                  <a:srgbClr val="FFFF00"/>
                </a:solidFill>
                <a:effectLst>
                  <a:outerShdw blurRad="38100" dist="38100" dir="2700000" algn="tl">
                    <a:srgbClr val="000000"/>
                  </a:outerShdw>
                </a:effectLst>
                <a:latin typeface="Comic Sans MS" pitchFamily="66" charset="0"/>
              </a:rPr>
              <a:t>3 anni</a:t>
            </a:r>
            <a:endParaRPr lang="it-IT" sz="1600" dirty="0">
              <a:solidFill>
                <a:srgbClr val="FFFF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580096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DONNE 35-65 ANNI</a:t>
            </a:r>
            <a:endParaRPr lang="it-IT" dirty="0"/>
          </a:p>
        </p:txBody>
      </p:sp>
      <p:sp>
        <p:nvSpPr>
          <p:cNvPr id="3" name="Segnaposto contenuto 2"/>
          <p:cNvSpPr>
            <a:spLocks noGrp="1"/>
          </p:cNvSpPr>
          <p:nvPr>
            <p:ph idx="1"/>
          </p:nvPr>
        </p:nvSpPr>
        <p:spPr/>
        <p:txBody>
          <a:bodyPr>
            <a:noAutofit/>
          </a:bodyPr>
          <a:lstStyle/>
          <a:p>
            <a:r>
              <a:rPr lang="it-IT" sz="2800" dirty="0" smtClean="0"/>
              <a:t>Test </a:t>
            </a:r>
            <a:r>
              <a:rPr lang="it-IT" sz="2800" dirty="0" err="1" smtClean="0"/>
              <a:t>hr</a:t>
            </a:r>
            <a:r>
              <a:rPr lang="it-IT" sz="2800" dirty="0" smtClean="0"/>
              <a:t> HPV DNA</a:t>
            </a:r>
          </a:p>
          <a:p>
            <a:r>
              <a:rPr lang="it-IT" sz="2800" dirty="0" smtClean="0"/>
              <a:t>Se negativo: richiamo a </a:t>
            </a:r>
            <a:r>
              <a:rPr lang="it-IT" sz="2800" dirty="0" smtClean="0">
                <a:solidFill>
                  <a:srgbClr val="FF0000"/>
                </a:solidFill>
              </a:rPr>
              <a:t>5 anni </a:t>
            </a:r>
            <a:r>
              <a:rPr lang="it-IT" sz="2800" dirty="0" smtClean="0"/>
              <a:t>(ripetizione HPV test)</a:t>
            </a:r>
          </a:p>
          <a:p>
            <a:r>
              <a:rPr lang="it-IT" sz="2800" dirty="0" smtClean="0"/>
              <a:t>Se positivo: triage citologico, ovvero</a:t>
            </a:r>
          </a:p>
          <a:p>
            <a:pPr lvl="1"/>
            <a:r>
              <a:rPr lang="it-IT" dirty="0" smtClean="0"/>
              <a:t>Allestimento preparato citologico</a:t>
            </a:r>
          </a:p>
          <a:p>
            <a:pPr lvl="1"/>
            <a:r>
              <a:rPr lang="it-IT" dirty="0" smtClean="0"/>
              <a:t>Esame preparato citologico al microscopio</a:t>
            </a:r>
          </a:p>
          <a:p>
            <a:pPr lvl="2"/>
            <a:r>
              <a:rPr lang="it-IT" sz="2800" dirty="0" smtClean="0"/>
              <a:t>Se esame citologico positivo: colposcopia</a:t>
            </a:r>
          </a:p>
          <a:p>
            <a:pPr lvl="2"/>
            <a:r>
              <a:rPr lang="it-IT" sz="2800" dirty="0" smtClean="0"/>
              <a:t>Se esame citologico negativo: ripetizione del test </a:t>
            </a:r>
            <a:r>
              <a:rPr lang="it-IT" sz="2800" dirty="0" smtClean="0">
                <a:solidFill>
                  <a:srgbClr val="FF0000"/>
                </a:solidFill>
              </a:rPr>
              <a:t>a 12 mesi</a:t>
            </a:r>
          </a:p>
          <a:p>
            <a:endParaRPr lang="it-IT" sz="2400" dirty="0"/>
          </a:p>
        </p:txBody>
      </p:sp>
    </p:spTree>
    <p:extLst>
      <p:ext uri="{BB962C8B-B14F-4D97-AF65-F5344CB8AC3E}">
        <p14:creationId xmlns:p14="http://schemas.microsoft.com/office/powerpoint/2010/main" val="14807881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345761" y="392113"/>
            <a:ext cx="6364243" cy="400110"/>
          </a:xfrm>
          <a:prstGeom prst="rect">
            <a:avLst/>
          </a:prstGeom>
          <a:noFill/>
          <a:ln w="9525">
            <a:noFill/>
            <a:miter lim="800000"/>
            <a:headEnd/>
            <a:tailEnd/>
          </a:ln>
          <a:effectLst/>
        </p:spPr>
        <p:txBody>
          <a:bodyPr wrap="none">
            <a:spAutoFit/>
          </a:bodyPr>
          <a:lstStyle/>
          <a:p>
            <a:r>
              <a:rPr lang="it-IT" sz="2000" b="1" cap="all" dirty="0">
                <a:solidFill>
                  <a:srgbClr val="FFFF00"/>
                </a:solidFill>
                <a:effectLst>
                  <a:outerShdw blurRad="38100" dist="38100" dir="2700000" algn="tl">
                    <a:srgbClr val="000000"/>
                  </a:outerShdw>
                </a:effectLst>
                <a:latin typeface="Comic Sans MS" pitchFamily="66" charset="0"/>
              </a:rPr>
              <a:t>Screening con test </a:t>
            </a:r>
            <a:r>
              <a:rPr lang="it-IT" sz="2000" b="1" cap="all" dirty="0" err="1" smtClean="0">
                <a:solidFill>
                  <a:srgbClr val="FFFF00"/>
                </a:solidFill>
                <a:effectLst>
                  <a:outerShdw blurRad="38100" dist="38100" dir="2700000" algn="tl">
                    <a:srgbClr val="000000"/>
                  </a:outerShdw>
                </a:effectLst>
                <a:latin typeface="Comic Sans MS" pitchFamily="66" charset="0"/>
              </a:rPr>
              <a:t>HPVhr</a:t>
            </a:r>
            <a:r>
              <a:rPr lang="it-IT" sz="2000" b="1" cap="all" dirty="0" smtClean="0">
                <a:solidFill>
                  <a:srgbClr val="FFFF00"/>
                </a:solidFill>
                <a:effectLst>
                  <a:outerShdw blurRad="38100" dist="38100" dir="2700000" algn="tl">
                    <a:srgbClr val="000000"/>
                  </a:outerShdw>
                </a:effectLst>
                <a:latin typeface="Comic Sans MS" pitchFamily="66" charset="0"/>
              </a:rPr>
              <a:t> (donne 35-65)</a:t>
            </a:r>
            <a:endParaRPr lang="it-IT" sz="2000" b="1" cap="all" dirty="0">
              <a:solidFill>
                <a:srgbClr val="FFFF00"/>
              </a:solidFill>
              <a:effectLst>
                <a:outerShdw blurRad="38100" dist="38100" dir="2700000" algn="tl">
                  <a:srgbClr val="000000"/>
                </a:outerShdw>
              </a:effectLst>
              <a:latin typeface="Comic Sans MS" pitchFamily="66" charset="0"/>
            </a:endParaRPr>
          </a:p>
        </p:txBody>
      </p:sp>
      <p:sp>
        <p:nvSpPr>
          <p:cNvPr id="2054" name="Line 6"/>
          <p:cNvSpPr>
            <a:spLocks noChangeShapeType="1"/>
          </p:cNvSpPr>
          <p:nvPr/>
        </p:nvSpPr>
        <p:spPr bwMode="auto">
          <a:xfrm flipV="1">
            <a:off x="1984375" y="1125538"/>
            <a:ext cx="4167188" cy="12700"/>
          </a:xfrm>
          <a:prstGeom prst="line">
            <a:avLst/>
          </a:prstGeom>
          <a:noFill/>
          <a:ln w="34925">
            <a:solidFill>
              <a:srgbClr val="FFFF00"/>
            </a:solidFill>
            <a:round/>
            <a:headEnd/>
            <a:tailEnd/>
          </a:ln>
          <a:effectLst/>
        </p:spPr>
        <p:txBody>
          <a:bodyPr/>
          <a:lstStyle/>
          <a:p>
            <a:endParaRPr lang="it-IT">
              <a:solidFill>
                <a:srgbClr val="000000"/>
              </a:solidFill>
              <a:latin typeface="Comic Sans MS" pitchFamily="66" charset="0"/>
            </a:endParaRPr>
          </a:p>
        </p:txBody>
      </p:sp>
      <p:sp>
        <p:nvSpPr>
          <p:cNvPr id="2055" name="Line 7"/>
          <p:cNvSpPr>
            <a:spLocks noChangeShapeType="1"/>
          </p:cNvSpPr>
          <p:nvPr/>
        </p:nvSpPr>
        <p:spPr bwMode="auto">
          <a:xfrm>
            <a:off x="2009775" y="1138238"/>
            <a:ext cx="0" cy="287337"/>
          </a:xfrm>
          <a:prstGeom prst="line">
            <a:avLst/>
          </a:prstGeom>
          <a:noFill/>
          <a:ln w="34925">
            <a:solidFill>
              <a:srgbClr val="FFFF00"/>
            </a:solidFill>
            <a:round/>
            <a:headEnd/>
            <a:tailEnd/>
          </a:ln>
          <a:effectLst/>
        </p:spPr>
        <p:txBody>
          <a:bodyPr/>
          <a:lstStyle/>
          <a:p>
            <a:endParaRPr lang="it-IT">
              <a:solidFill>
                <a:srgbClr val="000000"/>
              </a:solidFill>
              <a:latin typeface="Comic Sans MS" pitchFamily="66" charset="0"/>
            </a:endParaRPr>
          </a:p>
        </p:txBody>
      </p:sp>
      <p:sp>
        <p:nvSpPr>
          <p:cNvPr id="2056" name="Line 8"/>
          <p:cNvSpPr>
            <a:spLocks noChangeShapeType="1"/>
          </p:cNvSpPr>
          <p:nvPr/>
        </p:nvSpPr>
        <p:spPr bwMode="auto">
          <a:xfrm>
            <a:off x="6140677" y="1138238"/>
            <a:ext cx="0" cy="287337"/>
          </a:xfrm>
          <a:prstGeom prst="line">
            <a:avLst/>
          </a:prstGeom>
          <a:noFill/>
          <a:ln w="34925">
            <a:solidFill>
              <a:srgbClr val="FFFF00"/>
            </a:solidFill>
            <a:round/>
            <a:headEnd/>
            <a:tailEnd/>
          </a:ln>
          <a:effectLst/>
        </p:spPr>
        <p:txBody>
          <a:bodyPr/>
          <a:lstStyle/>
          <a:p>
            <a:endParaRPr lang="it-IT">
              <a:solidFill>
                <a:srgbClr val="000000"/>
              </a:solidFill>
              <a:latin typeface="Comic Sans MS" pitchFamily="66" charset="0"/>
            </a:endParaRPr>
          </a:p>
        </p:txBody>
      </p:sp>
      <p:sp>
        <p:nvSpPr>
          <p:cNvPr id="2057" name="Text Box 9"/>
          <p:cNvSpPr txBox="1">
            <a:spLocks noChangeArrowheads="1"/>
          </p:cNvSpPr>
          <p:nvPr/>
        </p:nvSpPr>
        <p:spPr bwMode="auto">
          <a:xfrm>
            <a:off x="1630363" y="1430338"/>
            <a:ext cx="792162" cy="366712"/>
          </a:xfrm>
          <a:prstGeom prst="rect">
            <a:avLst/>
          </a:prstGeom>
          <a:noFill/>
          <a:ln w="9525">
            <a:noFill/>
            <a:miter lim="800000"/>
            <a:headEnd/>
            <a:tailEnd/>
          </a:ln>
          <a:effectLst/>
        </p:spPr>
        <p:txBody>
          <a:bodyPr wrap="none">
            <a:spAutoFit/>
          </a:bodyPr>
          <a:lstStyle/>
          <a:p>
            <a:r>
              <a:rPr lang="it-IT">
                <a:solidFill>
                  <a:srgbClr val="FFFF00"/>
                </a:solidFill>
                <a:effectLst>
                  <a:outerShdw blurRad="38100" dist="38100" dir="2700000" algn="tl">
                    <a:srgbClr val="000000"/>
                  </a:outerShdw>
                </a:effectLst>
                <a:latin typeface="Comic Sans MS" pitchFamily="66" charset="0"/>
              </a:rPr>
              <a:t>HPV -</a:t>
            </a:r>
          </a:p>
        </p:txBody>
      </p:sp>
      <p:sp>
        <p:nvSpPr>
          <p:cNvPr id="2058" name="Text Box 10"/>
          <p:cNvSpPr txBox="1">
            <a:spLocks noChangeArrowheads="1"/>
          </p:cNvSpPr>
          <p:nvPr/>
        </p:nvSpPr>
        <p:spPr bwMode="auto">
          <a:xfrm>
            <a:off x="5767388" y="1430338"/>
            <a:ext cx="806450" cy="366712"/>
          </a:xfrm>
          <a:prstGeom prst="rect">
            <a:avLst/>
          </a:prstGeom>
          <a:noFill/>
          <a:ln w="9525">
            <a:noFill/>
            <a:miter lim="800000"/>
            <a:headEnd/>
            <a:tailEnd/>
          </a:ln>
          <a:effectLst/>
        </p:spPr>
        <p:txBody>
          <a:bodyPr wrap="none">
            <a:spAutoFit/>
          </a:bodyPr>
          <a:lstStyle/>
          <a:p>
            <a:r>
              <a:rPr lang="it-IT">
                <a:solidFill>
                  <a:srgbClr val="FFFF00"/>
                </a:solidFill>
                <a:effectLst>
                  <a:outerShdw blurRad="38100" dist="38100" dir="2700000" algn="tl">
                    <a:srgbClr val="000000"/>
                  </a:outerShdw>
                </a:effectLst>
                <a:latin typeface="Comic Sans MS" pitchFamily="66" charset="0"/>
              </a:rPr>
              <a:t>HPV +</a:t>
            </a:r>
          </a:p>
        </p:txBody>
      </p:sp>
      <p:sp>
        <p:nvSpPr>
          <p:cNvPr id="2059" name="Line 11"/>
          <p:cNvSpPr>
            <a:spLocks noChangeShapeType="1"/>
          </p:cNvSpPr>
          <p:nvPr/>
        </p:nvSpPr>
        <p:spPr bwMode="auto">
          <a:xfrm>
            <a:off x="2009775" y="1785938"/>
            <a:ext cx="0" cy="287337"/>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2060" name="Line 12"/>
          <p:cNvSpPr>
            <a:spLocks noChangeShapeType="1"/>
          </p:cNvSpPr>
          <p:nvPr/>
        </p:nvSpPr>
        <p:spPr bwMode="auto">
          <a:xfrm>
            <a:off x="6126163" y="1785938"/>
            <a:ext cx="0" cy="287337"/>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2061" name="Text Box 13"/>
          <p:cNvSpPr txBox="1">
            <a:spLocks noChangeArrowheads="1"/>
          </p:cNvSpPr>
          <p:nvPr/>
        </p:nvSpPr>
        <p:spPr bwMode="auto">
          <a:xfrm>
            <a:off x="357188" y="2193925"/>
            <a:ext cx="3289682" cy="338554"/>
          </a:xfrm>
          <a:prstGeom prst="rect">
            <a:avLst/>
          </a:prstGeom>
          <a:noFill/>
          <a:ln w="9525">
            <a:noFill/>
            <a:miter lim="800000"/>
            <a:headEnd/>
            <a:tailEnd/>
          </a:ln>
          <a:effectLst/>
        </p:spPr>
        <p:txBody>
          <a:bodyPr wrap="none">
            <a:spAutoFit/>
          </a:bodyPr>
          <a:lstStyle/>
          <a:p>
            <a:pPr algn="ctr"/>
            <a:r>
              <a:rPr lang="it-IT" sz="1600" dirty="0">
                <a:solidFill>
                  <a:srgbClr val="FFFF00"/>
                </a:solidFill>
                <a:effectLst>
                  <a:outerShdw blurRad="38100" dist="38100" dir="2700000" algn="tl">
                    <a:srgbClr val="000000"/>
                  </a:outerShdw>
                </a:effectLst>
                <a:latin typeface="Comic Sans MS" pitchFamily="66" charset="0"/>
              </a:rPr>
              <a:t>donne </a:t>
            </a:r>
            <a:r>
              <a:rPr lang="it-IT" sz="1600" dirty="0" smtClean="0">
                <a:solidFill>
                  <a:srgbClr val="FFFF00"/>
                </a:solidFill>
                <a:effectLst>
                  <a:outerShdw blurRad="38100" dist="38100" dir="2700000" algn="tl">
                    <a:srgbClr val="000000"/>
                  </a:outerShdw>
                </a:effectLst>
                <a:latin typeface="Comic Sans MS" pitchFamily="66" charset="0"/>
              </a:rPr>
              <a:t>a basso </a:t>
            </a:r>
            <a:r>
              <a:rPr lang="it-IT" sz="1600" dirty="0">
                <a:solidFill>
                  <a:srgbClr val="FFFF00"/>
                </a:solidFill>
                <a:effectLst>
                  <a:outerShdw blurRad="38100" dist="38100" dir="2700000" algn="tl">
                    <a:srgbClr val="000000"/>
                  </a:outerShdw>
                </a:effectLst>
                <a:latin typeface="Comic Sans MS" pitchFamily="66" charset="0"/>
              </a:rPr>
              <a:t>rischio </a:t>
            </a:r>
            <a:r>
              <a:rPr lang="it-IT" sz="1600" dirty="0" smtClean="0">
                <a:solidFill>
                  <a:srgbClr val="FFFF00"/>
                </a:solidFill>
                <a:effectLst>
                  <a:outerShdw blurRad="38100" dist="38100" dir="2700000" algn="tl">
                    <a:srgbClr val="000000"/>
                  </a:outerShdw>
                </a:effectLst>
                <a:latin typeface="Comic Sans MS" pitchFamily="66" charset="0"/>
              </a:rPr>
              <a:t>di </a:t>
            </a:r>
            <a:r>
              <a:rPr lang="it-IT" sz="1600" dirty="0">
                <a:solidFill>
                  <a:srgbClr val="FFFF00"/>
                </a:solidFill>
                <a:effectLst>
                  <a:outerShdw blurRad="38100" dist="38100" dir="2700000" algn="tl">
                    <a:srgbClr val="000000"/>
                  </a:outerShdw>
                </a:effectLst>
                <a:latin typeface="Comic Sans MS" pitchFamily="66" charset="0"/>
              </a:rPr>
              <a:t>malattia</a:t>
            </a:r>
          </a:p>
        </p:txBody>
      </p:sp>
      <p:sp>
        <p:nvSpPr>
          <p:cNvPr id="2063" name="Rectangle 15"/>
          <p:cNvSpPr>
            <a:spLocks noChangeArrowheads="1"/>
          </p:cNvSpPr>
          <p:nvPr/>
        </p:nvSpPr>
        <p:spPr bwMode="auto">
          <a:xfrm>
            <a:off x="4772025" y="2144713"/>
            <a:ext cx="2697163" cy="504825"/>
          </a:xfrm>
          <a:prstGeom prst="rect">
            <a:avLst/>
          </a:prstGeom>
          <a:noFill/>
          <a:ln w="25400">
            <a:solidFill>
              <a:srgbClr val="FF0000"/>
            </a:solidFill>
            <a:miter lim="800000"/>
            <a:headEnd/>
            <a:tailEnd/>
          </a:ln>
          <a:effectLst/>
        </p:spPr>
        <p:txBody>
          <a:bodyPr wrap="none" anchor="ctr"/>
          <a:lstStyle/>
          <a:p>
            <a:pPr algn="ctr"/>
            <a:r>
              <a:rPr lang="it-IT" b="1">
                <a:solidFill>
                  <a:srgbClr val="FF0000"/>
                </a:solidFill>
                <a:effectLst>
                  <a:outerShdw blurRad="38100" dist="38100" dir="2700000" algn="tl">
                    <a:srgbClr val="000000"/>
                  </a:outerShdw>
                </a:effectLst>
                <a:latin typeface="Comic Sans MS" pitchFamily="66" charset="0"/>
              </a:rPr>
              <a:t>TRIAGE CITOLOGICO</a:t>
            </a:r>
          </a:p>
        </p:txBody>
      </p:sp>
      <p:sp>
        <p:nvSpPr>
          <p:cNvPr id="2065" name="Line 17"/>
          <p:cNvSpPr>
            <a:spLocks noChangeShapeType="1"/>
          </p:cNvSpPr>
          <p:nvPr/>
        </p:nvSpPr>
        <p:spPr bwMode="auto">
          <a:xfrm flipH="1">
            <a:off x="4144963" y="2730500"/>
            <a:ext cx="1993900" cy="1638300"/>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2066" name="Line 18"/>
          <p:cNvSpPr>
            <a:spLocks noChangeShapeType="1"/>
          </p:cNvSpPr>
          <p:nvPr/>
        </p:nvSpPr>
        <p:spPr bwMode="auto">
          <a:xfrm>
            <a:off x="6245225" y="2717800"/>
            <a:ext cx="1866900" cy="1663700"/>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2067" name="Text Box 19"/>
          <p:cNvSpPr txBox="1">
            <a:spLocks noChangeArrowheads="1"/>
          </p:cNvSpPr>
          <p:nvPr/>
        </p:nvSpPr>
        <p:spPr bwMode="auto">
          <a:xfrm>
            <a:off x="3094038" y="4494213"/>
            <a:ext cx="2208212" cy="581025"/>
          </a:xfrm>
          <a:prstGeom prst="rect">
            <a:avLst/>
          </a:prstGeom>
          <a:noFill/>
          <a:ln w="9525">
            <a:noFill/>
            <a:miter lim="800000"/>
            <a:headEnd/>
            <a:tailEnd/>
          </a:ln>
          <a:effectLst/>
        </p:spPr>
        <p:txBody>
          <a:bodyPr wrap="none">
            <a:spAutoFit/>
          </a:bodyPr>
          <a:lstStyle/>
          <a:p>
            <a:pPr algn="ctr"/>
            <a:r>
              <a:rPr lang="it-IT" sz="1600">
                <a:solidFill>
                  <a:srgbClr val="FFFF00"/>
                </a:solidFill>
                <a:effectLst>
                  <a:outerShdw blurRad="38100" dist="38100" dir="2700000" algn="tl">
                    <a:srgbClr val="000000"/>
                  </a:outerShdw>
                </a:effectLst>
                <a:latin typeface="Comic Sans MS" pitchFamily="66" charset="0"/>
              </a:rPr>
              <a:t>pazienti a medio</a:t>
            </a:r>
          </a:p>
          <a:p>
            <a:pPr algn="ctr"/>
            <a:r>
              <a:rPr lang="it-IT" sz="1600">
                <a:solidFill>
                  <a:srgbClr val="FFFF00"/>
                </a:solidFill>
                <a:effectLst>
                  <a:outerShdw blurRad="38100" dist="38100" dir="2700000" algn="tl">
                    <a:srgbClr val="000000"/>
                  </a:outerShdw>
                </a:effectLst>
                <a:latin typeface="Comic Sans MS" pitchFamily="66" charset="0"/>
              </a:rPr>
              <a:t>    rischio di patologia</a:t>
            </a:r>
          </a:p>
        </p:txBody>
      </p:sp>
      <p:sp>
        <p:nvSpPr>
          <p:cNvPr id="2068" name="Text Box 20"/>
          <p:cNvSpPr txBox="1">
            <a:spLocks noChangeArrowheads="1"/>
          </p:cNvSpPr>
          <p:nvPr/>
        </p:nvSpPr>
        <p:spPr bwMode="auto">
          <a:xfrm>
            <a:off x="6891338" y="4555444"/>
            <a:ext cx="2208212" cy="581025"/>
          </a:xfrm>
          <a:prstGeom prst="rect">
            <a:avLst/>
          </a:prstGeom>
          <a:noFill/>
          <a:ln w="9525">
            <a:noFill/>
            <a:miter lim="800000"/>
            <a:headEnd/>
            <a:tailEnd/>
          </a:ln>
          <a:effectLst/>
        </p:spPr>
        <p:txBody>
          <a:bodyPr wrap="none">
            <a:spAutoFit/>
          </a:bodyPr>
          <a:lstStyle/>
          <a:p>
            <a:pPr algn="ctr"/>
            <a:r>
              <a:rPr lang="it-IT" sz="1600" dirty="0">
                <a:solidFill>
                  <a:srgbClr val="FFFF00"/>
                </a:solidFill>
                <a:effectLst>
                  <a:outerShdw blurRad="38100" dist="38100" dir="2700000" algn="tl">
                    <a:srgbClr val="000000"/>
                  </a:outerShdw>
                </a:effectLst>
                <a:latin typeface="Comic Sans MS" pitchFamily="66" charset="0"/>
              </a:rPr>
              <a:t>pazienti ad alto</a:t>
            </a:r>
          </a:p>
          <a:p>
            <a:pPr algn="ctr"/>
            <a:r>
              <a:rPr lang="it-IT" sz="1600" dirty="0">
                <a:solidFill>
                  <a:srgbClr val="FFFF00"/>
                </a:solidFill>
                <a:effectLst>
                  <a:outerShdw blurRad="38100" dist="38100" dir="2700000" algn="tl">
                    <a:srgbClr val="000000"/>
                  </a:outerShdw>
                </a:effectLst>
                <a:latin typeface="Comic Sans MS" pitchFamily="66" charset="0"/>
              </a:rPr>
              <a:t>    rischio di patologia</a:t>
            </a:r>
          </a:p>
        </p:txBody>
      </p:sp>
      <p:sp>
        <p:nvSpPr>
          <p:cNvPr id="2069" name="AutoShape 21"/>
          <p:cNvSpPr>
            <a:spLocks/>
          </p:cNvSpPr>
          <p:nvPr/>
        </p:nvSpPr>
        <p:spPr bwMode="auto">
          <a:xfrm>
            <a:off x="2332038" y="4475163"/>
            <a:ext cx="288925" cy="720725"/>
          </a:xfrm>
          <a:prstGeom prst="leftBrace">
            <a:avLst>
              <a:gd name="adj1" fmla="val 20788"/>
              <a:gd name="adj2" fmla="val 50000"/>
            </a:avLst>
          </a:prstGeom>
          <a:noFill/>
          <a:ln w="25400">
            <a:solidFill>
              <a:srgbClr val="FFFF00"/>
            </a:solidFill>
            <a:round/>
            <a:headEnd/>
            <a:tailEnd/>
          </a:ln>
          <a:effectLst/>
        </p:spPr>
        <p:txBody>
          <a:bodyPr wrap="none" anchor="ctr"/>
          <a:lstStyle/>
          <a:p>
            <a:endParaRPr lang="it-IT">
              <a:solidFill>
                <a:srgbClr val="000000"/>
              </a:solidFill>
              <a:latin typeface="Comic Sans MS" pitchFamily="66" charset="0"/>
            </a:endParaRPr>
          </a:p>
        </p:txBody>
      </p:sp>
      <p:sp>
        <p:nvSpPr>
          <p:cNvPr id="2070" name="Text Box 22"/>
          <p:cNvSpPr txBox="1">
            <a:spLocks noChangeArrowheads="1"/>
          </p:cNvSpPr>
          <p:nvPr/>
        </p:nvSpPr>
        <p:spPr bwMode="auto">
          <a:xfrm>
            <a:off x="2528888" y="4549775"/>
            <a:ext cx="742511" cy="523220"/>
          </a:xfrm>
          <a:prstGeom prst="rect">
            <a:avLst/>
          </a:prstGeom>
          <a:noFill/>
          <a:ln w="9525">
            <a:noFill/>
            <a:miter lim="800000"/>
            <a:headEnd/>
            <a:tailEnd/>
          </a:ln>
          <a:effectLst/>
        </p:spPr>
        <p:txBody>
          <a:bodyPr wrap="none">
            <a:spAutoFit/>
          </a:bodyPr>
          <a:lstStyle/>
          <a:p>
            <a:r>
              <a:rPr lang="it-IT" sz="1400" b="1">
                <a:solidFill>
                  <a:srgbClr val="FFFF00"/>
                </a:solidFill>
                <a:effectLst>
                  <a:outerShdw blurRad="38100" dist="38100" dir="2700000" algn="tl">
                    <a:srgbClr val="000000"/>
                  </a:outerShdw>
                </a:effectLst>
                <a:latin typeface="Comic Sans MS" pitchFamily="66" charset="0"/>
              </a:rPr>
              <a:t>HPV +</a:t>
            </a:r>
          </a:p>
          <a:p>
            <a:r>
              <a:rPr lang="it-IT" sz="1400" b="1">
                <a:solidFill>
                  <a:srgbClr val="FFFF00"/>
                </a:solidFill>
                <a:effectLst>
                  <a:outerShdw blurRad="38100" dist="38100" dir="2700000" algn="tl">
                    <a:srgbClr val="000000"/>
                  </a:outerShdw>
                </a:effectLst>
                <a:latin typeface="Comic Sans MS" pitchFamily="66" charset="0"/>
              </a:rPr>
              <a:t>Pap  -</a:t>
            </a:r>
          </a:p>
        </p:txBody>
      </p:sp>
      <p:sp>
        <p:nvSpPr>
          <p:cNvPr id="2071" name="AutoShape 23"/>
          <p:cNvSpPr>
            <a:spLocks/>
          </p:cNvSpPr>
          <p:nvPr/>
        </p:nvSpPr>
        <p:spPr bwMode="auto">
          <a:xfrm>
            <a:off x="6288088" y="4500563"/>
            <a:ext cx="288925" cy="720725"/>
          </a:xfrm>
          <a:prstGeom prst="leftBrace">
            <a:avLst>
              <a:gd name="adj1" fmla="val 20788"/>
              <a:gd name="adj2" fmla="val 50000"/>
            </a:avLst>
          </a:prstGeom>
          <a:noFill/>
          <a:ln w="25400">
            <a:solidFill>
              <a:srgbClr val="FFFF00"/>
            </a:solidFill>
            <a:round/>
            <a:headEnd/>
            <a:tailEnd/>
          </a:ln>
          <a:effectLst/>
        </p:spPr>
        <p:txBody>
          <a:bodyPr wrap="none" anchor="ctr"/>
          <a:lstStyle/>
          <a:p>
            <a:endParaRPr lang="it-IT">
              <a:solidFill>
                <a:srgbClr val="000000"/>
              </a:solidFill>
              <a:latin typeface="Comic Sans MS" pitchFamily="66" charset="0"/>
            </a:endParaRPr>
          </a:p>
        </p:txBody>
      </p:sp>
      <p:sp>
        <p:nvSpPr>
          <p:cNvPr id="2072" name="Text Box 24"/>
          <p:cNvSpPr txBox="1">
            <a:spLocks noChangeArrowheads="1"/>
          </p:cNvSpPr>
          <p:nvPr/>
        </p:nvSpPr>
        <p:spPr bwMode="auto">
          <a:xfrm>
            <a:off x="6483350" y="4597400"/>
            <a:ext cx="742511" cy="523220"/>
          </a:xfrm>
          <a:prstGeom prst="rect">
            <a:avLst/>
          </a:prstGeom>
          <a:noFill/>
          <a:ln w="9525">
            <a:noFill/>
            <a:miter lim="800000"/>
            <a:headEnd/>
            <a:tailEnd/>
          </a:ln>
          <a:effectLst/>
        </p:spPr>
        <p:txBody>
          <a:bodyPr wrap="none">
            <a:spAutoFit/>
          </a:bodyPr>
          <a:lstStyle/>
          <a:p>
            <a:r>
              <a:rPr lang="it-IT" sz="1400" b="1">
                <a:solidFill>
                  <a:srgbClr val="FFFF00"/>
                </a:solidFill>
                <a:effectLst>
                  <a:outerShdw blurRad="38100" dist="38100" dir="2700000" algn="tl">
                    <a:srgbClr val="000000"/>
                  </a:outerShdw>
                </a:effectLst>
                <a:latin typeface="Comic Sans MS" pitchFamily="66" charset="0"/>
              </a:rPr>
              <a:t>HPV +</a:t>
            </a:r>
          </a:p>
          <a:p>
            <a:r>
              <a:rPr lang="it-IT" sz="1400" b="1">
                <a:solidFill>
                  <a:srgbClr val="FFFF00"/>
                </a:solidFill>
                <a:effectLst>
                  <a:outerShdw blurRad="38100" dist="38100" dir="2700000" algn="tl">
                    <a:srgbClr val="000000"/>
                  </a:outerShdw>
                </a:effectLst>
                <a:latin typeface="Comic Sans MS" pitchFamily="66" charset="0"/>
              </a:rPr>
              <a:t>Pap  +</a:t>
            </a:r>
          </a:p>
        </p:txBody>
      </p:sp>
      <p:sp>
        <p:nvSpPr>
          <p:cNvPr id="2074" name="Line 26"/>
          <p:cNvSpPr>
            <a:spLocks noChangeShapeType="1"/>
          </p:cNvSpPr>
          <p:nvPr/>
        </p:nvSpPr>
        <p:spPr bwMode="auto">
          <a:xfrm>
            <a:off x="2006600" y="2578100"/>
            <a:ext cx="12700" cy="457200"/>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2075" name="Text Box 27"/>
          <p:cNvSpPr txBox="1">
            <a:spLocks noChangeArrowheads="1"/>
          </p:cNvSpPr>
          <p:nvPr/>
        </p:nvSpPr>
        <p:spPr bwMode="auto">
          <a:xfrm>
            <a:off x="1598831" y="3063875"/>
            <a:ext cx="817853" cy="369332"/>
          </a:xfrm>
          <a:prstGeom prst="rect">
            <a:avLst/>
          </a:prstGeom>
          <a:noFill/>
          <a:ln w="9525">
            <a:noFill/>
            <a:miter lim="800000"/>
            <a:headEnd/>
            <a:tailEnd/>
          </a:ln>
          <a:effectLst/>
        </p:spPr>
        <p:txBody>
          <a:bodyPr wrap="none">
            <a:spAutoFit/>
          </a:bodyPr>
          <a:lstStyle/>
          <a:p>
            <a:r>
              <a:rPr lang="it-IT" dirty="0" smtClean="0">
                <a:solidFill>
                  <a:srgbClr val="FFFF00"/>
                </a:solidFill>
                <a:effectLst>
                  <a:outerShdw blurRad="38100" dist="38100" dir="2700000" algn="tl">
                    <a:srgbClr val="000000"/>
                  </a:outerShdw>
                </a:effectLst>
                <a:latin typeface="Comic Sans MS" pitchFamily="66" charset="0"/>
              </a:rPr>
              <a:t>5 anni</a:t>
            </a:r>
            <a:endParaRPr lang="it-IT" dirty="0">
              <a:solidFill>
                <a:srgbClr val="FFFF00"/>
              </a:solidFill>
              <a:effectLst>
                <a:outerShdw blurRad="38100" dist="38100" dir="2700000" algn="tl">
                  <a:srgbClr val="000000"/>
                </a:outerShdw>
              </a:effectLst>
              <a:latin typeface="Comic Sans MS" pitchFamily="66" charset="0"/>
            </a:endParaRPr>
          </a:p>
        </p:txBody>
      </p:sp>
      <p:sp>
        <p:nvSpPr>
          <p:cNvPr id="2076" name="Line 28"/>
          <p:cNvSpPr>
            <a:spLocks noChangeShapeType="1"/>
          </p:cNvSpPr>
          <p:nvPr/>
        </p:nvSpPr>
        <p:spPr bwMode="auto">
          <a:xfrm>
            <a:off x="3657600" y="5257800"/>
            <a:ext cx="0" cy="482600"/>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2077" name="Text Box 29"/>
          <p:cNvSpPr txBox="1">
            <a:spLocks noChangeArrowheads="1"/>
          </p:cNvSpPr>
          <p:nvPr/>
        </p:nvSpPr>
        <p:spPr bwMode="auto">
          <a:xfrm>
            <a:off x="2717800" y="6000750"/>
            <a:ext cx="2006600" cy="336550"/>
          </a:xfrm>
          <a:prstGeom prst="rect">
            <a:avLst/>
          </a:prstGeom>
          <a:noFill/>
          <a:ln w="9525">
            <a:noFill/>
            <a:miter lim="800000"/>
            <a:headEnd/>
            <a:tailEnd/>
          </a:ln>
          <a:effectLst/>
        </p:spPr>
        <p:txBody>
          <a:bodyPr wrap="none">
            <a:spAutoFit/>
          </a:bodyPr>
          <a:lstStyle/>
          <a:p>
            <a:r>
              <a:rPr lang="it-IT" sz="1600">
                <a:solidFill>
                  <a:srgbClr val="FFFF00"/>
                </a:solidFill>
                <a:effectLst>
                  <a:outerShdw blurRad="38100" dist="38100" dir="2700000" algn="tl">
                    <a:srgbClr val="000000"/>
                  </a:outerShdw>
                </a:effectLst>
                <a:latin typeface="Comic Sans MS" pitchFamily="66" charset="0"/>
              </a:rPr>
              <a:t>Test HPV a 12 mesi</a:t>
            </a:r>
          </a:p>
        </p:txBody>
      </p:sp>
      <p:sp>
        <p:nvSpPr>
          <p:cNvPr id="2078" name="Line 30"/>
          <p:cNvSpPr>
            <a:spLocks noChangeShapeType="1"/>
          </p:cNvSpPr>
          <p:nvPr/>
        </p:nvSpPr>
        <p:spPr bwMode="auto">
          <a:xfrm>
            <a:off x="7594600" y="5257800"/>
            <a:ext cx="0" cy="495300"/>
          </a:xfrm>
          <a:prstGeom prst="line">
            <a:avLst/>
          </a:prstGeom>
          <a:noFill/>
          <a:ln w="34925">
            <a:solidFill>
              <a:srgbClr val="FFFF00"/>
            </a:solidFill>
            <a:round/>
            <a:headEnd/>
            <a:tailEnd type="triangle" w="med" len="med"/>
          </a:ln>
          <a:effectLst/>
        </p:spPr>
        <p:txBody>
          <a:bodyPr/>
          <a:lstStyle/>
          <a:p>
            <a:endParaRPr lang="it-IT">
              <a:solidFill>
                <a:srgbClr val="000000"/>
              </a:solidFill>
              <a:latin typeface="Comic Sans MS" pitchFamily="66" charset="0"/>
            </a:endParaRPr>
          </a:p>
        </p:txBody>
      </p:sp>
      <p:sp>
        <p:nvSpPr>
          <p:cNvPr id="2079" name="Text Box 31"/>
          <p:cNvSpPr txBox="1">
            <a:spLocks noChangeArrowheads="1"/>
          </p:cNvSpPr>
          <p:nvPr/>
        </p:nvSpPr>
        <p:spPr bwMode="auto">
          <a:xfrm>
            <a:off x="7134225" y="6000750"/>
            <a:ext cx="1262063" cy="336550"/>
          </a:xfrm>
          <a:prstGeom prst="rect">
            <a:avLst/>
          </a:prstGeom>
          <a:noFill/>
          <a:ln w="9525">
            <a:noFill/>
            <a:miter lim="800000"/>
            <a:headEnd/>
            <a:tailEnd/>
          </a:ln>
          <a:effectLst/>
        </p:spPr>
        <p:txBody>
          <a:bodyPr wrap="none">
            <a:spAutoFit/>
          </a:bodyPr>
          <a:lstStyle/>
          <a:p>
            <a:r>
              <a:rPr lang="it-IT" sz="1600">
                <a:solidFill>
                  <a:srgbClr val="FFFF00"/>
                </a:solidFill>
                <a:effectLst>
                  <a:outerShdw blurRad="38100" dist="38100" dir="2700000" algn="tl">
                    <a:srgbClr val="000000"/>
                  </a:outerShdw>
                </a:effectLst>
                <a:latin typeface="Comic Sans MS" pitchFamily="66" charset="0"/>
              </a:rPr>
              <a:t>Colposcopia</a:t>
            </a:r>
          </a:p>
        </p:txBody>
      </p:sp>
    </p:spTree>
    <p:extLst>
      <p:ext uri="{BB962C8B-B14F-4D97-AF65-F5344CB8AC3E}">
        <p14:creationId xmlns:p14="http://schemas.microsoft.com/office/powerpoint/2010/main" val="2376335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2021/3: le vaccinate a 12 anni</a:t>
            </a:r>
            <a:endParaRPr lang="it-IT" dirty="0"/>
          </a:p>
        </p:txBody>
      </p:sp>
      <p:sp>
        <p:nvSpPr>
          <p:cNvPr id="3" name="Segnaposto contenuto 2"/>
          <p:cNvSpPr>
            <a:spLocks noGrp="1"/>
          </p:cNvSpPr>
          <p:nvPr>
            <p:ph idx="1"/>
          </p:nvPr>
        </p:nvSpPr>
        <p:spPr>
          <a:xfrm>
            <a:off x="395536" y="1556792"/>
            <a:ext cx="8229600" cy="5141168"/>
          </a:xfrm>
        </p:spPr>
        <p:txBody>
          <a:bodyPr>
            <a:noAutofit/>
          </a:bodyPr>
          <a:lstStyle/>
          <a:p>
            <a:pPr marL="0" indent="0">
              <a:buNone/>
            </a:pPr>
            <a:r>
              <a:rPr lang="it-IT" sz="2800" dirty="0" smtClean="0"/>
              <a:t>ONS/GISCI: </a:t>
            </a:r>
            <a:r>
              <a:rPr lang="it-IT" sz="2800" dirty="0" err="1" smtClean="0"/>
              <a:t>Consensus</a:t>
            </a:r>
            <a:r>
              <a:rPr lang="it-IT" sz="2800" dirty="0" smtClean="0"/>
              <a:t> </a:t>
            </a:r>
            <a:r>
              <a:rPr lang="it-IT" sz="2800" dirty="0"/>
              <a:t>Conference per la definizione del percorso di screening del </a:t>
            </a:r>
            <a:r>
              <a:rPr lang="it-IT" sz="2800" dirty="0" err="1"/>
              <a:t>cervicocarcinoma</a:t>
            </a:r>
            <a:r>
              <a:rPr lang="it-IT" sz="2800" dirty="0"/>
              <a:t> nelle donne vaccinate contro </a:t>
            </a:r>
            <a:r>
              <a:rPr lang="it-IT" sz="2800" dirty="0" smtClean="0"/>
              <a:t>l’HPV (2015)</a:t>
            </a:r>
          </a:p>
          <a:p>
            <a:pPr marL="0" indent="0">
              <a:buNone/>
            </a:pPr>
            <a:r>
              <a:rPr lang="it-IT" sz="2800" dirty="0" smtClean="0"/>
              <a:t> </a:t>
            </a:r>
          </a:p>
          <a:p>
            <a:pPr lvl="1"/>
            <a:r>
              <a:rPr lang="it-IT" dirty="0" smtClean="0"/>
              <a:t>Copertura vaccinale</a:t>
            </a:r>
          </a:p>
          <a:p>
            <a:pPr lvl="1"/>
            <a:r>
              <a:rPr lang="it-IT" dirty="0" smtClean="0"/>
              <a:t>Inizio a 30 anni </a:t>
            </a:r>
          </a:p>
          <a:p>
            <a:pPr lvl="1"/>
            <a:r>
              <a:rPr lang="it-IT" dirty="0" err="1" smtClean="0"/>
              <a:t>hr</a:t>
            </a:r>
            <a:r>
              <a:rPr lang="it-IT" dirty="0" smtClean="0"/>
              <a:t>-HPV DNA test</a:t>
            </a:r>
          </a:p>
          <a:p>
            <a:pPr lvl="1"/>
            <a:r>
              <a:rPr lang="it-IT" dirty="0" smtClean="0"/>
              <a:t>Intervallo: &gt; di 5 anni  (da determinare)</a:t>
            </a:r>
          </a:p>
          <a:p>
            <a:pPr lvl="1"/>
            <a:r>
              <a:rPr lang="it-IT" dirty="0" smtClean="0"/>
              <a:t>Integrazione tra registri vaccinali, registri di screening e registro tumori</a:t>
            </a:r>
            <a:endParaRPr lang="it-IT" dirty="0"/>
          </a:p>
        </p:txBody>
      </p:sp>
    </p:spTree>
    <p:extLst>
      <p:ext uri="{BB962C8B-B14F-4D97-AF65-F5344CB8AC3E}">
        <p14:creationId xmlns:p14="http://schemas.microsoft.com/office/powerpoint/2010/main" val="3846783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3874442"/>
          </a:xfrm>
        </p:spPr>
        <p:txBody>
          <a:bodyPr/>
          <a:lstStyle/>
          <a:p>
            <a:endParaRPr lang="it-IT" dirty="0"/>
          </a:p>
        </p:txBody>
      </p:sp>
      <p:sp>
        <p:nvSpPr>
          <p:cNvPr id="3" name="Segnaposto contenuto 2"/>
          <p:cNvSpPr>
            <a:spLocks noGrp="1"/>
          </p:cNvSpPr>
          <p:nvPr>
            <p:ph idx="1"/>
          </p:nvPr>
        </p:nvSpPr>
        <p:spPr>
          <a:xfrm>
            <a:off x="395536" y="4059236"/>
            <a:ext cx="8496944" cy="2620888"/>
          </a:xfrm>
        </p:spPr>
        <p:txBody>
          <a:bodyPr>
            <a:noAutofit/>
          </a:bodyPr>
          <a:lstStyle/>
          <a:p>
            <a:pPr marL="0" indent="0">
              <a:buNone/>
            </a:pPr>
            <a:r>
              <a:rPr lang="it-IT" sz="1600" b="1" dirty="0"/>
              <a:t>DECRETA</a:t>
            </a:r>
          </a:p>
          <a:p>
            <a:r>
              <a:rPr lang="it-IT" sz="1600" dirty="0" smtClean="0"/>
              <a:t> </a:t>
            </a:r>
            <a:r>
              <a:rPr lang="it-IT" sz="1600" dirty="0"/>
              <a:t>di identificare come laboratori idonei ad essere di riferimento per il programma lombardo </a:t>
            </a:r>
            <a:r>
              <a:rPr lang="it-IT" sz="1600" dirty="0" smtClean="0"/>
              <a:t>di screening </a:t>
            </a:r>
            <a:r>
              <a:rPr lang="it-IT" sz="1600" dirty="0"/>
              <a:t>del tumore della cervice uterina, i laboratori delle seguenti 5 aziende:</a:t>
            </a:r>
          </a:p>
          <a:p>
            <a:r>
              <a:rPr lang="it-IT" sz="1600" dirty="0"/>
              <a:t>- ASST SANTI PAOLO E CARLO, Anatomia Patologica,</a:t>
            </a:r>
          </a:p>
          <a:p>
            <a:r>
              <a:rPr lang="it-IT" sz="1600" dirty="0"/>
              <a:t>- ASST DEGLI SPEDALI CIVILI DI BRESCIA, Laboratorio di Microbiologia e Anatomia Patologica,</a:t>
            </a:r>
          </a:p>
          <a:p>
            <a:r>
              <a:rPr lang="it-IT" sz="1600" dirty="0"/>
              <a:t>- ASST DI LECCO, Laboratorio di Microbiologia e Anatomia Patologica,</a:t>
            </a:r>
          </a:p>
          <a:p>
            <a:r>
              <a:rPr lang="it-IT" sz="1600" dirty="0"/>
              <a:t>- ASST DI MANTOVA¸ Anatomia Patologica,</a:t>
            </a:r>
          </a:p>
          <a:p>
            <a:r>
              <a:rPr lang="it-IT" sz="1600" dirty="0"/>
              <a:t>- ASST DEI SETTE LAGHI, Anatomia Patologica;</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
            <a:ext cx="6827837"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450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a:t>
            </a:r>
            <a:r>
              <a:rPr lang="it-IT" dirty="0" smtClean="0"/>
              <a:t>pplicazione dell’algoritmo</a:t>
            </a:r>
            <a:endParaRPr lang="it-IT" dirty="0"/>
          </a:p>
        </p:txBody>
      </p:sp>
      <p:sp>
        <p:nvSpPr>
          <p:cNvPr id="3" name="Segnaposto contenuto 2"/>
          <p:cNvSpPr>
            <a:spLocks noGrp="1"/>
          </p:cNvSpPr>
          <p:nvPr>
            <p:ph idx="1"/>
          </p:nvPr>
        </p:nvSpPr>
        <p:spPr>
          <a:xfrm>
            <a:off x="467544" y="1628800"/>
            <a:ext cx="8229600" cy="4680520"/>
          </a:xfrm>
        </p:spPr>
        <p:txBody>
          <a:bodyPr>
            <a:noAutofit/>
          </a:bodyPr>
          <a:lstStyle/>
          <a:p>
            <a:r>
              <a:rPr lang="it-IT" sz="2800" dirty="0"/>
              <a:t>Ottimizzazione </a:t>
            </a:r>
            <a:r>
              <a:rPr lang="it-IT" sz="2800" dirty="0" smtClean="0"/>
              <a:t>ed integrazione delle </a:t>
            </a:r>
            <a:r>
              <a:rPr lang="it-IT" sz="2800" dirty="0"/>
              <a:t>piattaforme informatiche </a:t>
            </a:r>
            <a:r>
              <a:rPr lang="it-IT" sz="2800" dirty="0" smtClean="0"/>
              <a:t>esistenti (ATS e ASST)</a:t>
            </a:r>
          </a:p>
          <a:p>
            <a:r>
              <a:rPr lang="it-IT" sz="2800" dirty="0" smtClean="0"/>
              <a:t>Stretta collaborazione tra ATS e ASST di riferimento</a:t>
            </a:r>
            <a:endParaRPr lang="it-IT" sz="2800" dirty="0"/>
          </a:p>
          <a:p>
            <a:r>
              <a:rPr lang="it-IT" sz="2800" dirty="0" smtClean="0"/>
              <a:t>Pianificazione degli inviti</a:t>
            </a:r>
          </a:p>
          <a:p>
            <a:r>
              <a:rPr lang="it-IT" sz="2800" dirty="0" smtClean="0"/>
              <a:t>Formazione degli operatori</a:t>
            </a:r>
          </a:p>
          <a:p>
            <a:r>
              <a:rPr lang="it-IT" sz="2800" dirty="0" smtClean="0"/>
              <a:t>Informazione alle donne</a:t>
            </a:r>
          </a:p>
          <a:p>
            <a:r>
              <a:rPr lang="it-IT" sz="2800" dirty="0" smtClean="0"/>
              <a:t>Pianificazione dei trasporti</a:t>
            </a:r>
          </a:p>
          <a:p>
            <a:r>
              <a:rPr lang="it-IT" sz="2800" dirty="0" err="1" smtClean="0"/>
              <a:t>Omogenizzazione</a:t>
            </a:r>
            <a:r>
              <a:rPr lang="it-IT" sz="2800" dirty="0" smtClean="0"/>
              <a:t> degli input e degli output (notizie in entrata e risultati in uscita)</a:t>
            </a:r>
            <a:endParaRPr lang="it-IT" sz="2800" dirty="0"/>
          </a:p>
        </p:txBody>
      </p:sp>
    </p:spTree>
    <p:extLst>
      <p:ext uri="{BB962C8B-B14F-4D97-AF65-F5344CB8AC3E}">
        <p14:creationId xmlns:p14="http://schemas.microsoft.com/office/powerpoint/2010/main" val="7093865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R</a:t>
            </a:r>
            <a:r>
              <a:rPr lang="it-IT" sz="2000" dirty="0" smtClean="0"/>
              <a:t>azionalizzazione </a:t>
            </a:r>
            <a:r>
              <a:rPr lang="it-IT" sz="2000" dirty="0"/>
              <a:t>dell’uso di piattaforma informatica per la gestione del programma di screening organizzato per la prevenzione del carcinoma della cervice </a:t>
            </a:r>
            <a:r>
              <a:rPr lang="it-IT" sz="2000" dirty="0" smtClean="0"/>
              <a:t>uterina</a:t>
            </a:r>
            <a:r>
              <a:rPr lang="it-IT" sz="2000" dirty="0">
                <a:solidFill>
                  <a:prstClr val="black"/>
                </a:solidFill>
              </a:rPr>
              <a:t> </a:t>
            </a:r>
            <a:r>
              <a:rPr lang="it-IT" sz="2000" dirty="0" smtClean="0">
                <a:solidFill>
                  <a:prstClr val="black"/>
                </a:solidFill>
              </a:rPr>
              <a:t>(</a:t>
            </a:r>
            <a:r>
              <a:rPr lang="it-IT" sz="2000" dirty="0" smtClean="0">
                <a:solidFill>
                  <a:srgbClr val="FF0000"/>
                </a:solidFill>
              </a:rPr>
              <a:t>dal Progetto Interaziendale </a:t>
            </a:r>
            <a:r>
              <a:rPr lang="it-IT" sz="2000" dirty="0">
                <a:solidFill>
                  <a:srgbClr val="FF0000"/>
                </a:solidFill>
              </a:rPr>
              <a:t>ASL MN-AO </a:t>
            </a:r>
            <a:r>
              <a:rPr lang="it-IT" sz="2000" dirty="0" err="1" smtClean="0">
                <a:solidFill>
                  <a:srgbClr val="FF0000"/>
                </a:solidFill>
              </a:rPr>
              <a:t>C.Poma</a:t>
            </a:r>
            <a:r>
              <a:rPr lang="it-IT" sz="2000" dirty="0" smtClean="0">
                <a:solidFill>
                  <a:srgbClr val="FF0000"/>
                </a:solidFill>
              </a:rPr>
              <a:t>, 2014</a:t>
            </a:r>
            <a:r>
              <a:rPr lang="it-IT" sz="2000" dirty="0" smtClean="0">
                <a:solidFill>
                  <a:prstClr val="black"/>
                </a:solidFill>
              </a:rPr>
              <a:t>) </a:t>
            </a:r>
            <a:endParaRPr lang="it-IT"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7" y="1628800"/>
            <a:ext cx="727280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08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Strumenti di lavoro: il prelievo</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4464496" cy="4381947"/>
          </a:xfrm>
        </p:spPr>
      </p:pic>
      <p:pic>
        <p:nvPicPr>
          <p:cNvPr id="2050" name="Picture 2" descr="C:\Users\rossella.fante\Documents\Comunicazioni a congressi\Corso Ostetriche 6 maggio 17\heath_14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988840"/>
            <a:ext cx="3312368" cy="2952328"/>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364088" y="3212976"/>
            <a:ext cx="1008112" cy="43204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52865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10146"/>
          </a:xfrm>
        </p:spPr>
        <p:txBody>
          <a:bodyPr>
            <a:noAutofit/>
          </a:bodyPr>
          <a:lstStyle/>
          <a:p>
            <a:r>
              <a:rPr lang="it-IT" dirty="0" smtClean="0"/>
              <a:t>Strumenti di lavoro: citologia in fase liquida</a:t>
            </a:r>
            <a:endParaRPr lang="it-IT"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021423"/>
            <a:ext cx="2229881" cy="269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924944"/>
            <a:ext cx="3168352" cy="276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contenuto 3"/>
          <p:cNvSpPr>
            <a:spLocks noGrp="1"/>
          </p:cNvSpPr>
          <p:nvPr>
            <p:ph idx="1"/>
          </p:nvPr>
        </p:nvSpPr>
        <p:spPr/>
        <p:txBody>
          <a:bodyPr/>
          <a:lstStyle/>
          <a:p>
            <a:endParaRPr lang="it-IT" dirty="0"/>
          </a:p>
        </p:txBody>
      </p:sp>
      <p:sp>
        <p:nvSpPr>
          <p:cNvPr id="5" name="Rettangolo 4"/>
          <p:cNvSpPr/>
          <p:nvPr/>
        </p:nvSpPr>
        <p:spPr>
          <a:xfrm>
            <a:off x="1187624" y="5085184"/>
            <a:ext cx="57606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38906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5008" y="2492896"/>
            <a:ext cx="8928992" cy="1143000"/>
          </a:xfrm>
        </p:spPr>
        <p:txBody>
          <a:bodyPr>
            <a:normAutofit/>
          </a:bodyPr>
          <a:lstStyle/>
          <a:p>
            <a:r>
              <a:rPr lang="it-IT" sz="3600" b="1" dirty="0" smtClean="0">
                <a:latin typeface="Baskerville Old Face" panose="02020602080505020303" pitchFamily="18" charset="0"/>
              </a:rPr>
              <a:t>Quarto incontro: le neoplasie ginecologiche</a:t>
            </a:r>
            <a:endParaRPr lang="it-IT" sz="3600" b="1" dirty="0">
              <a:latin typeface="Baskerville Old Face" panose="02020602080505020303" pitchFamily="18" charset="0"/>
            </a:endParaRPr>
          </a:p>
        </p:txBody>
      </p:sp>
      <p:sp>
        <p:nvSpPr>
          <p:cNvPr id="3" name="Segnaposto contenuto 2"/>
          <p:cNvSpPr>
            <a:spLocks noGrp="1"/>
          </p:cNvSpPr>
          <p:nvPr>
            <p:ph idx="1"/>
          </p:nvPr>
        </p:nvSpPr>
        <p:spPr>
          <a:xfrm>
            <a:off x="0" y="3717032"/>
            <a:ext cx="9036496" cy="2952328"/>
          </a:xfrm>
        </p:spPr>
        <p:txBody>
          <a:bodyPr>
            <a:normAutofit fontScale="47500" lnSpcReduction="20000"/>
          </a:bodyPr>
          <a:lstStyle/>
          <a:p>
            <a:pPr marL="0" indent="0" algn="ctr">
              <a:buNone/>
            </a:pPr>
            <a:endParaRPr lang="it-IT" dirty="0" smtClean="0">
              <a:latin typeface="Baskerville Old Face" panose="02020602080505020303" pitchFamily="18" charset="0"/>
            </a:endParaRPr>
          </a:p>
          <a:p>
            <a:pPr marL="0" indent="0" algn="ctr">
              <a:buNone/>
            </a:pPr>
            <a:endParaRPr lang="it-IT" dirty="0">
              <a:latin typeface="Baskerville Old Face" panose="02020602080505020303" pitchFamily="18" charset="0"/>
            </a:endParaRPr>
          </a:p>
          <a:p>
            <a:pPr marL="0" indent="0" algn="ctr">
              <a:buNone/>
            </a:pPr>
            <a:r>
              <a:rPr lang="it-IT" sz="5100" dirty="0" smtClean="0">
                <a:latin typeface="Baskerville Old Face" panose="02020602080505020303" pitchFamily="18" charset="0"/>
              </a:rPr>
              <a:t>I nuovi indirizzi per lo screening della patologia cervicale: quale futuro</a:t>
            </a:r>
          </a:p>
          <a:p>
            <a:pPr marL="0" indent="0" algn="ctr">
              <a:buNone/>
            </a:pPr>
            <a:endParaRPr lang="it-IT" dirty="0">
              <a:latin typeface="Baskerville Old Face" panose="02020602080505020303" pitchFamily="18" charset="0"/>
            </a:endParaRPr>
          </a:p>
          <a:p>
            <a:pPr marL="0" indent="0" algn="ctr">
              <a:buNone/>
            </a:pPr>
            <a:endParaRPr lang="it-IT" dirty="0" smtClean="0">
              <a:latin typeface="Baskerville Old Face" panose="02020602080505020303" pitchFamily="18" charset="0"/>
            </a:endParaRPr>
          </a:p>
          <a:p>
            <a:pPr marL="0" indent="0" algn="ctr">
              <a:buNone/>
            </a:pPr>
            <a:endParaRPr lang="it-IT" dirty="0">
              <a:latin typeface="Baskerville Old Face" panose="02020602080505020303" pitchFamily="18" charset="0"/>
            </a:endParaRPr>
          </a:p>
          <a:p>
            <a:pPr marL="0" indent="0" algn="r">
              <a:buNone/>
            </a:pPr>
            <a:endParaRPr lang="it-IT" sz="1800" dirty="0" smtClean="0">
              <a:latin typeface="Baskerville Old Face" panose="02020602080505020303" pitchFamily="18" charset="0"/>
            </a:endParaRPr>
          </a:p>
          <a:p>
            <a:pPr marL="0" indent="0" algn="r">
              <a:buNone/>
            </a:pPr>
            <a:endParaRPr lang="it-IT" sz="1800" dirty="0" smtClean="0">
              <a:latin typeface="Baskerville Old Face" panose="02020602080505020303" pitchFamily="18" charset="0"/>
            </a:endParaRPr>
          </a:p>
          <a:p>
            <a:pPr marL="0" indent="0" algn="r">
              <a:buNone/>
            </a:pPr>
            <a:endParaRPr lang="it-IT" sz="1800" dirty="0">
              <a:latin typeface="Baskerville Old Face" panose="02020602080505020303" pitchFamily="18" charset="0"/>
            </a:endParaRPr>
          </a:p>
          <a:p>
            <a:pPr marL="0" indent="0" algn="r">
              <a:buNone/>
            </a:pPr>
            <a:endParaRPr lang="it-IT" sz="1800" dirty="0" smtClean="0">
              <a:latin typeface="Baskerville Old Face" panose="02020602080505020303" pitchFamily="18" charset="0"/>
            </a:endParaRPr>
          </a:p>
          <a:p>
            <a:pPr marL="0" indent="0" algn="r">
              <a:buNone/>
            </a:pPr>
            <a:r>
              <a:rPr lang="it-IT" sz="1800" dirty="0" smtClean="0">
                <a:latin typeface="Baskerville Old Face" panose="02020602080505020303" pitchFamily="18" charset="0"/>
              </a:rPr>
              <a:t>Dott.ssa R. Fante</a:t>
            </a:r>
          </a:p>
          <a:p>
            <a:pPr marL="0" indent="0" algn="r">
              <a:buNone/>
            </a:pPr>
            <a:r>
              <a:rPr lang="it-IT" sz="1800" dirty="0" smtClean="0">
                <a:latin typeface="Baskerville Old Face" panose="02020602080505020303" pitchFamily="18" charset="0"/>
              </a:rPr>
              <a:t>Direttore f.f. SC Anatomia Patologica</a:t>
            </a:r>
          </a:p>
          <a:p>
            <a:pPr marL="0" indent="0" algn="r">
              <a:buNone/>
            </a:pPr>
            <a:r>
              <a:rPr lang="it-IT" sz="1800" dirty="0" smtClean="0">
                <a:latin typeface="Baskerville Old Face" panose="02020602080505020303" pitchFamily="18" charset="0"/>
              </a:rPr>
              <a:t>Dipartimento dei Servizi</a:t>
            </a:r>
          </a:p>
          <a:p>
            <a:pPr marL="0" indent="0" algn="r">
              <a:buNone/>
            </a:pPr>
            <a:r>
              <a:rPr lang="it-IT" sz="1800" dirty="0" smtClean="0">
                <a:latin typeface="Baskerville Old Face" panose="02020602080505020303" pitchFamily="18" charset="0"/>
              </a:rPr>
              <a:t>ASST- Mantova  P.O. C. Poma</a:t>
            </a:r>
            <a:endParaRPr lang="it-IT" sz="1800" dirty="0">
              <a:latin typeface="Baskerville Old Face" panose="02020602080505020303"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88640"/>
            <a:ext cx="143827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3310917" y="1658665"/>
            <a:ext cx="2088232" cy="523220"/>
          </a:xfrm>
          <a:prstGeom prst="rect">
            <a:avLst/>
          </a:prstGeom>
        </p:spPr>
        <p:txBody>
          <a:bodyPr wrap="square">
            <a:spAutoFit/>
          </a:bodyPr>
          <a:lstStyle/>
          <a:p>
            <a:pPr lvl="0"/>
            <a:r>
              <a:rPr lang="it-IT" sz="1400" dirty="0">
                <a:solidFill>
                  <a:prstClr val="black"/>
                </a:solidFill>
                <a:latin typeface="Baskerville Old Face" pitchFamily="18" charset="0"/>
              </a:rPr>
              <a:t>Collegio delle Ostetriche della provincia di Mantova</a:t>
            </a:r>
          </a:p>
        </p:txBody>
      </p:sp>
    </p:spTree>
    <p:extLst>
      <p:ext uri="{BB962C8B-B14F-4D97-AF65-F5344CB8AC3E}">
        <p14:creationId xmlns:p14="http://schemas.microsoft.com/office/powerpoint/2010/main" val="2694786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4180458" cy="1174142"/>
          </a:xfrm>
        </p:spPr>
        <p:txBody>
          <a:bodyPr>
            <a:noAutofit/>
          </a:bodyPr>
          <a:lstStyle/>
          <a:p>
            <a:r>
              <a:rPr lang="it-IT" sz="3600" dirty="0" smtClean="0"/>
              <a:t>Strato sottile da fase liquida</a:t>
            </a:r>
            <a:endParaRPr lang="it-IT" sz="3600" dirty="0"/>
          </a:p>
        </p:txBody>
      </p:sp>
      <p:sp>
        <p:nvSpPr>
          <p:cNvPr id="3" name="Segnaposto contenuto 2"/>
          <p:cNvSpPr>
            <a:spLocks noGrp="1"/>
          </p:cNvSpPr>
          <p:nvPr>
            <p:ph idx="1"/>
          </p:nvPr>
        </p:nvSpPr>
        <p:spPr>
          <a:xfrm>
            <a:off x="522858" y="1705273"/>
            <a:ext cx="4114800" cy="4525963"/>
          </a:xfrm>
        </p:spPr>
        <p:txBody>
          <a:bodyPr>
            <a:normAutofit fontScale="92500"/>
          </a:bodyPr>
          <a:lstStyle/>
          <a:p>
            <a:r>
              <a:rPr lang="it-IT" sz="2600" dirty="0"/>
              <a:t>L’area di lettura al </a:t>
            </a:r>
            <a:r>
              <a:rPr lang="it-IT" sz="2600" dirty="0" smtClean="0"/>
              <a:t>microscopio </a:t>
            </a:r>
            <a:r>
              <a:rPr lang="it-IT" sz="2600" dirty="0"/>
              <a:t>si riduce ad uno spot di 20 mm di diametro</a:t>
            </a:r>
          </a:p>
          <a:p>
            <a:endParaRPr lang="it-IT" sz="2000" dirty="0"/>
          </a:p>
          <a:p>
            <a:r>
              <a:rPr lang="it-IT" sz="2400" dirty="0"/>
              <a:t>Il materiale si dispone in  </a:t>
            </a:r>
            <a:r>
              <a:rPr lang="it-IT" sz="2400" dirty="0" smtClean="0"/>
              <a:t>mono-strato </a:t>
            </a:r>
            <a:r>
              <a:rPr lang="it-IT" sz="2400" dirty="0"/>
              <a:t>quindi c’è una maggiore visibilità delle cellule</a:t>
            </a:r>
          </a:p>
          <a:p>
            <a:endParaRPr lang="it-IT" sz="2000" dirty="0"/>
          </a:p>
          <a:p>
            <a:r>
              <a:rPr lang="it-IT" sz="2400" dirty="0"/>
              <a:t>Gli elementi oscuranti (sangue, detriti cellulari, muco, elementi infiammatori) sono ridotti al </a:t>
            </a:r>
            <a:r>
              <a:rPr lang="it-IT" sz="2400" dirty="0" smtClean="0"/>
              <a:t>minimo</a:t>
            </a:r>
            <a:endParaRPr lang="it-IT"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658" y="260648"/>
            <a:ext cx="395446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926" y="3429000"/>
            <a:ext cx="3960812"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4644008" y="1340768"/>
            <a:ext cx="3954462"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125540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rmAutofit/>
          </a:bodyPr>
          <a:lstStyle/>
          <a:p>
            <a:r>
              <a:rPr lang="it-IT" sz="3600" dirty="0" smtClean="0"/>
              <a:t>Gli strumenti per l’ </a:t>
            </a:r>
            <a:r>
              <a:rPr lang="it-IT" sz="3600" dirty="0" err="1" smtClean="0"/>
              <a:t>hr</a:t>
            </a:r>
            <a:r>
              <a:rPr lang="it-IT" sz="3600" dirty="0" smtClean="0"/>
              <a:t>-HPV DNA test</a:t>
            </a:r>
            <a:endParaRPr lang="it-IT" sz="3600" dirty="0"/>
          </a:p>
        </p:txBody>
      </p:sp>
      <p:pic>
        <p:nvPicPr>
          <p:cNvPr id="2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365104"/>
            <a:ext cx="8229600" cy="234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6" y="1484784"/>
            <a:ext cx="404772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484784"/>
            <a:ext cx="3168352" cy="266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720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spcBef>
                <a:spcPct val="20000"/>
              </a:spcBef>
            </a:pPr>
            <a:r>
              <a:rPr lang="it-IT" sz="4000" dirty="0" smtClean="0">
                <a:solidFill>
                  <a:prstClr val="black"/>
                </a:solidFill>
              </a:rPr>
              <a:t>Strumenti </a:t>
            </a:r>
            <a:r>
              <a:rPr lang="it-IT" sz="4000" dirty="0">
                <a:solidFill>
                  <a:prstClr val="black"/>
                </a:solidFill>
              </a:rPr>
              <a:t>di </a:t>
            </a:r>
            <a:r>
              <a:rPr lang="it-IT" sz="4000" dirty="0" smtClean="0">
                <a:solidFill>
                  <a:prstClr val="black"/>
                </a:solidFill>
              </a:rPr>
              <a:t>lavoro</a:t>
            </a:r>
            <a:br>
              <a:rPr lang="it-IT" sz="4000" dirty="0" smtClean="0">
                <a:solidFill>
                  <a:prstClr val="black"/>
                </a:solidFill>
              </a:rPr>
            </a:br>
            <a:r>
              <a:rPr lang="it-IT" sz="3200" dirty="0">
                <a:solidFill>
                  <a:prstClr val="black"/>
                </a:solidFill>
                <a:ea typeface="+mn-ea"/>
                <a:cs typeface="+mn-cs"/>
              </a:rPr>
              <a:t>La scheda digitalizzata</a:t>
            </a:r>
            <a:br>
              <a:rPr lang="it-IT" sz="3200" dirty="0">
                <a:solidFill>
                  <a:prstClr val="black"/>
                </a:solidFill>
                <a:ea typeface="+mn-ea"/>
                <a:cs typeface="+mn-cs"/>
              </a:rPr>
            </a:br>
            <a:endParaRPr lang="it-IT" sz="2800" dirty="0"/>
          </a:p>
        </p:txBody>
      </p:sp>
      <p:sp>
        <p:nvSpPr>
          <p:cNvPr id="3" name="Segnaposto contenuto 2"/>
          <p:cNvSpPr>
            <a:spLocks noGrp="1"/>
          </p:cNvSpPr>
          <p:nvPr>
            <p:ph idx="1"/>
          </p:nvPr>
        </p:nvSpPr>
        <p:spPr>
          <a:xfrm>
            <a:off x="251520" y="2132856"/>
            <a:ext cx="8651304" cy="4032448"/>
          </a:xfrm>
        </p:spPr>
        <p:txBody>
          <a:bodyPr>
            <a:normAutofit fontScale="92500"/>
          </a:bodyPr>
          <a:lstStyle/>
          <a:p>
            <a:r>
              <a:rPr lang="it-IT" dirty="0" smtClean="0"/>
              <a:t>Quale scheda, quali contenuti?</a:t>
            </a:r>
          </a:p>
          <a:p>
            <a:r>
              <a:rPr lang="it-IT" dirty="0" smtClean="0"/>
              <a:t>Dati anagrafici tradotti in codice di tracciabilità</a:t>
            </a:r>
          </a:p>
          <a:p>
            <a:r>
              <a:rPr lang="it-IT" dirty="0" smtClean="0"/>
              <a:t>Consenso sui dati anamnestici utili</a:t>
            </a:r>
          </a:p>
          <a:p>
            <a:r>
              <a:rPr lang="it-IT" dirty="0" smtClean="0"/>
              <a:t>Consenso sui dati obiettivi riscontrati da comunicare</a:t>
            </a:r>
          </a:p>
          <a:p>
            <a:r>
              <a:rPr lang="it-IT" dirty="0" smtClean="0"/>
              <a:t>Consenso sui dati clinici noti o riferiti da segnalare</a:t>
            </a:r>
          </a:p>
          <a:p>
            <a:pPr marL="0" indent="0" algn="ctr">
              <a:buNone/>
            </a:pPr>
            <a:r>
              <a:rPr lang="it-IT" dirty="0" smtClean="0">
                <a:solidFill>
                  <a:srgbClr val="FF0000"/>
                </a:solidFill>
              </a:rPr>
              <a:t>Accordo tra operatori ATS e ASST in coordinazione Regionale</a:t>
            </a:r>
            <a:endParaRPr lang="it-IT" dirty="0">
              <a:solidFill>
                <a:srgbClr val="FF0000"/>
              </a:solidFill>
            </a:endParaRPr>
          </a:p>
        </p:txBody>
      </p:sp>
    </p:spTree>
    <p:extLst>
      <p:ext uri="{BB962C8B-B14F-4D97-AF65-F5344CB8AC3E}">
        <p14:creationId xmlns:p14="http://schemas.microsoft.com/office/powerpoint/2010/main" val="3216569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Iniziative Regione Lombardia</a:t>
            </a:r>
            <a:endParaRPr lang="it-IT" dirty="0"/>
          </a:p>
        </p:txBody>
      </p:sp>
      <p:sp>
        <p:nvSpPr>
          <p:cNvPr id="3" name="Segnaposto contenuto 2"/>
          <p:cNvSpPr>
            <a:spLocks noGrp="1"/>
          </p:cNvSpPr>
          <p:nvPr>
            <p:ph idx="1"/>
          </p:nvPr>
        </p:nvSpPr>
        <p:spPr>
          <a:xfrm>
            <a:off x="395536" y="1988840"/>
            <a:ext cx="8229600" cy="4320480"/>
          </a:xfrm>
        </p:spPr>
        <p:txBody>
          <a:bodyPr>
            <a:noAutofit/>
          </a:bodyPr>
          <a:lstStyle/>
          <a:p>
            <a:r>
              <a:rPr lang="it-IT" sz="2800" dirty="0" smtClean="0"/>
              <a:t>Indicazioni tecniche per i programmi di screening organizzati per la prevenzione del tumore della cervice uterina (a cura delle ATS e dei Centri di riferimento)</a:t>
            </a:r>
          </a:p>
          <a:p>
            <a:r>
              <a:rPr lang="it-IT" sz="2800" dirty="0" smtClean="0"/>
              <a:t>Attivazione di un «Tavolo permanente per l’uniformazione delle procedure, dei criteri diagnostici e l’analisi dei risultati dello screening»</a:t>
            </a:r>
          </a:p>
          <a:p>
            <a:r>
              <a:rPr lang="it-IT" sz="2800" dirty="0" smtClean="0"/>
              <a:t>Gare d’appalto per l’acquisizione della strumentazione (ARCA)</a:t>
            </a:r>
          </a:p>
          <a:p>
            <a:endParaRPr lang="it-IT" sz="2800" dirty="0" smtClean="0"/>
          </a:p>
          <a:p>
            <a:endParaRPr lang="it-IT" sz="2800" dirty="0"/>
          </a:p>
        </p:txBody>
      </p:sp>
    </p:spTree>
    <p:extLst>
      <p:ext uri="{BB962C8B-B14F-4D97-AF65-F5344CB8AC3E}">
        <p14:creationId xmlns:p14="http://schemas.microsoft.com/office/powerpoint/2010/main" val="1890442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Strumenti di lavoro: i contenuti ed il linguaggio</a:t>
            </a:r>
            <a:endParaRPr lang="it-IT"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772816"/>
            <a:ext cx="2207609" cy="3344863"/>
          </a:xfrm>
        </p:spPr>
      </p:pic>
      <p:sp>
        <p:nvSpPr>
          <p:cNvPr id="3" name="CasellaDiTesto 2"/>
          <p:cNvSpPr txBox="1"/>
          <p:nvPr/>
        </p:nvSpPr>
        <p:spPr>
          <a:xfrm>
            <a:off x="3275856" y="1772816"/>
            <a:ext cx="5616624" cy="4647426"/>
          </a:xfrm>
          <a:prstGeom prst="rect">
            <a:avLst/>
          </a:prstGeom>
          <a:noFill/>
        </p:spPr>
        <p:txBody>
          <a:bodyPr wrap="square" rtlCol="0">
            <a:spAutoFit/>
          </a:bodyPr>
          <a:lstStyle/>
          <a:p>
            <a:pPr marL="285750" indent="-285750">
              <a:buFont typeface="Arial" panose="020B0604020202020204" pitchFamily="34" charset="0"/>
              <a:buChar char="•"/>
            </a:pPr>
            <a:r>
              <a:rPr lang="it-IT" dirty="0" smtClean="0">
                <a:solidFill>
                  <a:srgbClr val="FF0000"/>
                </a:solidFill>
              </a:rPr>
              <a:t>Tipo di campione</a:t>
            </a:r>
          </a:p>
          <a:p>
            <a:pPr marL="285750" indent="-285750">
              <a:buFont typeface="Arial" panose="020B0604020202020204" pitchFamily="34" charset="0"/>
              <a:buChar char="•"/>
            </a:pPr>
            <a:r>
              <a:rPr lang="it-IT" dirty="0" smtClean="0">
                <a:solidFill>
                  <a:srgbClr val="FF0000"/>
                </a:solidFill>
              </a:rPr>
              <a:t>Adeguatezza del campione</a:t>
            </a:r>
          </a:p>
          <a:p>
            <a:pPr marL="285750" indent="-285750">
              <a:buFont typeface="Arial" panose="020B0604020202020204" pitchFamily="34" charset="0"/>
              <a:buChar char="•"/>
            </a:pPr>
            <a:r>
              <a:rPr lang="it-IT" dirty="0" smtClean="0">
                <a:solidFill>
                  <a:srgbClr val="FF0000"/>
                </a:solidFill>
              </a:rPr>
              <a:t>Interpretazione del preparato</a:t>
            </a:r>
          </a:p>
          <a:p>
            <a:pPr marL="742950" lvl="1" indent="-285750">
              <a:buFont typeface="Wingdings" panose="05000000000000000000" pitchFamily="2" charset="2"/>
              <a:buChar char="v"/>
            </a:pPr>
            <a:r>
              <a:rPr lang="it-IT" sz="1600" dirty="0" smtClean="0"/>
              <a:t>Negativo per lesione intraepiteliale o maligna</a:t>
            </a:r>
          </a:p>
          <a:p>
            <a:pPr marL="742950" lvl="1" indent="-285750">
              <a:buFont typeface="Wingdings" panose="05000000000000000000" pitchFamily="2" charset="2"/>
              <a:buChar char="v"/>
            </a:pPr>
            <a:r>
              <a:rPr lang="it-IT" sz="1600" dirty="0" smtClean="0"/>
              <a:t>Reperti non neoplastici e microrganismi</a:t>
            </a:r>
          </a:p>
          <a:p>
            <a:pPr marL="742950" lvl="1" indent="-285750">
              <a:buFont typeface="Wingdings" panose="05000000000000000000" pitchFamily="2" charset="2"/>
              <a:buChar char="v"/>
            </a:pPr>
            <a:r>
              <a:rPr lang="it-IT" sz="1600" dirty="0" smtClean="0"/>
              <a:t>Anomalie cellulari di significato</a:t>
            </a:r>
          </a:p>
          <a:p>
            <a:pPr marL="1657350" lvl="3" indent="-285750">
              <a:buFont typeface="Wingdings" panose="05000000000000000000" pitchFamily="2" charset="2"/>
              <a:buChar char="q"/>
            </a:pPr>
            <a:r>
              <a:rPr lang="it-IT" sz="1600" dirty="0" smtClean="0"/>
              <a:t> incerto </a:t>
            </a:r>
            <a:endParaRPr lang="it-IT" sz="1600" dirty="0"/>
          </a:p>
          <a:p>
            <a:pPr marL="1657350" lvl="3" indent="-285750">
              <a:buFont typeface="Wingdings" panose="05000000000000000000" pitchFamily="2" charset="2"/>
              <a:buChar char="q"/>
            </a:pPr>
            <a:r>
              <a:rPr lang="it-IT" sz="1600" dirty="0"/>
              <a:t>n</a:t>
            </a:r>
            <a:r>
              <a:rPr lang="it-IT" sz="1600" dirty="0" smtClean="0"/>
              <a:t>eoplastico</a:t>
            </a:r>
          </a:p>
          <a:p>
            <a:pPr marL="1657350" lvl="3" indent="-285750">
              <a:buFont typeface="Wingdings" panose="05000000000000000000" pitchFamily="2" charset="2"/>
              <a:buChar char="q"/>
            </a:pPr>
            <a:r>
              <a:rPr lang="it-IT" sz="1600" dirty="0" smtClean="0"/>
              <a:t>preneoplastico </a:t>
            </a:r>
          </a:p>
          <a:p>
            <a:pPr lvl="3"/>
            <a:r>
              <a:rPr lang="it-IT" sz="1600" dirty="0"/>
              <a:t>	</a:t>
            </a:r>
            <a:r>
              <a:rPr lang="it-IT" sz="1600" dirty="0" smtClean="0"/>
              <a:t>in </a:t>
            </a:r>
          </a:p>
          <a:p>
            <a:pPr marL="2114550" lvl="4" indent="-285750">
              <a:buFont typeface="Wingdings" panose="05000000000000000000" pitchFamily="2" charset="2"/>
              <a:buChar char="Ø"/>
            </a:pPr>
            <a:r>
              <a:rPr lang="it-IT" sz="1600" dirty="0" smtClean="0"/>
              <a:t>cellule squamose</a:t>
            </a:r>
          </a:p>
          <a:p>
            <a:pPr marL="2114550" lvl="4" indent="-285750">
              <a:buFont typeface="Wingdings" panose="05000000000000000000" pitchFamily="2" charset="2"/>
              <a:buChar char="Ø"/>
            </a:pPr>
            <a:r>
              <a:rPr lang="it-IT" sz="1600" dirty="0" smtClean="0"/>
              <a:t>cellule ghiandolari</a:t>
            </a:r>
          </a:p>
          <a:p>
            <a:pPr marL="3028950" lvl="6" indent="-285750">
              <a:buFont typeface="Wingdings" panose="05000000000000000000" pitchFamily="2" charset="2"/>
              <a:buChar char="§"/>
            </a:pPr>
            <a:r>
              <a:rPr lang="it-IT" sz="1600" dirty="0" smtClean="0"/>
              <a:t>endocervicali</a:t>
            </a:r>
          </a:p>
          <a:p>
            <a:pPr marL="3028950" lvl="6" indent="-285750">
              <a:buFont typeface="Wingdings" panose="05000000000000000000" pitchFamily="2" charset="2"/>
              <a:buChar char="§"/>
            </a:pPr>
            <a:r>
              <a:rPr lang="it-IT" sz="1600" dirty="0" smtClean="0"/>
              <a:t>endometriali</a:t>
            </a:r>
          </a:p>
          <a:p>
            <a:pPr marL="742950" lvl="1" indent="-285750">
              <a:buFont typeface="Wingdings" panose="05000000000000000000" pitchFamily="2" charset="2"/>
              <a:buChar char="v"/>
            </a:pPr>
            <a:r>
              <a:rPr lang="it-IT" sz="1600" dirty="0" smtClean="0"/>
              <a:t>Altre neoplasie maligne</a:t>
            </a:r>
          </a:p>
          <a:p>
            <a:endParaRPr lang="it-IT" sz="1600" dirty="0" smtClean="0"/>
          </a:p>
          <a:p>
            <a:endParaRPr lang="it-IT" sz="1600" dirty="0" smtClean="0"/>
          </a:p>
          <a:p>
            <a:endParaRPr lang="it-IT" dirty="0"/>
          </a:p>
        </p:txBody>
      </p:sp>
    </p:spTree>
    <p:extLst>
      <p:ext uri="{BB962C8B-B14F-4D97-AF65-F5344CB8AC3E}">
        <p14:creationId xmlns:p14="http://schemas.microsoft.com/office/powerpoint/2010/main" val="879077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sigle </a:t>
            </a:r>
            <a:br>
              <a:rPr lang="it-IT" dirty="0" smtClean="0"/>
            </a:br>
            <a:r>
              <a:rPr lang="it-IT" sz="2800" dirty="0" smtClean="0"/>
              <a:t>(le cellule squamose)</a:t>
            </a:r>
            <a:endParaRPr lang="it-IT" sz="28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3214" y="1600200"/>
            <a:ext cx="375697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7055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solidFill>
                  <a:prstClr val="black"/>
                </a:solidFill>
              </a:rPr>
              <a:t>Le sigle </a:t>
            </a:r>
            <a:br>
              <a:rPr lang="it-IT" sz="4000" dirty="0">
                <a:solidFill>
                  <a:prstClr val="black"/>
                </a:solidFill>
              </a:rPr>
            </a:br>
            <a:r>
              <a:rPr lang="it-IT" sz="2500" dirty="0">
                <a:solidFill>
                  <a:prstClr val="black"/>
                </a:solidFill>
              </a:rPr>
              <a:t>(le cellule </a:t>
            </a:r>
            <a:r>
              <a:rPr lang="it-IT" sz="2500" dirty="0" smtClean="0">
                <a:solidFill>
                  <a:prstClr val="black"/>
                </a:solidFill>
              </a:rPr>
              <a:t>cilindriche/ghiandolari)</a:t>
            </a:r>
            <a:endParaRPr lang="it-IT" dirty="0"/>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44227" y="1601369"/>
            <a:ext cx="3255546"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9875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prstClr val="black"/>
                </a:solidFill>
              </a:rPr>
              <a:t>Risultati attesi e indicatori</a:t>
            </a:r>
            <a:endParaRPr lang="it-IT" dirty="0"/>
          </a:p>
        </p:txBody>
      </p:sp>
      <p:sp>
        <p:nvSpPr>
          <p:cNvPr id="3" name="Segnaposto contenuto 2"/>
          <p:cNvSpPr>
            <a:spLocks noGrp="1"/>
          </p:cNvSpPr>
          <p:nvPr>
            <p:ph idx="1"/>
          </p:nvPr>
        </p:nvSpPr>
        <p:spPr>
          <a:xfrm>
            <a:off x="457200" y="1340768"/>
            <a:ext cx="8229600" cy="5112568"/>
          </a:xfrm>
        </p:spPr>
        <p:txBody>
          <a:bodyPr>
            <a:noAutofit/>
          </a:bodyPr>
          <a:lstStyle/>
          <a:p>
            <a:pPr lvl="0"/>
            <a:r>
              <a:rPr lang="it-IT" sz="3000" dirty="0">
                <a:solidFill>
                  <a:prstClr val="black"/>
                </a:solidFill>
              </a:rPr>
              <a:t>Stabilità o miglioramento della </a:t>
            </a:r>
            <a:r>
              <a:rPr lang="it-IT" sz="3000" dirty="0" err="1">
                <a:solidFill>
                  <a:prstClr val="black"/>
                </a:solidFill>
              </a:rPr>
              <a:t>compliance</a:t>
            </a:r>
            <a:r>
              <a:rPr lang="it-IT" sz="3000" dirty="0">
                <a:solidFill>
                  <a:prstClr val="black"/>
                </a:solidFill>
              </a:rPr>
              <a:t> al programma di screening</a:t>
            </a:r>
          </a:p>
          <a:p>
            <a:pPr lvl="0"/>
            <a:r>
              <a:rPr lang="it-IT" sz="3000" dirty="0">
                <a:solidFill>
                  <a:prstClr val="black"/>
                </a:solidFill>
              </a:rPr>
              <a:t>Diminuzione dei prelievi inadeguati</a:t>
            </a:r>
          </a:p>
          <a:p>
            <a:pPr lvl="0"/>
            <a:r>
              <a:rPr lang="it-IT" sz="3000" dirty="0">
                <a:solidFill>
                  <a:prstClr val="black"/>
                </a:solidFill>
              </a:rPr>
              <a:t>Diminuzione dei falsi negativi</a:t>
            </a:r>
          </a:p>
          <a:p>
            <a:pPr lvl="0"/>
            <a:r>
              <a:rPr lang="it-IT" sz="3000" dirty="0">
                <a:solidFill>
                  <a:prstClr val="black"/>
                </a:solidFill>
              </a:rPr>
              <a:t>Diminuzione dell’incidenza delle neoplasie invasive della cervice uterina</a:t>
            </a:r>
          </a:p>
          <a:p>
            <a:pPr lvl="0"/>
            <a:r>
              <a:rPr lang="it-IT" sz="3000" dirty="0">
                <a:solidFill>
                  <a:prstClr val="black"/>
                </a:solidFill>
              </a:rPr>
              <a:t>Diminuzione della mortalità e </a:t>
            </a:r>
            <a:r>
              <a:rPr lang="it-IT" sz="3000" dirty="0" err="1">
                <a:solidFill>
                  <a:prstClr val="black"/>
                </a:solidFill>
              </a:rPr>
              <a:t>morbidità</a:t>
            </a:r>
            <a:r>
              <a:rPr lang="it-IT" sz="3000" dirty="0">
                <a:solidFill>
                  <a:prstClr val="black"/>
                </a:solidFill>
              </a:rPr>
              <a:t> per carcinoma della cervice uterina</a:t>
            </a:r>
          </a:p>
          <a:p>
            <a:pPr lvl="0"/>
            <a:r>
              <a:rPr lang="it-IT" sz="3000" dirty="0">
                <a:solidFill>
                  <a:prstClr val="black"/>
                </a:solidFill>
              </a:rPr>
              <a:t>Diminuzione dei tempi di attesa delle risposte con contrazione del percorso diagnostico-terapeutico</a:t>
            </a:r>
          </a:p>
          <a:p>
            <a:endParaRPr lang="it-IT" sz="2400" dirty="0"/>
          </a:p>
        </p:txBody>
      </p:sp>
    </p:spTree>
    <p:extLst>
      <p:ext uri="{BB962C8B-B14F-4D97-AF65-F5344CB8AC3E}">
        <p14:creationId xmlns:p14="http://schemas.microsoft.com/office/powerpoint/2010/main" val="12077222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rgbClr val="000000"/>
                </a:solidFill>
                <a:latin typeface="Arial"/>
              </a:rPr>
              <a:t>Impatto sociale, etico e </a:t>
            </a:r>
            <a:r>
              <a:rPr lang="it-IT" dirty="0" smtClean="0">
                <a:solidFill>
                  <a:srgbClr val="000000"/>
                </a:solidFill>
                <a:latin typeface="Arial"/>
              </a:rPr>
              <a:t>legale</a:t>
            </a:r>
            <a:endParaRPr lang="it-IT" dirty="0"/>
          </a:p>
        </p:txBody>
      </p:sp>
      <p:sp>
        <p:nvSpPr>
          <p:cNvPr id="3" name="Segnaposto contenuto 2"/>
          <p:cNvSpPr>
            <a:spLocks noGrp="1"/>
          </p:cNvSpPr>
          <p:nvPr>
            <p:ph idx="1"/>
          </p:nvPr>
        </p:nvSpPr>
        <p:spPr/>
        <p:txBody>
          <a:bodyPr>
            <a:noAutofit/>
          </a:bodyPr>
          <a:lstStyle/>
          <a:p>
            <a:r>
              <a:rPr lang="it-IT" sz="2400" dirty="0" smtClean="0">
                <a:solidFill>
                  <a:srgbClr val="000000"/>
                </a:solidFill>
                <a:latin typeface="Arial"/>
              </a:rPr>
              <a:t>La </a:t>
            </a:r>
            <a:r>
              <a:rPr lang="it-IT" sz="2400" dirty="0">
                <a:solidFill>
                  <a:srgbClr val="FF0000"/>
                </a:solidFill>
                <a:latin typeface="Arial"/>
              </a:rPr>
              <a:t>comunicazione dell’esito </a:t>
            </a:r>
            <a:r>
              <a:rPr lang="it-IT" sz="2400" dirty="0">
                <a:solidFill>
                  <a:srgbClr val="000000"/>
                </a:solidFill>
                <a:latin typeface="Arial"/>
              </a:rPr>
              <a:t>del test HPV alle donne, </a:t>
            </a:r>
            <a:r>
              <a:rPr lang="it-IT" sz="2400" dirty="0" smtClean="0">
                <a:solidFill>
                  <a:srgbClr val="000000"/>
                </a:solidFill>
                <a:latin typeface="Arial"/>
              </a:rPr>
              <a:t>in particolare </a:t>
            </a:r>
            <a:r>
              <a:rPr lang="it-IT" sz="2400" dirty="0">
                <a:solidFill>
                  <a:srgbClr val="000000"/>
                </a:solidFill>
                <a:latin typeface="Arial"/>
              </a:rPr>
              <a:t>se </a:t>
            </a:r>
            <a:r>
              <a:rPr lang="it-IT" sz="2400" dirty="0">
                <a:solidFill>
                  <a:srgbClr val="FF0000"/>
                </a:solidFill>
                <a:latin typeface="Arial"/>
              </a:rPr>
              <a:t>positive</a:t>
            </a:r>
            <a:r>
              <a:rPr lang="it-IT" sz="2400" dirty="0">
                <a:solidFill>
                  <a:srgbClr val="000000"/>
                </a:solidFill>
                <a:latin typeface="Arial"/>
              </a:rPr>
              <a:t>, è un </a:t>
            </a:r>
            <a:r>
              <a:rPr lang="it-IT" sz="2400" dirty="0" smtClean="0">
                <a:solidFill>
                  <a:srgbClr val="000000"/>
                </a:solidFill>
                <a:latin typeface="Arial"/>
              </a:rPr>
              <a:t>punto </a:t>
            </a:r>
            <a:r>
              <a:rPr lang="it-IT" sz="2400" dirty="0">
                <a:solidFill>
                  <a:srgbClr val="000000"/>
                </a:solidFill>
                <a:latin typeface="Arial"/>
              </a:rPr>
              <a:t>cruciale </a:t>
            </a:r>
            <a:r>
              <a:rPr lang="it-IT" sz="2400" dirty="0" smtClean="0">
                <a:solidFill>
                  <a:srgbClr val="000000"/>
                </a:solidFill>
                <a:latin typeface="Arial"/>
              </a:rPr>
              <a:t>per ridurre</a:t>
            </a:r>
            <a:r>
              <a:rPr lang="it-IT" sz="2400" dirty="0">
                <a:solidFill>
                  <a:srgbClr val="000000"/>
                </a:solidFill>
                <a:latin typeface="Arial"/>
              </a:rPr>
              <a:t>, oltre all’impatto emotivo, i possibili rischi sia </a:t>
            </a:r>
            <a:r>
              <a:rPr lang="it-IT" sz="2400" dirty="0" smtClean="0">
                <a:solidFill>
                  <a:srgbClr val="000000"/>
                </a:solidFill>
                <a:latin typeface="Arial"/>
              </a:rPr>
              <a:t>che la </a:t>
            </a:r>
            <a:r>
              <a:rPr lang="it-IT" sz="2400" dirty="0">
                <a:solidFill>
                  <a:srgbClr val="000000"/>
                </a:solidFill>
                <a:latin typeface="Arial"/>
              </a:rPr>
              <a:t>donna ricorra a </a:t>
            </a:r>
            <a:r>
              <a:rPr lang="it-IT" sz="2400" dirty="0">
                <a:solidFill>
                  <a:srgbClr val="FF0000"/>
                </a:solidFill>
                <a:latin typeface="Arial"/>
              </a:rPr>
              <a:t>modalità inappropriate di gestione </a:t>
            </a:r>
            <a:r>
              <a:rPr lang="it-IT" sz="2400" dirty="0" smtClean="0">
                <a:solidFill>
                  <a:srgbClr val="000000"/>
                </a:solidFill>
                <a:latin typeface="Arial"/>
              </a:rPr>
              <a:t>sia di </a:t>
            </a:r>
            <a:r>
              <a:rPr lang="it-IT" sz="2400" dirty="0">
                <a:solidFill>
                  <a:srgbClr val="FF0000"/>
                </a:solidFill>
                <a:latin typeface="Arial"/>
              </a:rPr>
              <a:t>perdita al follow-up</a:t>
            </a:r>
            <a:r>
              <a:rPr lang="it-IT" sz="2400" dirty="0">
                <a:solidFill>
                  <a:srgbClr val="000000"/>
                </a:solidFill>
                <a:latin typeface="Arial"/>
              </a:rPr>
              <a:t>.</a:t>
            </a:r>
          </a:p>
          <a:p>
            <a:r>
              <a:rPr lang="it-IT" sz="2400" dirty="0">
                <a:solidFill>
                  <a:srgbClr val="000000"/>
                </a:solidFill>
                <a:latin typeface="Arial"/>
              </a:rPr>
              <a:t>Lo sforzo maggiore deve essere orientato alla </a:t>
            </a:r>
            <a:r>
              <a:rPr lang="it-IT" sz="2400" dirty="0" smtClean="0">
                <a:solidFill>
                  <a:srgbClr val="FF0000"/>
                </a:solidFill>
                <a:latin typeface="Arial"/>
              </a:rPr>
              <a:t>formazione </a:t>
            </a:r>
            <a:r>
              <a:rPr lang="it-IT" sz="2400" dirty="0" smtClean="0">
                <a:solidFill>
                  <a:srgbClr val="000000"/>
                </a:solidFill>
                <a:latin typeface="Arial"/>
              </a:rPr>
              <a:t>sia </a:t>
            </a:r>
            <a:r>
              <a:rPr lang="it-IT" sz="2400" dirty="0">
                <a:solidFill>
                  <a:srgbClr val="000000"/>
                </a:solidFill>
                <a:latin typeface="Arial"/>
              </a:rPr>
              <a:t>degli </a:t>
            </a:r>
            <a:r>
              <a:rPr lang="it-IT" sz="2400" dirty="0">
                <a:solidFill>
                  <a:srgbClr val="FF0000"/>
                </a:solidFill>
                <a:latin typeface="Arial"/>
              </a:rPr>
              <a:t>operatori sanitari </a:t>
            </a:r>
            <a:r>
              <a:rPr lang="it-IT" sz="2400" dirty="0" smtClean="0">
                <a:solidFill>
                  <a:srgbClr val="FF0000"/>
                </a:solidFill>
                <a:latin typeface="Arial"/>
              </a:rPr>
              <a:t>interni </a:t>
            </a:r>
            <a:r>
              <a:rPr lang="it-IT" sz="2400" dirty="0" smtClean="0">
                <a:solidFill>
                  <a:srgbClr val="000000"/>
                </a:solidFill>
                <a:latin typeface="Arial"/>
              </a:rPr>
              <a:t>all’organizzazione del programma</a:t>
            </a:r>
            <a:r>
              <a:rPr lang="it-IT" sz="2400" dirty="0">
                <a:solidFill>
                  <a:srgbClr val="000000"/>
                </a:solidFill>
                <a:latin typeface="Arial"/>
              </a:rPr>
              <a:t>, sia delle </a:t>
            </a:r>
            <a:r>
              <a:rPr lang="it-IT" sz="2400" dirty="0">
                <a:solidFill>
                  <a:srgbClr val="FF0000"/>
                </a:solidFill>
                <a:latin typeface="Arial"/>
              </a:rPr>
              <a:t>componenti esterne</a:t>
            </a:r>
            <a:r>
              <a:rPr lang="it-IT" sz="2400" dirty="0">
                <a:solidFill>
                  <a:srgbClr val="000000"/>
                </a:solidFill>
                <a:latin typeface="Arial"/>
              </a:rPr>
              <a:t>, in </a:t>
            </a:r>
            <a:r>
              <a:rPr lang="it-IT" sz="2400" dirty="0" smtClean="0">
                <a:solidFill>
                  <a:srgbClr val="000000"/>
                </a:solidFill>
                <a:latin typeface="Arial"/>
              </a:rPr>
              <a:t>particolare ostetriche e ginecologi </a:t>
            </a:r>
            <a:r>
              <a:rPr lang="it-IT" sz="2400" dirty="0">
                <a:solidFill>
                  <a:srgbClr val="000000"/>
                </a:solidFill>
                <a:latin typeface="Arial"/>
              </a:rPr>
              <a:t>privati e medici di medicina generale.</a:t>
            </a:r>
            <a:endParaRPr lang="it-IT" sz="2400" dirty="0"/>
          </a:p>
        </p:txBody>
      </p:sp>
    </p:spTree>
    <p:extLst>
      <p:ext uri="{BB962C8B-B14F-4D97-AF65-F5344CB8AC3E}">
        <p14:creationId xmlns:p14="http://schemas.microsoft.com/office/powerpoint/2010/main" val="2673426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56906134"/>
              </p:ext>
            </p:extLst>
          </p:nvPr>
        </p:nvGraphicFramePr>
        <p:xfrm>
          <a:off x="2971800" y="1600200"/>
          <a:ext cx="3198813" cy="4525963"/>
        </p:xfrm>
        <a:graphic>
          <a:graphicData uri="http://schemas.openxmlformats.org/presentationml/2006/ole">
            <mc:AlternateContent xmlns:mc="http://schemas.openxmlformats.org/markup-compatibility/2006">
              <mc:Choice xmlns:v="urn:schemas-microsoft-com:vml" Requires="v">
                <p:oleObj spid="_x0000_s1033" name="Acrobat Document" r:id="rId4" imgW="5667480" imgH="8020080" progId="AcroExch.Document.7">
                  <p:embed/>
                </p:oleObj>
              </mc:Choice>
              <mc:Fallback>
                <p:oleObj name="Acrobat Document" r:id="rId4" imgW="5667480" imgH="8020080" progId="AcroExch.Document.7">
                  <p:embed/>
                  <p:pic>
                    <p:nvPicPr>
                      <p:cNvPr id="0" name=""/>
                      <p:cNvPicPr/>
                      <p:nvPr/>
                    </p:nvPicPr>
                    <p:blipFill>
                      <a:blip r:embed="rId5"/>
                      <a:stretch>
                        <a:fillRect/>
                      </a:stretch>
                    </p:blipFill>
                    <p:spPr>
                      <a:xfrm>
                        <a:off x="2971800" y="1600200"/>
                        <a:ext cx="3198813" cy="4525963"/>
                      </a:xfrm>
                      <a:prstGeom prst="rect">
                        <a:avLst/>
                      </a:prstGeom>
                    </p:spPr>
                  </p:pic>
                </p:oleObj>
              </mc:Fallback>
            </mc:AlternateContent>
          </a:graphicData>
        </a:graphic>
      </p:graphicFrame>
      <p:pic>
        <p:nvPicPr>
          <p:cNvPr id="6" name="Immagine 5" descr="Ritaglio schermat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5201" y="188640"/>
            <a:ext cx="4833597" cy="6552728"/>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251520" y="3003339"/>
            <a:ext cx="1512168" cy="923330"/>
          </a:xfrm>
          <a:prstGeom prst="rect">
            <a:avLst/>
          </a:prstGeom>
          <a:noFill/>
        </p:spPr>
        <p:txBody>
          <a:bodyPr wrap="square" rtlCol="0">
            <a:spAutoFit/>
          </a:bodyPr>
          <a:lstStyle/>
          <a:p>
            <a:pPr algn="ctr"/>
            <a:r>
              <a:rPr lang="it-IT" b="1" dirty="0" smtClean="0"/>
              <a:t>Un valido aiuto per tutti</a:t>
            </a:r>
          </a:p>
          <a:p>
            <a:pPr algn="ctr"/>
            <a:r>
              <a:rPr lang="it-IT" b="1" dirty="0" smtClean="0"/>
              <a:t>(www.gisci.it)</a:t>
            </a:r>
          </a:p>
        </p:txBody>
      </p:sp>
    </p:spTree>
    <p:extLst>
      <p:ext uri="{BB962C8B-B14F-4D97-AF65-F5344CB8AC3E}">
        <p14:creationId xmlns:p14="http://schemas.microsoft.com/office/powerpoint/2010/main" val="24990609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Eziologia del </a:t>
            </a:r>
            <a:r>
              <a:rPr lang="it-IT" dirty="0" err="1" smtClean="0"/>
              <a:t>cervico</a:t>
            </a:r>
            <a:r>
              <a:rPr lang="it-IT" dirty="0" smtClean="0"/>
              <a:t>-carcinoma</a:t>
            </a:r>
            <a:endParaRPr lang="it-IT" dirty="0"/>
          </a:p>
        </p:txBody>
      </p:sp>
      <p:sp>
        <p:nvSpPr>
          <p:cNvPr id="3" name="Segnaposto contenuto 2"/>
          <p:cNvSpPr>
            <a:spLocks noGrp="1"/>
          </p:cNvSpPr>
          <p:nvPr>
            <p:ph idx="1"/>
          </p:nvPr>
        </p:nvSpPr>
        <p:spPr/>
        <p:txBody>
          <a:bodyPr/>
          <a:lstStyle/>
          <a:p>
            <a:pPr marL="0" indent="0">
              <a:buNone/>
            </a:pPr>
            <a:r>
              <a:rPr lang="it-IT" dirty="0"/>
              <a:t>Il carcinoma della cervice uterina è attribuibile ad </a:t>
            </a:r>
            <a:r>
              <a:rPr lang="it-IT" dirty="0">
                <a:solidFill>
                  <a:srgbClr val="FF0000"/>
                </a:solidFill>
              </a:rPr>
              <a:t>infezione</a:t>
            </a:r>
            <a:r>
              <a:rPr lang="it-IT" dirty="0"/>
              <a:t> da papilloma virus umano (HPV) </a:t>
            </a:r>
            <a:endParaRPr lang="it-IT" dirty="0" smtClean="0"/>
          </a:p>
          <a:p>
            <a:pPr marL="0" indent="0">
              <a:buNone/>
            </a:pPr>
            <a:r>
              <a:rPr lang="it-IT" dirty="0"/>
              <a:t>L</a:t>
            </a:r>
            <a:r>
              <a:rPr lang="it-IT" dirty="0" smtClean="0"/>
              <a:t>a </a:t>
            </a:r>
            <a:r>
              <a:rPr lang="it-IT" u="sng" dirty="0">
                <a:solidFill>
                  <a:srgbClr val="FF0000"/>
                </a:solidFill>
              </a:rPr>
              <a:t>persistenza</a:t>
            </a:r>
            <a:r>
              <a:rPr lang="it-IT" dirty="0"/>
              <a:t> </a:t>
            </a:r>
            <a:r>
              <a:rPr lang="it-IT" dirty="0" smtClean="0"/>
              <a:t>dell’infezione è </a:t>
            </a:r>
            <a:r>
              <a:rPr lang="it-IT" dirty="0"/>
              <a:t>necessaria per lo sviluppo delle lesioni intraepiteliali. </a:t>
            </a:r>
            <a:endParaRPr lang="it-IT" dirty="0" smtClean="0"/>
          </a:p>
          <a:p>
            <a:pPr marL="0" indent="0">
              <a:buNone/>
            </a:pPr>
            <a:r>
              <a:rPr lang="it-IT" dirty="0" smtClean="0"/>
              <a:t>Le </a:t>
            </a:r>
            <a:r>
              <a:rPr lang="it-IT" dirty="0"/>
              <a:t>evidenze a tale riguardo hanno suggerito l’applicazione di test molecolari per la ricerca di HPV ad alto rischio oncogeno </a:t>
            </a:r>
            <a:r>
              <a:rPr lang="it-IT" dirty="0" smtClean="0"/>
              <a:t>(</a:t>
            </a:r>
            <a:r>
              <a:rPr lang="it-IT" dirty="0" err="1" smtClean="0"/>
              <a:t>hr</a:t>
            </a:r>
            <a:r>
              <a:rPr lang="it-IT" dirty="0" smtClean="0"/>
              <a:t>-HPV DNA test) </a:t>
            </a:r>
            <a:r>
              <a:rPr lang="it-IT" dirty="0"/>
              <a:t>nei programmi di screening.</a:t>
            </a:r>
          </a:p>
        </p:txBody>
      </p:sp>
    </p:spTree>
    <p:extLst>
      <p:ext uri="{BB962C8B-B14F-4D97-AF65-F5344CB8AC3E}">
        <p14:creationId xmlns:p14="http://schemas.microsoft.com/office/powerpoint/2010/main" val="19524938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a:bodyPr>
          <a:lstStyle/>
          <a:p>
            <a:r>
              <a:rPr lang="it-IT" sz="2800" dirty="0" smtClean="0"/>
              <a:t> Virus del Papilloma Umano (Human Papilloma Virus)</a:t>
            </a:r>
            <a:endParaRPr lang="it-IT" sz="2800" dirty="0"/>
          </a:p>
        </p:txBody>
      </p:sp>
      <p:sp>
        <p:nvSpPr>
          <p:cNvPr id="3" name="Segnaposto contenuto 2"/>
          <p:cNvSpPr>
            <a:spLocks noGrp="1"/>
          </p:cNvSpPr>
          <p:nvPr>
            <p:ph idx="1"/>
          </p:nvPr>
        </p:nvSpPr>
        <p:spPr/>
        <p:txBody>
          <a:bodyPr>
            <a:noAutofit/>
          </a:bodyPr>
          <a:lstStyle/>
          <a:p>
            <a:endParaRPr lang="it-IT" sz="2400" dirty="0"/>
          </a:p>
        </p:txBody>
      </p:sp>
      <p:pic>
        <p:nvPicPr>
          <p:cNvPr id="5" name="Picture 4"/>
          <p:cNvPicPr>
            <a:picLocks noChangeAspect="1" noChangeArrowheads="1"/>
          </p:cNvPicPr>
          <p:nvPr/>
        </p:nvPicPr>
        <p:blipFill>
          <a:blip r:embed="rId3"/>
          <a:srcRect/>
          <a:stretch>
            <a:fillRect/>
          </a:stretch>
        </p:blipFill>
        <p:spPr bwMode="auto">
          <a:xfrm>
            <a:off x="101829" y="1057721"/>
            <a:ext cx="8955087" cy="5589821"/>
          </a:xfrm>
          <a:prstGeom prst="rect">
            <a:avLst/>
          </a:prstGeom>
          <a:noFill/>
          <a:ln w="9525">
            <a:noFill/>
            <a:miter lim="800000"/>
            <a:headEnd/>
            <a:tailEnd/>
          </a:ln>
          <a:effectLst/>
        </p:spPr>
      </p:pic>
    </p:spTree>
    <p:extLst>
      <p:ext uri="{BB962C8B-B14F-4D97-AF65-F5344CB8AC3E}">
        <p14:creationId xmlns:p14="http://schemas.microsoft.com/office/powerpoint/2010/main" val="12264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storia: si inizia in casi particolari</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a:t>Fin dal 2006, il Ministero della Salute ha introdotto il test HPV nei protocolli da adottare per la prevenzione del carcinoma della cervice uterina, in particolare per quanto riguarda l’utilizzo del test HR-HPV </a:t>
            </a:r>
            <a:r>
              <a:rPr lang="it-IT" dirty="0">
                <a:solidFill>
                  <a:srgbClr val="FF0000"/>
                </a:solidFill>
              </a:rPr>
              <a:t>nel triage</a:t>
            </a:r>
            <a:r>
              <a:rPr lang="it-IT" dirty="0"/>
              <a:t> delle diagnosi citologiche </a:t>
            </a:r>
            <a:r>
              <a:rPr lang="it-IT" dirty="0">
                <a:solidFill>
                  <a:srgbClr val="FF0000"/>
                </a:solidFill>
              </a:rPr>
              <a:t>di ASC-US </a:t>
            </a:r>
            <a:r>
              <a:rPr lang="it-IT" dirty="0"/>
              <a:t>e nel monitoraggio delle pazienti dopo trattamento di lesioni CIN2</a:t>
            </a:r>
            <a:r>
              <a:rPr lang="it-IT" dirty="0" smtClean="0"/>
              <a:t>+.</a:t>
            </a:r>
          </a:p>
          <a:p>
            <a:pPr marL="0" indent="0">
              <a:buNone/>
            </a:pPr>
            <a:r>
              <a:rPr lang="it-IT" dirty="0" smtClean="0"/>
              <a:t>Le </a:t>
            </a:r>
            <a:r>
              <a:rPr lang="it-IT" dirty="0"/>
              <a:t>Raccomandazioni del Ministero sottolineano inoltre l’importanza dei risultati dello studio italiano multicentrico NTCC </a:t>
            </a:r>
            <a:r>
              <a:rPr lang="it-IT" dirty="0" smtClean="0"/>
              <a:t>per </a:t>
            </a:r>
            <a:r>
              <a:rPr lang="it-IT" dirty="0"/>
              <a:t>la possibile introduzione del test HR-HPV come test di screening primario.</a:t>
            </a:r>
          </a:p>
        </p:txBody>
      </p:sp>
    </p:spTree>
    <p:extLst>
      <p:ext uri="{BB962C8B-B14F-4D97-AF65-F5344CB8AC3E}">
        <p14:creationId xmlns:p14="http://schemas.microsoft.com/office/powerpoint/2010/main" val="4068288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 dove si parte</a:t>
            </a:r>
            <a:endParaRPr lang="it-IT" dirty="0"/>
          </a:p>
        </p:txBody>
      </p:sp>
      <p:sp>
        <p:nvSpPr>
          <p:cNvPr id="3" name="Segnaposto contenuto 2"/>
          <p:cNvSpPr>
            <a:spLocks noGrp="1"/>
          </p:cNvSpPr>
          <p:nvPr>
            <p:ph idx="1"/>
          </p:nvPr>
        </p:nvSpPr>
        <p:spPr/>
        <p:txBody>
          <a:bodyPr>
            <a:noAutofit/>
          </a:bodyPr>
          <a:lstStyle/>
          <a:p>
            <a:r>
              <a:rPr lang="it-IT" sz="2400" dirty="0"/>
              <a:t>Nel 2007 sono stati pubblicati i risultati di due </a:t>
            </a:r>
            <a:r>
              <a:rPr lang="it-IT" sz="2400" dirty="0">
                <a:solidFill>
                  <a:srgbClr val="FF0000"/>
                </a:solidFill>
              </a:rPr>
              <a:t>trial randomizzati controllati</a:t>
            </a:r>
            <a:r>
              <a:rPr lang="it-IT" sz="2400" dirty="0"/>
              <a:t> </a:t>
            </a:r>
            <a:r>
              <a:rPr lang="it-IT" sz="2400" dirty="0" smtClean="0"/>
              <a:t>(olandese e svedese) che </a:t>
            </a:r>
            <a:r>
              <a:rPr lang="it-IT" sz="2400" dirty="0"/>
              <a:t>hanno paragonato la performance del test HR-HPV con quella del </a:t>
            </a:r>
            <a:r>
              <a:rPr lang="it-IT" sz="2400" dirty="0" smtClean="0"/>
              <a:t>Pap</a:t>
            </a:r>
            <a:r>
              <a:rPr lang="it-IT" sz="2400" dirty="0"/>
              <a:t>-</a:t>
            </a:r>
            <a:r>
              <a:rPr lang="it-IT" sz="2400" dirty="0" smtClean="0"/>
              <a:t>test </a:t>
            </a:r>
            <a:r>
              <a:rPr lang="it-IT" sz="2400" dirty="0"/>
              <a:t>tradizionale nell’ambito dello screening del </a:t>
            </a:r>
            <a:r>
              <a:rPr lang="it-IT" sz="2400" dirty="0" err="1" smtClean="0"/>
              <a:t>cervico</a:t>
            </a:r>
            <a:r>
              <a:rPr lang="it-IT" sz="2400" dirty="0" smtClean="0"/>
              <a:t>-carcinoma.</a:t>
            </a:r>
          </a:p>
          <a:p>
            <a:r>
              <a:rPr lang="it-IT" sz="2400" dirty="0"/>
              <a:t> </a:t>
            </a:r>
            <a:r>
              <a:rPr lang="it-IT" sz="2400" dirty="0" smtClean="0"/>
              <a:t>Il </a:t>
            </a:r>
            <a:r>
              <a:rPr lang="it-IT" sz="2400" dirty="0"/>
              <a:t>test </a:t>
            </a:r>
            <a:r>
              <a:rPr lang="it-IT" sz="2400" dirty="0">
                <a:solidFill>
                  <a:srgbClr val="FF0000"/>
                </a:solidFill>
              </a:rPr>
              <a:t>HR-HPV aumenta la capacità diagnostica</a:t>
            </a:r>
            <a:r>
              <a:rPr lang="it-IT" sz="2400" dirty="0"/>
              <a:t> di lesioni CIN3+ </a:t>
            </a:r>
            <a:r>
              <a:rPr lang="it-IT" sz="2400" dirty="0" smtClean="0"/>
              <a:t>rispetto </a:t>
            </a:r>
            <a:r>
              <a:rPr lang="it-IT" sz="2400" dirty="0"/>
              <a:t>al </a:t>
            </a:r>
            <a:r>
              <a:rPr lang="it-IT" sz="2400" dirty="0" smtClean="0"/>
              <a:t>Pap</a:t>
            </a:r>
            <a:r>
              <a:rPr lang="it-IT" sz="2400" dirty="0"/>
              <a:t>-</a:t>
            </a:r>
            <a:r>
              <a:rPr lang="it-IT" sz="2400" dirty="0" smtClean="0"/>
              <a:t>test</a:t>
            </a:r>
            <a:r>
              <a:rPr lang="it-IT" sz="2400" dirty="0"/>
              <a:t>, mentre </a:t>
            </a:r>
            <a:r>
              <a:rPr lang="it-IT" sz="2400" dirty="0">
                <a:solidFill>
                  <a:srgbClr val="FF0000"/>
                </a:solidFill>
              </a:rPr>
              <a:t>dopo 5 anni</a:t>
            </a:r>
            <a:r>
              <a:rPr lang="it-IT" sz="2400" dirty="0"/>
              <a:t> da un test HR-HPV negativo si osserva una riduzione delle stesse </a:t>
            </a:r>
            <a:r>
              <a:rPr lang="it-IT" sz="2400" dirty="0" smtClean="0"/>
              <a:t>lesioni.</a:t>
            </a:r>
          </a:p>
          <a:p>
            <a:r>
              <a:rPr lang="it-IT" sz="2400" dirty="0">
                <a:solidFill>
                  <a:srgbClr val="FF0000"/>
                </a:solidFill>
              </a:rPr>
              <a:t>In Italia </a:t>
            </a:r>
            <a:r>
              <a:rPr lang="it-IT" sz="2400" dirty="0" smtClean="0"/>
              <a:t>un </a:t>
            </a:r>
            <a:r>
              <a:rPr lang="it-IT" sz="2400" dirty="0"/>
              <a:t>trial multicentrico di grandi dimensioni </a:t>
            </a:r>
            <a:r>
              <a:rPr lang="it-IT" sz="2400" dirty="0">
                <a:solidFill>
                  <a:srgbClr val="FF0000"/>
                </a:solidFill>
              </a:rPr>
              <a:t>(</a:t>
            </a:r>
            <a:r>
              <a:rPr lang="it-IT" sz="2400" dirty="0" smtClean="0">
                <a:solidFill>
                  <a:srgbClr val="FF0000"/>
                </a:solidFill>
              </a:rPr>
              <a:t>NTCC: </a:t>
            </a:r>
            <a:r>
              <a:rPr lang="it-IT" sz="1800" dirty="0" smtClean="0">
                <a:solidFill>
                  <a:srgbClr val="FF0000"/>
                </a:solidFill>
              </a:rPr>
              <a:t>New Technologies for </a:t>
            </a:r>
            <a:r>
              <a:rPr lang="it-IT" sz="1800" dirty="0" err="1" smtClean="0">
                <a:solidFill>
                  <a:srgbClr val="FF0000"/>
                </a:solidFill>
              </a:rPr>
              <a:t>Cervical</a:t>
            </a:r>
            <a:r>
              <a:rPr lang="it-IT" sz="1800" dirty="0" smtClean="0">
                <a:solidFill>
                  <a:srgbClr val="FF0000"/>
                </a:solidFill>
              </a:rPr>
              <a:t> </a:t>
            </a:r>
            <a:r>
              <a:rPr lang="it-IT" sz="1800" dirty="0" err="1" smtClean="0">
                <a:solidFill>
                  <a:srgbClr val="FF0000"/>
                </a:solidFill>
              </a:rPr>
              <a:t>Cancer</a:t>
            </a:r>
            <a:r>
              <a:rPr lang="it-IT" sz="1800" dirty="0" smtClean="0">
                <a:solidFill>
                  <a:srgbClr val="FF0000"/>
                </a:solidFill>
              </a:rPr>
              <a:t> screening</a:t>
            </a:r>
            <a:r>
              <a:rPr lang="it-IT" sz="2400" dirty="0" smtClean="0">
                <a:solidFill>
                  <a:srgbClr val="FF0000"/>
                </a:solidFill>
              </a:rPr>
              <a:t>)</a:t>
            </a:r>
            <a:r>
              <a:rPr lang="it-IT" sz="2400" dirty="0" smtClean="0"/>
              <a:t>, </a:t>
            </a:r>
            <a:r>
              <a:rPr lang="it-IT" sz="2400" dirty="0"/>
              <a:t>con circa 100.000 donne arruolate, sulla performance del test </a:t>
            </a:r>
            <a:r>
              <a:rPr lang="it-IT" sz="2400" dirty="0" smtClean="0"/>
              <a:t>HPV ha </a:t>
            </a:r>
            <a:r>
              <a:rPr lang="it-IT" sz="2400" dirty="0"/>
              <a:t>prodotto risultati sovrapponibili a quelli dei trial </a:t>
            </a:r>
            <a:r>
              <a:rPr lang="it-IT" sz="2400" dirty="0" smtClean="0"/>
              <a:t>citati.</a:t>
            </a:r>
            <a:endParaRPr lang="it-IT" sz="2400" dirty="0"/>
          </a:p>
        </p:txBody>
      </p:sp>
    </p:spTree>
    <p:extLst>
      <p:ext uri="{BB962C8B-B14F-4D97-AF65-F5344CB8AC3E}">
        <p14:creationId xmlns:p14="http://schemas.microsoft.com/office/powerpoint/2010/main" val="4192602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Limiti e vantaggi</a:t>
            </a:r>
            <a:endParaRPr lang="it-IT" dirty="0"/>
          </a:p>
        </p:txBody>
      </p:sp>
      <p:sp>
        <p:nvSpPr>
          <p:cNvPr id="3" name="Segnaposto contenuto 2"/>
          <p:cNvSpPr>
            <a:spLocks noGrp="1"/>
          </p:cNvSpPr>
          <p:nvPr>
            <p:ph idx="1"/>
          </p:nvPr>
        </p:nvSpPr>
        <p:spPr>
          <a:xfrm>
            <a:off x="457200" y="2780929"/>
            <a:ext cx="8229600" cy="1584176"/>
          </a:xfrm>
        </p:spPr>
        <p:txBody>
          <a:bodyPr>
            <a:noAutofit/>
          </a:bodyPr>
          <a:lstStyle/>
          <a:p>
            <a:r>
              <a:rPr lang="it-IT" sz="2800" dirty="0" smtClean="0"/>
              <a:t>In donne di età minore di 35 anni: </a:t>
            </a:r>
            <a:r>
              <a:rPr lang="it-IT" sz="2800" dirty="0" err="1" smtClean="0"/>
              <a:t>sovradiagnosi</a:t>
            </a:r>
            <a:endParaRPr lang="it-IT" sz="2800" dirty="0" smtClean="0"/>
          </a:p>
          <a:p>
            <a:r>
              <a:rPr lang="it-IT" sz="2800" dirty="0" smtClean="0"/>
              <a:t>Intervallo di screening dopo risultato negativo: 5 anni</a:t>
            </a:r>
            <a:endParaRPr lang="it-IT" sz="2800" dirty="0"/>
          </a:p>
        </p:txBody>
      </p:sp>
    </p:spTree>
    <p:extLst>
      <p:ext uri="{BB962C8B-B14F-4D97-AF65-F5344CB8AC3E}">
        <p14:creationId xmlns:p14="http://schemas.microsoft.com/office/powerpoint/2010/main" val="660918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ruolo del pap-test</a:t>
            </a:r>
            <a:endParaRPr lang="it-IT" dirty="0"/>
          </a:p>
        </p:txBody>
      </p:sp>
      <p:sp>
        <p:nvSpPr>
          <p:cNvPr id="3" name="Segnaposto contenuto 2"/>
          <p:cNvSpPr>
            <a:spLocks noGrp="1"/>
          </p:cNvSpPr>
          <p:nvPr>
            <p:ph idx="1"/>
          </p:nvPr>
        </p:nvSpPr>
        <p:spPr>
          <a:xfrm>
            <a:off x="467544" y="2924944"/>
            <a:ext cx="8229600" cy="1900808"/>
          </a:xfrm>
        </p:spPr>
        <p:txBody>
          <a:bodyPr>
            <a:noAutofit/>
          </a:bodyPr>
          <a:lstStyle/>
          <a:p>
            <a:r>
              <a:rPr lang="it-IT" sz="2800" dirty="0" smtClean="0"/>
              <a:t>Test primario nelle donne tra i 25 e i 34 anni</a:t>
            </a:r>
          </a:p>
          <a:p>
            <a:r>
              <a:rPr lang="it-IT" sz="2800" dirty="0" smtClean="0"/>
              <a:t>Test di triage nelle donne ( tra i 34 e i 65 anni) con </a:t>
            </a:r>
            <a:r>
              <a:rPr lang="it-IT" sz="2800" dirty="0" err="1" smtClean="0"/>
              <a:t>hr</a:t>
            </a:r>
            <a:r>
              <a:rPr lang="it-IT" sz="2800" dirty="0" smtClean="0"/>
              <a:t> HPV test positivo</a:t>
            </a:r>
          </a:p>
          <a:p>
            <a:endParaRPr lang="it-IT" sz="2400" dirty="0"/>
          </a:p>
        </p:txBody>
      </p:sp>
    </p:spTree>
    <p:extLst>
      <p:ext uri="{BB962C8B-B14F-4D97-AF65-F5344CB8AC3E}">
        <p14:creationId xmlns:p14="http://schemas.microsoft.com/office/powerpoint/2010/main" val="3457020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2">
                <a:lumMod val="40000"/>
                <a:lumOff val="60000"/>
              </a:schemeClr>
            </a:gs>
            <a:gs pos="75000">
              <a:schemeClr val="accent2">
                <a:lumMod val="20000"/>
                <a:lumOff val="80000"/>
                <a:alpha val="55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Ruolo del </a:t>
            </a:r>
            <a:r>
              <a:rPr lang="it-IT" dirty="0" err="1" smtClean="0"/>
              <a:t>hr</a:t>
            </a:r>
            <a:r>
              <a:rPr lang="it-IT" dirty="0" smtClean="0"/>
              <a:t> HPV DNA test</a:t>
            </a:r>
            <a:endParaRPr lang="it-IT" dirty="0"/>
          </a:p>
        </p:txBody>
      </p:sp>
      <p:sp>
        <p:nvSpPr>
          <p:cNvPr id="3" name="Segnaposto contenuto 2"/>
          <p:cNvSpPr>
            <a:spLocks noGrp="1"/>
          </p:cNvSpPr>
          <p:nvPr>
            <p:ph idx="1"/>
          </p:nvPr>
        </p:nvSpPr>
        <p:spPr>
          <a:xfrm>
            <a:off x="467544" y="2996952"/>
            <a:ext cx="8229600" cy="2044824"/>
          </a:xfrm>
        </p:spPr>
        <p:txBody>
          <a:bodyPr>
            <a:noAutofit/>
          </a:bodyPr>
          <a:lstStyle/>
          <a:p>
            <a:r>
              <a:rPr lang="it-IT" sz="2800" dirty="0" smtClean="0"/>
              <a:t>Test primario nelle donne tra i 35 e i 65 anni</a:t>
            </a:r>
          </a:p>
          <a:p>
            <a:r>
              <a:rPr lang="it-IT" sz="2800" dirty="0" smtClean="0"/>
              <a:t>Test di triage nelle donne tra i 25 e i 34 anni con citologia dubbia</a:t>
            </a:r>
          </a:p>
        </p:txBody>
      </p:sp>
    </p:spTree>
    <p:extLst>
      <p:ext uri="{BB962C8B-B14F-4D97-AF65-F5344CB8AC3E}">
        <p14:creationId xmlns:p14="http://schemas.microsoft.com/office/powerpoint/2010/main" val="7872778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0.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1.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2.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3.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4.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5.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6.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7.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8.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9.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0.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1.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2.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7.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8.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9.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366</TotalTime>
  <Words>1170</Words>
  <Application>Microsoft Office PowerPoint</Application>
  <PresentationFormat>Presentazione su schermo (4:3)</PresentationFormat>
  <Paragraphs>159</Paragraphs>
  <Slides>29</Slides>
  <Notes>0</Notes>
  <HiddenSlides>0</HiddenSlides>
  <MMClips>0</MMClips>
  <ScaleCrop>false</ScaleCrop>
  <HeadingPairs>
    <vt:vector size="6" baseType="variant">
      <vt:variant>
        <vt:lpstr>Tema</vt:lpstr>
      </vt:variant>
      <vt:variant>
        <vt:i4>11</vt:i4>
      </vt:variant>
      <vt:variant>
        <vt:lpstr>Server OLE incorporati</vt:lpstr>
      </vt:variant>
      <vt:variant>
        <vt:i4>1</vt:i4>
      </vt:variant>
      <vt:variant>
        <vt:lpstr>Titoli diapositive</vt:lpstr>
      </vt:variant>
      <vt:variant>
        <vt:i4>29</vt:i4>
      </vt:variant>
    </vt:vector>
  </HeadingPairs>
  <TitlesOfParts>
    <vt:vector size="41" baseType="lpstr">
      <vt:lpstr>Tema di Office</vt:lpstr>
      <vt:lpstr>1_Tema di Office</vt:lpstr>
      <vt:lpstr>2_Tema di Office</vt:lpstr>
      <vt:lpstr>Struttura predefinita</vt:lpstr>
      <vt:lpstr>1_Struttura predefinita</vt:lpstr>
      <vt:lpstr>3_Tema di Office</vt:lpstr>
      <vt:lpstr>4_Tema di Office</vt:lpstr>
      <vt:lpstr>5_Tema di Office</vt:lpstr>
      <vt:lpstr>6_Tema di Office</vt:lpstr>
      <vt:lpstr>7_Tema di Office</vt:lpstr>
      <vt:lpstr>8_Tema di Office</vt:lpstr>
      <vt:lpstr>Acrobat Document</vt:lpstr>
      <vt:lpstr>Appunti per ostetriche e non solo</vt:lpstr>
      <vt:lpstr>Quarto incontro: le neoplasie ginecologiche</vt:lpstr>
      <vt:lpstr>Eziologia del cervico-carcinoma</vt:lpstr>
      <vt:lpstr> Virus del Papilloma Umano (Human Papilloma Virus)</vt:lpstr>
      <vt:lpstr>La storia: si inizia in casi particolari</vt:lpstr>
      <vt:lpstr>Da dove si parte</vt:lpstr>
      <vt:lpstr>Limiti e vantaggi</vt:lpstr>
      <vt:lpstr>Il ruolo del pap-test</vt:lpstr>
      <vt:lpstr>Ruolo del hr HPV DNA test</vt:lpstr>
      <vt:lpstr>DONNE 25-34 ANNI</vt:lpstr>
      <vt:lpstr>Presentazione standard di PowerPoint</vt:lpstr>
      <vt:lpstr>DONNE 35-65 ANNI</vt:lpstr>
      <vt:lpstr>Presentazione standard di PowerPoint</vt:lpstr>
      <vt:lpstr>2021/3: le vaccinate a 12 anni</vt:lpstr>
      <vt:lpstr>Presentazione standard di PowerPoint</vt:lpstr>
      <vt:lpstr>Applicazione dell’algoritmo</vt:lpstr>
      <vt:lpstr>Razionalizzazione dell’uso di piattaforma informatica per la gestione del programma di screening organizzato per la prevenzione del carcinoma della cervice uterina (dal Progetto Interaziendale ASL MN-AO C.Poma, 2014) </vt:lpstr>
      <vt:lpstr>Strumenti di lavoro: il prelievo</vt:lpstr>
      <vt:lpstr>Strumenti di lavoro: citologia in fase liquida</vt:lpstr>
      <vt:lpstr>Strato sottile da fase liquida</vt:lpstr>
      <vt:lpstr>Gli strumenti per l’ hr-HPV DNA test</vt:lpstr>
      <vt:lpstr>Strumenti di lavoro La scheda digitalizzata </vt:lpstr>
      <vt:lpstr>Iniziative Regione Lombardia</vt:lpstr>
      <vt:lpstr>Strumenti di lavoro: i contenuti ed il linguaggio</vt:lpstr>
      <vt:lpstr>Le sigle  (le cellule squamose)</vt:lpstr>
      <vt:lpstr>Le sigle  (le cellule cilindriche/ghiandolari)</vt:lpstr>
      <vt:lpstr>Risultati attesi e indicatori</vt:lpstr>
      <vt:lpstr>Impatto sociale, etico e legale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Appunti per ostetriche e non solo</dc:title>
  <dc:creator>Ostetriche</dc:creator>
  <cp:lastModifiedBy>Rossella Fante</cp:lastModifiedBy>
  <cp:revision>67</cp:revision>
  <cp:lastPrinted>2017-05-05T15:45:46Z</cp:lastPrinted>
  <dcterms:created xsi:type="dcterms:W3CDTF">2017-03-14T14:40:41Z</dcterms:created>
  <dcterms:modified xsi:type="dcterms:W3CDTF">2017-05-05T16:15:42Z</dcterms:modified>
</cp:coreProperties>
</file>