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7" r:id="rId3"/>
    <p:sldId id="263" r:id="rId4"/>
    <p:sldId id="264" r:id="rId5"/>
    <p:sldId id="266" r:id="rId6"/>
    <p:sldId id="265" r:id="rId7"/>
    <p:sldId id="256" r:id="rId8"/>
    <p:sldId id="257" r:id="rId9"/>
    <p:sldId id="259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cat>
            <c:numRef>
              <c:f>Foglio1!$A$2:$A$5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2030</c:v>
                </c:pt>
              </c:numCache>
            </c:numRef>
          </c:cat>
          <c:val>
            <c:numRef>
              <c:f>Foglio1!$B$2:$B$5</c:f>
              <c:numCache>
                <c:formatCode>General</c:formatCode>
                <c:ptCount val="4"/>
                <c:pt idx="0">
                  <c:v>12</c:v>
                </c:pt>
                <c:pt idx="1">
                  <c:v>22</c:v>
                </c:pt>
              </c:numCache>
            </c:numRef>
          </c:val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Serie 2</c:v>
                </c:pt>
              </c:strCache>
            </c:strRef>
          </c:tx>
          <c:invertIfNegative val="0"/>
          <c:cat>
            <c:numRef>
              <c:f>Foglio1!$A$2:$A$5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2030</c:v>
                </c:pt>
              </c:numCache>
            </c:numRef>
          </c:cat>
          <c:val>
            <c:numRef>
              <c:f>Foglio1!$C$2:$C$5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</c:numCache>
            </c:numRef>
          </c:val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Colonna1</c:v>
                </c:pt>
              </c:strCache>
            </c:strRef>
          </c:tx>
          <c:invertIfNegative val="0"/>
          <c:cat>
            <c:numRef>
              <c:f>Foglio1!$A$2:$A$5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2030</c:v>
                </c:pt>
              </c:numCache>
            </c:numRef>
          </c:cat>
          <c:val>
            <c:numRef>
              <c:f>Foglio1!$D$2:$D$5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45954944"/>
        <c:axId val="45956480"/>
        <c:axId val="0"/>
      </c:bar3DChart>
      <c:catAx>
        <c:axId val="45954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5956480"/>
        <c:crosses val="autoZero"/>
        <c:auto val="1"/>
        <c:lblAlgn val="ctr"/>
        <c:lblOffset val="100"/>
        <c:noMultiLvlLbl val="0"/>
      </c:catAx>
      <c:valAx>
        <c:axId val="45956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5954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9639E5-002E-488C-9141-DAA72EDCAD13}" type="datetimeFigureOut">
              <a:rPr lang="it-IT" smtClean="0"/>
              <a:pPr/>
              <a:t>05/05/2017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0FAA723-8869-4316-BE95-62E44B65FB1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source=images&amp;cd=&amp;cad=rja&amp;uact=8&amp;ved=0ahUKEwiVtfr-8cbTAhXLmBoKHY0rDGkQjRwIBw&amp;url=http://www.taringa.net/posts/info/17842581/Crear-un-canal-en-Youtube.html&amp;psig=AFQjCNGOnLQ8paN_0ZR0JkmmHQNdEBWL9A&amp;ust=1493459939241622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1.ppt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Microsoft_PowerPoint_97-2003_Presentation2.ppt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PowerPoint_97-2003_Presentation3.ppt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it/url?sa=i&amp;rct=j&amp;q=&amp;esrc=s&amp;source=images&amp;cd=&amp;cad=rja&amp;uact=8&amp;ved=0ahUKEwi_2Iao78bTAhVMfhoKHY88DWcQjRwIBw&amp;url=http://www.clipartpanda.com/categories/italy-clip-art-free&amp;psig=AFQjCNHTxR27lxjhzVPKPOnnkkkp1ZiRUA&amp;ust=1493459227297479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it/url?sa=i&amp;rct=j&amp;q=&amp;esrc=s&amp;source=images&amp;cd=&amp;cad=rja&amp;uact=8&amp;ved=0ahUKEwiPjMO_8MbTAhWMzRoKHSGNAbgQjRwIBw&amp;url=http://www.clipartpanda.com/categories/team-clip-art-free&amp;psig=AFQjCNFJ4qysU1_ABznhiL-uWXhGQ38SBQ&amp;ust=1493459528400339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it/url?sa=i&amp;rct=j&amp;q=&amp;esrc=s&amp;source=images&amp;cd=&amp;cad=rja&amp;uact=8&amp;ved=0ahUKEwiwuv3t8MbTAhWLfhoKHQ10CmgQjRwIBw&amp;url=http://www.clipartkid.com/best-team-cliparts/&amp;psig=AFQjCNFJ4qysU1_ABznhiL-uWXhGQ38SBQ&amp;ust=1493459528400339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051721" y="1340768"/>
            <a:ext cx="396044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OMS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Nel mondo epidemia di tumori</a:t>
            </a:r>
          </a:p>
          <a:p>
            <a:r>
              <a:rPr lang="it-IT" dirty="0" smtClean="0"/>
              <a:t>12 milioni nel 2012</a:t>
            </a:r>
          </a:p>
          <a:p>
            <a:r>
              <a:rPr lang="it-IT" dirty="0" smtClean="0"/>
              <a:t>22 milioni nel 2030</a:t>
            </a:r>
          </a:p>
          <a:p>
            <a:endParaRPr lang="it-IT" dirty="0"/>
          </a:p>
          <a:p>
            <a:r>
              <a:rPr lang="it-IT" dirty="0" smtClean="0"/>
              <a:t>Oggi 8.2 milioni di decessi</a:t>
            </a:r>
          </a:p>
          <a:p>
            <a:r>
              <a:rPr lang="it-IT" dirty="0" smtClean="0"/>
              <a:t>Diventeranno 13 milioni </a:t>
            </a:r>
          </a:p>
          <a:p>
            <a:r>
              <a:rPr lang="it-IT" dirty="0" smtClean="0"/>
              <a:t>(70% Africa, Asia , America del sud)</a:t>
            </a:r>
          </a:p>
          <a:p>
            <a:endParaRPr lang="it-IT" dirty="0"/>
          </a:p>
          <a:p>
            <a:r>
              <a:rPr lang="it-IT" dirty="0" smtClean="0"/>
              <a:t>Tumori più diffusi nel mondo</a:t>
            </a:r>
          </a:p>
          <a:p>
            <a:r>
              <a:rPr lang="it-IT" dirty="0" smtClean="0"/>
              <a:t>Polmone 13% (19.4% delle morti)</a:t>
            </a:r>
          </a:p>
          <a:p>
            <a:r>
              <a:rPr lang="it-IT" dirty="0" smtClean="0"/>
              <a:t>Mammella 12%</a:t>
            </a:r>
          </a:p>
          <a:p>
            <a:r>
              <a:rPr lang="it-IT" dirty="0" smtClean="0"/>
              <a:t>Colon-retto 10%</a:t>
            </a:r>
            <a:endParaRPr lang="it-IT" dirty="0"/>
          </a:p>
        </p:txBody>
      </p:sp>
      <p:graphicFrame>
        <p:nvGraphicFramePr>
          <p:cNvPr id="3" name="Grafico 2"/>
          <p:cNvGraphicFramePr/>
          <p:nvPr>
            <p:extLst>
              <p:ext uri="{D42A27DB-BD31-4B8C-83A1-F6EECF244321}">
                <p14:modId xmlns:p14="http://schemas.microsoft.com/office/powerpoint/2010/main" val="1126406887"/>
              </p:ext>
            </p:extLst>
          </p:nvPr>
        </p:nvGraphicFramePr>
        <p:xfrm>
          <a:off x="5868144" y="877655"/>
          <a:ext cx="288032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ttangolo 3"/>
          <p:cNvSpPr/>
          <p:nvPr/>
        </p:nvSpPr>
        <p:spPr>
          <a:xfrm>
            <a:off x="1907704" y="1340768"/>
            <a:ext cx="936104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4" name="Picture 2" descr="Immagine correlat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0" y="199060"/>
            <a:ext cx="1597014" cy="157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5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19672" y="1412776"/>
            <a:ext cx="574708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 due terzi delle morti sono in paesi in via di sviluppo </a:t>
            </a:r>
          </a:p>
          <a:p>
            <a:r>
              <a:rPr lang="it-IT" dirty="0"/>
              <a:t>p</a:t>
            </a:r>
            <a:r>
              <a:rPr lang="it-IT" dirty="0" smtClean="0"/>
              <a:t>er diagnosi tardive e mancanza di risorse.</a:t>
            </a:r>
          </a:p>
          <a:p>
            <a:r>
              <a:rPr lang="it-IT" dirty="0" smtClean="0"/>
              <a:t>In questi paesi non ci sono programmi di screening</a:t>
            </a:r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Il </a:t>
            </a:r>
            <a:r>
              <a:rPr lang="it-IT" dirty="0" err="1" smtClean="0"/>
              <a:t>cervicocarcinoma</a:t>
            </a:r>
            <a:r>
              <a:rPr lang="it-IT" dirty="0" smtClean="0"/>
              <a:t> nel mondo colpisce poco meno di</a:t>
            </a:r>
          </a:p>
          <a:p>
            <a:r>
              <a:rPr lang="it-IT" dirty="0" smtClean="0"/>
              <a:t>500.000 persone all’anno con oltre 200.000 decessi.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9972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0" y="-52388"/>
          <a:ext cx="9153525" cy="6864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zione" r:id="rId4" imgW="4570530" imgH="3427618" progId="PowerPoint.Show.8">
                  <p:embed/>
                </p:oleObj>
              </mc:Choice>
              <mc:Fallback>
                <p:oleObj name="Presentazione" r:id="rId4" imgW="4570530" imgH="342761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52388"/>
                        <a:ext cx="9153525" cy="6864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1554" y="836711"/>
            <a:ext cx="6953553" cy="47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0" y="0"/>
          <a:ext cx="9320213" cy="698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Presentazione" r:id="rId4" imgW="4570530" imgH="3427618" progId="PowerPoint.Show.8">
                  <p:embed/>
                </p:oleObj>
              </mc:Choice>
              <mc:Fallback>
                <p:oleObj name="Presentazione" r:id="rId4" imgW="4570530" imgH="3427618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320213" cy="6989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ttangolo 4"/>
          <p:cNvSpPr/>
          <p:nvPr/>
        </p:nvSpPr>
        <p:spPr>
          <a:xfrm>
            <a:off x="2286000" y="2274838"/>
            <a:ext cx="53823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 smtClean="0"/>
              <a:t>    363.000 nuovi casi annui (180.000 donne)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  1000 nuove diagnosi al giorno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   29% delle cause di morte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   3.000.000  viventi dopo diagnosi di neoplasia</a:t>
            </a:r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    102.000 donne viventi dopo diagnosi di k del </a:t>
            </a:r>
          </a:p>
          <a:p>
            <a:r>
              <a:rPr lang="it-IT" dirty="0" smtClean="0"/>
              <a:t>        corpo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     60.000 dopo diagnosi di k cervice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       55-60% sopravviventi oltre 5 anni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979712" y="1916832"/>
            <a:ext cx="6192688" cy="30963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95736" y="2420888"/>
            <a:ext cx="47884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endParaRPr lang="it-IT" dirty="0" smtClean="0"/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Gestione della fase acuta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Gestione della cronicizzazione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Gestione delle eventuali riprese di malattia</a:t>
            </a:r>
          </a:p>
          <a:p>
            <a:pPr>
              <a:buFont typeface="Arial" pitchFamily="34" charset="0"/>
              <a:buChar char="•"/>
            </a:pPr>
            <a:r>
              <a:rPr lang="it-IT" dirty="0" smtClean="0"/>
              <a:t>Gestione della fase avanzata-terminale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339752" y="1772816"/>
            <a:ext cx="456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Il cancro è spesso una malattia cronica con lunghe sopravvivenze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123728" y="1700808"/>
            <a:ext cx="4608512" cy="8640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051720" y="4869160"/>
            <a:ext cx="57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E’ richiesta una integrazione fra le varie fasi di cura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907704" y="4725144"/>
            <a:ext cx="5904656" cy="8640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051720" y="404664"/>
            <a:ext cx="4806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Il 55-63% dei </a:t>
            </a:r>
            <a:r>
              <a:rPr lang="it-IT" dirty="0" err="1" smtClean="0"/>
              <a:t>pz</a:t>
            </a:r>
            <a:r>
              <a:rPr lang="it-IT" dirty="0" smtClean="0"/>
              <a:t> con neoplasia sopravvive oltre i 5 </a:t>
            </a:r>
            <a:r>
              <a:rPr lang="it-IT" dirty="0" err="1" smtClean="0"/>
              <a:t>aa</a:t>
            </a:r>
            <a:r>
              <a:rPr lang="it-IT" dirty="0" smtClean="0"/>
              <a:t> dalla diagnosi (</a:t>
            </a:r>
            <a:r>
              <a:rPr lang="it-IT" u="sng" dirty="0" smtClean="0"/>
              <a:t>miglioramento prognosi 18 e 10%)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8374062" cy="628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Presentazione" r:id="rId4" imgW="2293704" imgH="1720660" progId="PowerPoint.Show.8">
                  <p:embed/>
                </p:oleObj>
              </mc:Choice>
              <mc:Fallback>
                <p:oleObj name="Presentazione" r:id="rId4" imgW="2293704" imgH="1720660" progId="PowerPoint.Show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8374062" cy="628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2123728" y="18448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979712" y="22048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915816" y="28529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923928" y="24208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619672" y="1340768"/>
            <a:ext cx="57438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 Italia 4.2% della spesa sanitaria per prevenzione</a:t>
            </a:r>
          </a:p>
          <a:p>
            <a:r>
              <a:rPr lang="it-IT" dirty="0"/>
              <a:t>s</a:t>
            </a:r>
            <a:r>
              <a:rPr lang="it-IT" dirty="0" smtClean="0"/>
              <a:t>e salisse al 5% la spesa sanitaria scenderebbe dal 9.2</a:t>
            </a:r>
          </a:p>
          <a:p>
            <a:r>
              <a:rPr lang="it-IT" dirty="0"/>
              <a:t>a</a:t>
            </a:r>
            <a:r>
              <a:rPr lang="it-IT" dirty="0" smtClean="0"/>
              <a:t>ll’8.9%</a:t>
            </a:r>
          </a:p>
          <a:p>
            <a:endParaRPr lang="it-IT" dirty="0" smtClean="0"/>
          </a:p>
          <a:p>
            <a:r>
              <a:rPr lang="it-IT" dirty="0" smtClean="0"/>
              <a:t>Il 40% dei tumori potrebbe essere evitato con azioni</a:t>
            </a:r>
          </a:p>
          <a:p>
            <a:r>
              <a:rPr lang="it-IT" dirty="0" smtClean="0"/>
              <a:t>Sullo stile di vita: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Fumo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Alimentazione ed alcool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Attività fisica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Vaccinazione HPV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Controllo dei cancerogeni ambientali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Diagnosi precoce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026" name="Picture 2" descr="Risultati immagini per italia clip a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656746"/>
            <a:ext cx="2412504" cy="284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7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35696" y="1556792"/>
            <a:ext cx="45466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Lavoro di team </a:t>
            </a:r>
          </a:p>
          <a:p>
            <a:r>
              <a:rPr lang="it-IT" dirty="0" smtClean="0"/>
              <a:t>(Requisiti di struttura e di professionalità)</a:t>
            </a:r>
          </a:p>
          <a:p>
            <a:endParaRPr lang="it-IT" dirty="0" smtClean="0"/>
          </a:p>
          <a:p>
            <a:r>
              <a:rPr lang="it-IT" dirty="0" smtClean="0"/>
              <a:t>Nuove terapie</a:t>
            </a:r>
          </a:p>
          <a:p>
            <a:endParaRPr lang="it-IT" dirty="0" smtClean="0"/>
          </a:p>
          <a:p>
            <a:r>
              <a:rPr lang="it-IT" dirty="0" smtClean="0"/>
              <a:t>Appropriatezza dei percorsi e delle cure</a:t>
            </a:r>
          </a:p>
          <a:p>
            <a:r>
              <a:rPr lang="it-IT" dirty="0"/>
              <a:t>c</a:t>
            </a:r>
            <a:r>
              <a:rPr lang="it-IT" dirty="0" smtClean="0"/>
              <a:t>on minor sprechi e miglioramento della</a:t>
            </a:r>
          </a:p>
          <a:p>
            <a:r>
              <a:rPr lang="it-IT" dirty="0"/>
              <a:t>s</a:t>
            </a:r>
            <a:r>
              <a:rPr lang="it-IT" dirty="0" smtClean="0"/>
              <a:t>opravvivenza e della qualità di vita</a:t>
            </a:r>
            <a:endParaRPr lang="it-IT" dirty="0"/>
          </a:p>
        </p:txBody>
      </p:sp>
      <p:pic>
        <p:nvPicPr>
          <p:cNvPr id="1026" name="Picture 2" descr="Risultati immagini per team clip a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1088"/>
            <a:ext cx="3805317" cy="22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79712" y="4221088"/>
            <a:ext cx="3805317" cy="2240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059832" y="908720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ONCOLOGIA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915816" y="836712"/>
            <a:ext cx="1656184" cy="576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9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team clip ar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290998"/>
            <a:ext cx="45624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051720" y="5085184"/>
            <a:ext cx="5223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Nella nostra Azienda il team c’è e funziona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051720" y="1290998"/>
            <a:ext cx="4562475" cy="34194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907704" y="548680"/>
            <a:ext cx="5886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 chirurghi, l’oncologo medico, il radioterapista,</a:t>
            </a:r>
          </a:p>
          <a:p>
            <a:r>
              <a:rPr lang="it-IT" dirty="0" smtClean="0"/>
              <a:t>Il patologo, l’anestesista, il radiologo, lo psicologo …</a:t>
            </a:r>
            <a:endParaRPr lang="it-IT" dirty="0"/>
          </a:p>
        </p:txBody>
      </p:sp>
      <p:pic>
        <p:nvPicPr>
          <p:cNvPr id="1026" name="Picture 2" descr="&lt;b&gt;Sick&lt;/b&gt; &lt;b&gt;Clip&lt;/b&gt; &lt;b&gt;Art&lt;/b&gt; at Clker.com - vector &lt;b&gt;clip&lt;/b&gt; &lt;b&gt;art&lt;/b&gt; online, royalty fre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924944"/>
            <a:ext cx="681340" cy="5995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81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ica">
  <a:themeElements>
    <a:clrScheme name="Elic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Elic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ic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71</TotalTime>
  <Words>322</Words>
  <Application>Microsoft Office PowerPoint</Application>
  <PresentationFormat>Presentazione su schermo (4:3)</PresentationFormat>
  <Paragraphs>65</Paragraphs>
  <Slides>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1" baseType="lpstr">
      <vt:lpstr>Elica</vt:lpstr>
      <vt:lpstr>Presentazione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Azienda Ospedaliera Carlo Poma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MNOSGIPRIM</dc:creator>
  <cp:lastModifiedBy>MNOSGIPRIM</cp:lastModifiedBy>
  <cp:revision>11</cp:revision>
  <dcterms:created xsi:type="dcterms:W3CDTF">2017-04-28T09:12:27Z</dcterms:created>
  <dcterms:modified xsi:type="dcterms:W3CDTF">2017-05-05T06:52:59Z</dcterms:modified>
</cp:coreProperties>
</file>