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68" r:id="rId2"/>
    <p:sldId id="256" r:id="rId3"/>
    <p:sldId id="257" r:id="rId4"/>
    <p:sldId id="289" r:id="rId5"/>
    <p:sldId id="262" r:id="rId6"/>
    <p:sldId id="264" r:id="rId7"/>
    <p:sldId id="263" r:id="rId8"/>
    <p:sldId id="258" r:id="rId9"/>
    <p:sldId id="269" r:id="rId10"/>
    <p:sldId id="265" r:id="rId11"/>
    <p:sldId id="266" r:id="rId12"/>
    <p:sldId id="259" r:id="rId13"/>
    <p:sldId id="281" r:id="rId14"/>
    <p:sldId id="270" r:id="rId15"/>
    <p:sldId id="278" r:id="rId16"/>
    <p:sldId id="277" r:id="rId17"/>
    <p:sldId id="291" r:id="rId18"/>
    <p:sldId id="271" r:id="rId19"/>
    <p:sldId id="288" r:id="rId20"/>
    <p:sldId id="260" r:id="rId21"/>
    <p:sldId id="261" r:id="rId22"/>
    <p:sldId id="267" r:id="rId23"/>
    <p:sldId id="273" r:id="rId24"/>
    <p:sldId id="292" r:id="rId25"/>
    <p:sldId id="283" r:id="rId26"/>
    <p:sldId id="275" r:id="rId27"/>
    <p:sldId id="272" r:id="rId28"/>
    <p:sldId id="279" r:id="rId29"/>
    <p:sldId id="280" r:id="rId30"/>
    <p:sldId id="282" r:id="rId31"/>
    <p:sldId id="285" r:id="rId32"/>
    <p:sldId id="286" r:id="rId33"/>
    <p:sldId id="284" r:id="rId34"/>
    <p:sldId id="290" r:id="rId35"/>
    <p:sldId id="276" r:id="rId3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5" d="100"/>
          <a:sy n="95" d="100"/>
        </p:scale>
        <p:origin x="-2010" y="-3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tangolo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tangolo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28" name="Segnaposto data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6F767ECE-43C4-4507-BB63-934F2BAA9B9F}" type="datetimeFigureOut">
              <a:rPr lang="it-IT" smtClean="0"/>
              <a:pPr/>
              <a:t>20/05/2017</a:t>
            </a:fld>
            <a:endParaRPr lang="it-IT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29" name="Segnaposto numero diapositiva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428C339-C5EE-4785-91BB-97266087260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67ECE-43C4-4507-BB63-934F2BAA9B9F}" type="datetimeFigureOut">
              <a:rPr lang="it-IT" smtClean="0"/>
              <a:pPr/>
              <a:t>20/05/2017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8C339-C5EE-4785-91BB-97266087260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6F767ECE-43C4-4507-BB63-934F2BAA9B9F}" type="datetimeFigureOut">
              <a:rPr lang="it-IT" smtClean="0"/>
              <a:pPr/>
              <a:t>20/05/2017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7" name="Rettangolo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tangolo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tangolo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C428C339-C5EE-4785-91BB-97266087260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67ECE-43C4-4507-BB63-934F2BAA9B9F}" type="datetimeFigureOut">
              <a:rPr lang="it-IT" smtClean="0"/>
              <a:pPr/>
              <a:t>20/05/2017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428C339-C5EE-4785-91BB-97266087260D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Segnaposto contenuto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7" name="Rettangolo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tangolo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tangolo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2" name="Segnaposto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67ECE-43C4-4507-BB63-934F2BAA9B9F}" type="datetimeFigureOut">
              <a:rPr lang="it-IT" smtClean="0"/>
              <a:pPr/>
              <a:t>20/05/2017</a:t>
            </a:fld>
            <a:endParaRPr lang="it-IT"/>
          </a:p>
        </p:txBody>
      </p:sp>
      <p:sp>
        <p:nvSpPr>
          <p:cNvPr id="13" name="Segnaposto numero diapositiva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C428C339-C5EE-4785-91BB-97266087260D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4" name="Segnaposto piè di pagina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9" name="Segnaposto contenuto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8" name="Segnaposto data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F767ECE-43C4-4507-BB63-934F2BAA9B9F}" type="datetimeFigureOut">
              <a:rPr lang="it-IT" smtClean="0"/>
              <a:pPr/>
              <a:t>20/05/2017</a:t>
            </a:fld>
            <a:endParaRPr lang="it-IT"/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C428C339-C5EE-4785-91BB-97266087260D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2" name="Segnaposto piè di pagina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3" name="Segnaposto contenuto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F767ECE-43C4-4507-BB63-934F2BAA9B9F}" type="datetimeFigureOut">
              <a:rPr lang="it-IT" smtClean="0"/>
              <a:pPr/>
              <a:t>20/05/2017</a:t>
            </a:fld>
            <a:endParaRPr lang="it-IT"/>
          </a:p>
        </p:txBody>
      </p:sp>
      <p:sp>
        <p:nvSpPr>
          <p:cNvPr id="12" name="Segnaposto numero diapositiva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C428C339-C5EE-4785-91BB-97266087260D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4" name="Segnaposto piè di pagina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it-IT"/>
          </a:p>
        </p:txBody>
      </p:sp>
      <p:sp>
        <p:nvSpPr>
          <p:cNvPr id="16" name="Segnaposto testo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15" name="Segnaposto testo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67ECE-43C4-4507-BB63-934F2BAA9B9F}" type="datetimeFigureOut">
              <a:rPr lang="it-IT" smtClean="0"/>
              <a:pPr/>
              <a:t>20/05/2017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428C339-C5EE-4785-91BB-97266087260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67ECE-43C4-4507-BB63-934F2BAA9B9F}" type="datetimeFigureOut">
              <a:rPr lang="it-IT" smtClean="0"/>
              <a:pPr/>
              <a:t>20/05/2017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428C339-C5EE-4785-91BB-97266087260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67ECE-43C4-4507-BB63-934F2BAA9B9F}" type="datetimeFigureOut">
              <a:rPr lang="it-IT" smtClean="0"/>
              <a:pPr/>
              <a:t>20/05/2017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428C339-C5EE-4785-91BB-97266087260D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9" name="Segnaposto contenuto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8" name="Rettangolo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tangolo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tangolo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1" name="Rettangolo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egnaposto data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6F767ECE-43C4-4507-BB63-934F2BAA9B9F}" type="datetimeFigureOut">
              <a:rPr lang="it-IT" smtClean="0"/>
              <a:pPr/>
              <a:t>20/05/2017</a:t>
            </a:fld>
            <a:endParaRPr lang="it-IT"/>
          </a:p>
        </p:txBody>
      </p:sp>
      <p:sp>
        <p:nvSpPr>
          <p:cNvPr id="13" name="Segnaposto numero diapositiva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C428C339-C5EE-4785-91BB-97266087260D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4" name="Segnaposto piè di pagina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egnaposto titolo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F767ECE-43C4-4507-BB63-934F2BAA9B9F}" type="datetimeFigureOut">
              <a:rPr lang="it-IT" smtClean="0"/>
              <a:pPr/>
              <a:t>20/05/2017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7" name="Rettangolo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tangolo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tangolo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C428C339-C5EE-4785-91BB-97266087260D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wisgoon.com/pin/14395354/" TargetMode="Externa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it/url?sa=i&amp;rct=j&amp;q=&amp;esrc=s&amp;source=images&amp;cd=&amp;cad=rja&amp;uact=8&amp;ved=0ahUKEwjO5I-P-PHTAhXNa1AKHagSDzwQjRwIBw&amp;url=http://classroomclipart.com/clipart-search/all-phrase/Vitamins/&amp;psig=AFQjCNGkf8oMVWlUWvi1TB4EgUy9XnwsRg&amp;ust=1494939051393198" TargetMode="External"/><Relationship Id="rId3" Type="http://schemas.openxmlformats.org/officeDocument/2006/relationships/image" Target="../media/image17.png"/><Relationship Id="rId7" Type="http://schemas.openxmlformats.org/officeDocument/2006/relationships/image" Target="../media/image19.jpeg"/><Relationship Id="rId2" Type="http://schemas.openxmlformats.org/officeDocument/2006/relationships/hyperlink" Target="http://www.google.it/url?sa=i&amp;rct=j&amp;q=&amp;esrc=s&amp;source=images&amp;cd=&amp;cad=rja&amp;uact=8&amp;ved=0ahUKEwiQ2-qi5NDTAhXBXBoKHQB4BEAQjRwIBw&amp;url=http://euristiche.altervista.org/demografia-flussi-e-invecchiamento-della-popolazione/&amp;psig=AFQjCNFsfd_eJ8-xWqaQgKPIsBmMqOZhFg&amp;ust=1493799854824072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lapanchinadimariella.forumfree.it/?t=43372853" TargetMode="External"/><Relationship Id="rId5" Type="http://schemas.openxmlformats.org/officeDocument/2006/relationships/image" Target="../media/image18.jpeg"/><Relationship Id="rId4" Type="http://schemas.openxmlformats.org/officeDocument/2006/relationships/hyperlink" Target="http://www.google.it/url?sa=i&amp;rct=j&amp;q=&amp;esrc=s&amp;source=images&amp;cd=&amp;cad=rja&amp;uact=8&amp;ved=0ahUKEwj1xt6J6NDTAhWC1xoKHY01C0MQjRwIBw&amp;url=http://news.bombonierashop.com/date/2011/05&amp;psig=AFQjCNEPS4ROH5lB5mS7R6ePe3O2kZ7TGQ&amp;ust=1493800200719287" TargetMode="External"/><Relationship Id="rId9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tools.wmflabs.org/magnustools/cas.php?language=it&amp;cas=139755-83-2" TargetMode="External"/><Relationship Id="rId13" Type="http://schemas.openxmlformats.org/officeDocument/2006/relationships/hyperlink" Target="https://it.wikipedia.org/wiki/SMILES" TargetMode="External"/><Relationship Id="rId18" Type="http://schemas.openxmlformats.org/officeDocument/2006/relationships/hyperlink" Target="https://it.wikipedia.org/wiki/Temperatura_di_fusione" TargetMode="External"/><Relationship Id="rId26" Type="http://schemas.openxmlformats.org/officeDocument/2006/relationships/hyperlink" Target="https://it.wikipedia.org/wiki/Sildenafil#cite_note-1" TargetMode="External"/><Relationship Id="rId3" Type="http://schemas.openxmlformats.org/officeDocument/2006/relationships/hyperlink" Target="https://it.wikipedia.org/wiki/Formula_bruta" TargetMode="External"/><Relationship Id="rId21" Type="http://schemas.openxmlformats.org/officeDocument/2006/relationships/hyperlink" Target="https://it.wikipedia.org/wiki/Epatico" TargetMode="External"/><Relationship Id="rId34" Type="http://schemas.openxmlformats.org/officeDocument/2006/relationships/image" Target="../media/image24.jpeg"/><Relationship Id="rId7" Type="http://schemas.openxmlformats.org/officeDocument/2006/relationships/hyperlink" Target="https://it.wikipedia.org/wiki/Numero_CAS" TargetMode="External"/><Relationship Id="rId12" Type="http://schemas.openxmlformats.org/officeDocument/2006/relationships/hyperlink" Target="http://www.drugbank.ca/drugs/DB00203" TargetMode="External"/><Relationship Id="rId17" Type="http://schemas.openxmlformats.org/officeDocument/2006/relationships/hyperlink" Target="https://it.wikipedia.org/wiki/Acqua" TargetMode="External"/><Relationship Id="rId25" Type="http://schemas.openxmlformats.org/officeDocument/2006/relationships/hyperlink" Target="https://it.wikipedia.org/wiki/Consigli_P" TargetMode="External"/><Relationship Id="rId33" Type="http://schemas.openxmlformats.org/officeDocument/2006/relationships/hyperlink" Target="http://www.google.it/url?sa=i&amp;rct=j&amp;q=&amp;esrc=s&amp;source=images&amp;cd=&amp;cad=rja&amp;uact=8&amp;ved=0ahUKEwjTp6jf5dDTAhUBrxoKHd0yBUgQjRwIBw&amp;url=http://www.marieclaire.it/Lifestyle/sport-fitness/foto-divertenti-di-anziane-che-fanno-sport&amp;psig=AFQjCNEPS4ROH5lB5mS7R6ePe3O2kZ7TGQ&amp;ust=1493800200719287" TargetMode="External"/><Relationship Id="rId2" Type="http://schemas.openxmlformats.org/officeDocument/2006/relationships/hyperlink" Target="https://it.wikipedia.org/wiki/IUPAC" TargetMode="External"/><Relationship Id="rId16" Type="http://schemas.openxmlformats.org/officeDocument/2006/relationships/hyperlink" Target="https://it.wikipedia.org/wiki/Solubilit%C3%A0" TargetMode="External"/><Relationship Id="rId20" Type="http://schemas.openxmlformats.org/officeDocument/2006/relationships/hyperlink" Target="https://it.wikipedia.org/wiki/Metabolismo" TargetMode="External"/><Relationship Id="rId29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it.wikipedia.org/wiki/Unit%C3%A0_di_massa_atomica" TargetMode="External"/><Relationship Id="rId11" Type="http://schemas.openxmlformats.org/officeDocument/2006/relationships/hyperlink" Target="https://it.wikipedia.org/wiki/DrugBank" TargetMode="External"/><Relationship Id="rId24" Type="http://schemas.openxmlformats.org/officeDocument/2006/relationships/hyperlink" Target="https://it.wikipedia.org/wiki/Frasi_H" TargetMode="External"/><Relationship Id="rId32" Type="http://schemas.openxmlformats.org/officeDocument/2006/relationships/image" Target="../media/image23.jpeg"/><Relationship Id="rId5" Type="http://schemas.openxmlformats.org/officeDocument/2006/relationships/hyperlink" Target="https://it.wikipedia.org/wiki/Massa_molecolare" TargetMode="External"/><Relationship Id="rId15" Type="http://schemas.openxmlformats.org/officeDocument/2006/relationships/hyperlink" Target="https://it.wikipedia.org/wiki/Condizioni_standard" TargetMode="External"/><Relationship Id="rId23" Type="http://schemas.openxmlformats.org/officeDocument/2006/relationships/hyperlink" Target="https://it.wikipedia.org/wiki/Simboli_di_rischio_chimico" TargetMode="External"/><Relationship Id="rId28" Type="http://schemas.openxmlformats.org/officeDocument/2006/relationships/hyperlink" Target="https://it.wikipedia.org/wiki/Template:Composto_chimico/man" TargetMode="External"/><Relationship Id="rId36" Type="http://schemas.openxmlformats.org/officeDocument/2006/relationships/image" Target="../media/image25.jpeg"/><Relationship Id="rId10" Type="http://schemas.openxmlformats.org/officeDocument/2006/relationships/hyperlink" Target="http://pubchem.ncbi.nlm.nih.gov/summary/summary.cgi?cid=5212" TargetMode="External"/><Relationship Id="rId19" Type="http://schemas.openxmlformats.org/officeDocument/2006/relationships/hyperlink" Target="https://it.wikipedia.org/wiki/Biodisponibilit%C3%A0" TargetMode="External"/><Relationship Id="rId31" Type="http://schemas.openxmlformats.org/officeDocument/2006/relationships/hyperlink" Target="http://www.google.it/url?sa=i&amp;rct=j&amp;q=&amp;esrc=s&amp;source=images&amp;cd=&amp;cad=rja&amp;uact=8&amp;ved=0ahUKEwjcvrXN5dDTAhXBWRoKHXCEAEoQjRwIBw&amp;url=http://www.repubblica.it/2007/05/sezioni/persone/novantenni-rock/novantenni-rock/novantenni-rock.html&amp;psig=AFQjCNEPS4ROH5lB5mS7R6ePe3O2kZ7TGQ&amp;ust=1493800200719287" TargetMode="External"/><Relationship Id="rId4" Type="http://schemas.openxmlformats.org/officeDocument/2006/relationships/hyperlink" Target="https://it.wikipedia.org/wiki/Formula_molecolare" TargetMode="External"/><Relationship Id="rId9" Type="http://schemas.openxmlformats.org/officeDocument/2006/relationships/hyperlink" Target="https://it.wikipedia.org/wiki/PubChem" TargetMode="External"/><Relationship Id="rId14" Type="http://schemas.openxmlformats.org/officeDocument/2006/relationships/hyperlink" Target="https://it.wikipedia.org/wiki/Densit%C3%A0" TargetMode="External"/><Relationship Id="rId22" Type="http://schemas.openxmlformats.org/officeDocument/2006/relationships/hyperlink" Target="https://it.wikipedia.org/wiki/Emivita_(farmacologia)" TargetMode="External"/><Relationship Id="rId27" Type="http://schemas.openxmlformats.org/officeDocument/2006/relationships/hyperlink" Target="https://www.wikidata.org/wiki/Q191521" TargetMode="External"/><Relationship Id="rId30" Type="http://schemas.openxmlformats.org/officeDocument/2006/relationships/image" Target="../media/image22.png"/><Relationship Id="rId35" Type="http://schemas.openxmlformats.org/officeDocument/2006/relationships/hyperlink" Target="http://www.google.it/url?sa=i&amp;rct=j&amp;q=&amp;esrc=s&amp;source=images&amp;cd=&amp;cad=rja&amp;uact=8&amp;ved=0ahUKEwib6IeMmuDTAhWGNhoKHeR6CjcQjRwIBw&amp;url=http://www.clipartkid.com/angry-grandma-cliparts/&amp;psig=AFQjCNEv_EGkFl7VcMcFn5eJHH06KZmWbQ&amp;ust=1494329684606275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www.google.it/url?sa=i&amp;rct=j&amp;q=&amp;esrc=s&amp;source=images&amp;cd=&amp;cad=rja&amp;uact=8&amp;ved=0ahUKEwjwuuLF3tDTAhUFvRoKHeMGCkEQjRwIBw&amp;url=http://www.vialattea.net/esperti/php/risposta.php?num=8988&amp;psig=AFQjCNHs6RlewcYuYxkV6KudMF9l3LoH6Q&amp;ust=1493798324123027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www.google.it/url?sa=i&amp;rct=j&amp;q=&amp;esrc=s&amp;source=images&amp;cd=&amp;cad=rja&amp;uact=8&amp;ved=0ahUKEwiKyeCFkuDTAhVFtRoKHTftBDoQjRwIBw&amp;url=http://www.ilgiornaledeimarinai.it/iceberg-mostri-di-ghiaccio/&amp;psig=AFQjCNELpLayRraHcL6kfYz5FWb866ba-Q&amp;ust=1494327543778765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it/url?sa=i&amp;rct=j&amp;q=&amp;esrc=s&amp;source=images&amp;cd=&amp;cad=rja&amp;uact=8&amp;ved=0ahUKEwjK9YvOqOzTAhUBkBQKHf3HDY0QjRwIBw&amp;url=http://it.123rf.com/photo_28498055_orecchie-da-elfo.html&amp;psig=AFQjCNFVoeWcoS4Ax9COwPE3MIlFrrWuBQ&amp;ust=1494745893015016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5.jpeg"/><Relationship Id="rId2" Type="http://schemas.openxmlformats.org/officeDocument/2006/relationships/hyperlink" Target="https://www.google.it/url?sa=i&amp;rct=j&amp;q=&amp;esrc=s&amp;source=images&amp;cd=&amp;cad=rja&amp;uact=8&amp;ved=0ahUKEwj734y88fHTAhVGVRoKHRagDFMQjRwIBw&amp;url=https://clipartfest.com/categories/view/6eab43388e6250b4e409b51ea17198a9643bbb0a/cervello-clipart.html&amp;psig=AFQjCNEZ2d4KXXlzKNix9BQ8Xjd1L3dNtQ&amp;ust=1494937262643640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tamaraberg.com/teaching/Spring_14/" TargetMode="External"/><Relationship Id="rId5" Type="http://schemas.openxmlformats.org/officeDocument/2006/relationships/image" Target="../media/image34.jpeg"/><Relationship Id="rId4" Type="http://schemas.openxmlformats.org/officeDocument/2006/relationships/hyperlink" Target="https://www.google.it/url?sa=i&amp;rct=j&amp;q=&amp;esrc=s&amp;source=images&amp;cd=&amp;cad=rja&amp;uact=8&amp;ved=0ahUKEwiR6efm8fHTAhXL2BoKHTx7AUUQjRwIBw&amp;url=https://it.123rf.com/photo_8579077_l-immagine-di-un-uomo-ottenere-un-trapianto-di-cervello.html&amp;psig=AFQjCNEZ2d4KXXlzKNix9BQ8Xjd1L3dNtQ&amp;ust=1494937262643640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google.it/url?sa=i&amp;rct=j&amp;q=&amp;esrc=s&amp;source=images&amp;cd=&amp;cad=rja&amp;uact=8&amp;ved=0ahUKEwj8nJzL3NDTAhULnRoKHTpABEQQjRwIBw&amp;url=https://it.123rf.com/photo_13203500_cartoon-vecchia-signora-con-la-borsetta-isolato-su-bianco.html&amp;psig=AFQjCNElheVCN7lmbfv1TkcY1A7Of3msrg&amp;ust=1493797788124106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38.jpeg"/><Relationship Id="rId2" Type="http://schemas.openxmlformats.org/officeDocument/2006/relationships/hyperlink" Target="http://www.google.it/url?sa=i&amp;rct=j&amp;q=&amp;esrc=s&amp;source=images&amp;cd=&amp;cad=rja&amp;uact=8&amp;ved=0ahUKEwiGz9j_3tDTAhVGWhoKHdbfBUsQjRwIBw&amp;url=http://www.fertilitycenter.it/2011/11&amp;psig=AFQjCNFHOjblTdaix5nUPAmsI3UNYCu9kg&amp;ust=1493798416565630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it.wikipedia.org/wiki/File:Granular_cell_tumor_(1)_skin.jpg" TargetMode="External"/><Relationship Id="rId5" Type="http://schemas.openxmlformats.org/officeDocument/2006/relationships/image" Target="../media/image37.png"/><Relationship Id="rId4" Type="http://schemas.openxmlformats.org/officeDocument/2006/relationships/hyperlink" Target="https://www.google.it/url?sa=i&amp;rct=j&amp;q=&amp;esrc=s&amp;source=images&amp;cd=&amp;cad=rja&amp;uact=8&amp;ved=0ahUKEwim9PP3qOzTAhWGthQKHVgKDZAQjRwIBw&amp;url=https://openclipart.org/tags/asino&amp;psig=AFQjCNG-g_F2ZtArQETNr8TnQEiyegUjrw&amp;ust=1494746006269124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hyperlink" Target="https://www.google.it/url?sa=i&amp;rct=j&amp;q=&amp;esrc=s&amp;source=images&amp;cd=&amp;cad=rja&amp;uact=8&amp;ved=0ahUKEwjn5pLV4NDTAhVL1BoKHfEQDkkQjRwIBw&amp;url=https://www.slideshare.net/Rudy96/bozzolan-presentazione-tessuto-epiteliale&amp;psig=AFQjCNETYqtyy6eI-ff-MjHnE6DBX9rsxg&amp;ust=1493798494479391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hyperlink" Target="http://www.google.it/url?sa=i&amp;rct=j&amp;q=&amp;esrc=s&amp;source=images&amp;cd=&amp;cad=rja&amp;uact=8&amp;ved=0ahUKEwi787bf6tDTAhWLcBoKHTIpCUoQjRwIBw&amp;url=http://variedev.blogspot.com/2015/08/renon-anziani-e-i-miei-primi-trails.html&amp;psig=AFQjCNEPS4ROH5lB5mS7R6ePe3O2kZ7TGQ&amp;ust=1493800200719287" TargetMode="Externa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isioterapiarubiera.com/biologia-e-genetica/membrana-cellulare/" TargetMode="External"/><Relationship Id="rId2" Type="http://schemas.openxmlformats.org/officeDocument/2006/relationships/hyperlink" Target="http://www.fisioterapiarubiera.com/chimica-e-biochimica/atp-e-ciclo-di-krebs/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fisioterapiarubiera.com/biologia-e-genetica/pompa-ionica-e-pompa-sodio-potassio/" TargetMode="External"/><Relationship Id="rId4" Type="http://schemas.openxmlformats.org/officeDocument/2006/relationships/hyperlink" Target="http://www.fisioterapiarubiera.com/biologia-e-genetica/dal-dna-alle-proteine/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hyperlink" Target="https://www.google.it/url?sa=i&amp;rct=j&amp;q=&amp;esrc=s&amp;source=images&amp;cd=&amp;cad=rja&amp;uact=8&amp;ved=0ahUKEwihz_nQq-zTAhVDXRQKHZ-tDbMQjRwIBw&amp;url=https://it.123rf.com/photo_15223271_mucchi-di-denaro-sotto-forma-di-monete-contanti-e-oro-con-sacco-di-soldi.html&amp;psig=AFQjCNEynh8vMBw5RkBabmtHrfgHYbg4ww&amp;ust=1494746729783527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hyperlink" Target="http://www.google.it/url?sa=i&amp;rct=j&amp;q=&amp;esrc=s&amp;source=images&amp;cd=&amp;cad=rja&amp;uact=8&amp;ved=0ahUKEwjXjIXw3NDTAhWGfxoKHS50CkkQjRwIBw&amp;url=http://www.ridichetipassa.net/index.php?option=com_content&amp;view=article&amp;id=2091:una-vecchietta-maliziosa&amp;catid=33&amp;Itemid=130&amp;psig=AFQjCNElheVCN7lmbfv1TkcY1A7Of3msrg&amp;ust=1493797788124106" TargetMode="Externa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s://it.wikipedia.org/wiki/Elettroporazione" TargetMode="Externa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hyperlink" Target="http://www.google.it/url?sa=i&amp;rct=j&amp;q=&amp;esrc=s&amp;source=images&amp;cd=&amp;cad=rja&amp;uact=8&amp;ved=0ahUKEwjht4ay9_HTAhXHLFAKHW03A6wQjRwIBw&amp;url=http://www.serviziocivileparma.it/web/il-futuro-del-servizio-civile/&amp;psig=AFQjCNFAoDRxB0A5GcN3UkziTEkHseufMA&amp;ust=1494938785083176" TargetMode="Externa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google.it/url?sa=i&amp;rct=j&amp;q=&amp;esrc=s&amp;source=images&amp;cd=&amp;cad=rja&amp;uact=8&amp;ved=0ahUKEwiipMKf9fHTAhUBnRoKHUsJBFEQjRwIBw&amp;url=https://www.pinterest.com/narellecameron3/diet-and-healthy-menopause/&amp;psig=AFQjCNFtg8LSEKZLKwABHQh1l33AXEcvZQ&amp;ust=1494938282764516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hyperlink" Target="https://www.google.it/url?sa=i&amp;rct=j&amp;q=&amp;esrc=s&amp;source=images&amp;cd=&amp;cad=rja&amp;uact=8&amp;ved=0ahUKEwiP8KvG9fHTAhVLuhoKHTl0C0UQjRwIBw&amp;url=https://es.dreamstime.com/foto-de-archivo-smbolo-de-la-mujer-con-el-cncer-image50835385&amp;psig=AFQjCNGJGEL2Ay0BTtKDUSZxUrcloKuAPA&amp;ust=1494938337031296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google.it/url?sa=i&amp;rct=j&amp;q=&amp;esrc=s&amp;source=images&amp;cd=&amp;cad=rja&amp;uact=8&amp;ved=0ahUKEwi-ttji4dDTAhUB2hoKHW7iAE8QjRwIBw&amp;url=https://aspoitalia.wordpress.com/2016/02/27/linsostenibile-pesantezza-dellessere-longevi/&amp;psig=AFQjCNHQW34vmv71ETjQAd1OUnq7v3Mffw&amp;ust=1493799180959832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hyperlink" Target="http://www.google.it/url?sa=i&amp;rct=j&amp;q=&amp;esrc=s&amp;source=images&amp;cd=&amp;cad=rja&amp;uact=8&amp;ved=0ahUKEwj2x5aD4tDTAhWGVxoKHVvQDUAQjRwIBw&amp;url=http://www.epiprev.it/l%E2%80%99attesa-di-vita-taranto-dal-1992-al-2009&amp;psig=AFQjCNEWSVZ_iKtNBIzqg3bFunWgh652HA&amp;ust=1493799234705006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hyperlink" Target="http://www.google.it/url?sa=i&amp;rct=j&amp;q=&amp;esrc=s&amp;source=images&amp;cd=&amp;cad=rja&amp;uact=8&amp;ved=0ahUKEwjcnr7t49DTAhVEOhoKHQz_BEYQjRwIBw&amp;url=http://statistica.comune.rimini.it/demografia/index.php?sezione=struttura&amp;anno=2003&amp;psig=AFQjCNH0KYFtR_gLrZuWdRcEvLYSc6MA7w&amp;ust=1493799676030728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hyperlink" Target="http://www.google.it/url?sa=i&amp;rct=j&amp;q=&amp;esrc=s&amp;source=images&amp;cd=&amp;cad=rja&amp;uact=8&amp;ved=0ahUKEwiNuJjI8dDTAhWBbBoKHVKgA0YQjRwIBw&amp;url=http://lapanchinadimariella.forumfree.it/?t=43372853&amp;psig=AFQjCNGuqp_LKllnpRiB9svT8KiTy5N8XA&amp;ust=1493803066972856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it.wikipedia.org/wiki/File:North_South_Divide_3.PN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hyperlink" Target="https://it.wikipedia.org/wiki/File:UN_Human_Development_Report_2007_(2)_CBC.sv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google.it/url?sa=i&amp;rct=j&amp;q=&amp;esrc=s&amp;source=images&amp;cd=&amp;cad=rja&amp;uact=8&amp;ved=0ahUKEwie3aqB3tDTAhXKVxoKHZH_AckQjRwIBw&amp;url=http://www.favolefantasia.com/11549/la-vecchia-quaresima.html&amp;psig=AFQjCNElheVCN7lmbfv1TkcY1A7Of3msrg&amp;ust=1493797788124106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google.it/url?sa=i&amp;rct=j&amp;q=&amp;esrc=s&amp;source=images&amp;cd=&amp;cad=rja&amp;uact=8&amp;ved=0ahUKEwjg0-nK8NDTAhXBzRoKHZCXDUAQjRwIBw&amp;url=http://www.marieclaire.it/Lifestyle/sport-fitness/foto-divertenti-di-anziane-che-fanno-sport&amp;psig=AFQjCNGuqp_LKllnpRiB9svT8KiTy5N8XA&amp;ust=1493803066972856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3000"/>
                <a:shade val="97000"/>
                <a:satMod val="230000"/>
                <a:lumMod val="48000"/>
              </a:schemeClr>
            </a:gs>
            <a:gs pos="100000">
              <a:schemeClr val="bg1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557720"/>
          </a:xfrm>
        </p:spPr>
        <p:txBody>
          <a:bodyPr>
            <a:normAutofit/>
          </a:bodyPr>
          <a:lstStyle/>
          <a:p>
            <a:pPr algn="ctr"/>
            <a:r>
              <a:rPr lang="it-IT" sz="2800" dirty="0" smtClean="0">
                <a:solidFill>
                  <a:srgbClr val="FFFF00"/>
                </a:solidFill>
              </a:rPr>
              <a:t>Atrofia genitourinaria </a:t>
            </a:r>
            <a:br>
              <a:rPr lang="it-IT" sz="2800" dirty="0" smtClean="0">
                <a:solidFill>
                  <a:srgbClr val="FFFF00"/>
                </a:solidFill>
              </a:rPr>
            </a:br>
            <a:r>
              <a:rPr lang="it-IT" sz="2800" dirty="0" smtClean="0">
                <a:solidFill>
                  <a:srgbClr val="FFFF00"/>
                </a:solidFill>
              </a:rPr>
              <a:t>Green Park, 20 maggio 2017</a:t>
            </a:r>
            <a:br>
              <a:rPr lang="it-IT" sz="2800" dirty="0" smtClean="0">
                <a:solidFill>
                  <a:srgbClr val="FFFF00"/>
                </a:solidFill>
              </a:rPr>
            </a:br>
            <a:r>
              <a:rPr lang="it-IT" sz="2800" dirty="0" smtClean="0">
                <a:solidFill>
                  <a:srgbClr val="FFFF00"/>
                </a:solidFill>
              </a:rPr>
              <a:t>Paolo </a:t>
            </a:r>
            <a:r>
              <a:rPr lang="it-IT" sz="2800" dirty="0" err="1" smtClean="0">
                <a:solidFill>
                  <a:srgbClr val="FFFF00"/>
                </a:solidFill>
              </a:rPr>
              <a:t>Zampriolo</a:t>
            </a:r>
            <a:endParaRPr lang="it-IT" sz="2800" dirty="0">
              <a:solidFill>
                <a:srgbClr val="FFFF00"/>
              </a:solidFill>
            </a:endParaRPr>
          </a:p>
        </p:txBody>
      </p:sp>
      <p:pic>
        <p:nvPicPr>
          <p:cNvPr id="2050" name="Picture 2" descr="Immagine correlat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324070"/>
            <a:ext cx="1728192" cy="1694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5151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Risultati immagini per grafico dell'invecchiamento della popolazion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116247"/>
            <a:ext cx="4056286" cy="3353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e 1"/>
          <p:cNvSpPr/>
          <p:nvPr/>
        </p:nvSpPr>
        <p:spPr>
          <a:xfrm>
            <a:off x="4932040" y="3312230"/>
            <a:ext cx="936104" cy="8640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" name="Picture 4" descr="Immagine correlata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81632" y="2574031"/>
            <a:ext cx="1781175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Risultati immagini per atlete anziane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44624" y="2088546"/>
            <a:ext cx="2761878" cy="3256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e 2"/>
          <p:cNvSpPr/>
          <p:nvPr/>
        </p:nvSpPr>
        <p:spPr>
          <a:xfrm>
            <a:off x="5220072" y="3312230"/>
            <a:ext cx="648072" cy="864096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122" name="Picture 2" descr="Immagine correlata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27110" y="404664"/>
            <a:ext cx="1228725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82880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32430996"/>
              </p:ext>
            </p:extLst>
          </p:nvPr>
        </p:nvGraphicFramePr>
        <p:xfrm>
          <a:off x="1475656" y="1196752"/>
          <a:ext cx="2536400" cy="5072903"/>
        </p:xfrm>
        <a:graphic>
          <a:graphicData uri="http://schemas.openxmlformats.org/drawingml/2006/table">
            <a:tbl>
              <a:tblPr/>
              <a:tblGrid>
                <a:gridCol w="1268200"/>
                <a:gridCol w="1268200"/>
              </a:tblGrid>
              <a:tr h="105690">
                <a:tc gridSpan="2">
                  <a:txBody>
                    <a:bodyPr/>
                    <a:lstStyle/>
                    <a:p>
                      <a:r>
                        <a:rPr lang="it-IT" sz="500" dirty="0" err="1">
                          <a:effectLst/>
                        </a:rPr>
                        <a:t>Sildenafil</a:t>
                      </a:r>
                      <a:endParaRPr lang="it-IT" sz="500" dirty="0">
                        <a:effectLst/>
                      </a:endParaRPr>
                    </a:p>
                  </a:txBody>
                  <a:tcPr marL="24074" marR="24074" marT="12037" marB="120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ADD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105690">
                <a:tc gridSpan="2">
                  <a:txBody>
                    <a:bodyPr/>
                    <a:lstStyle/>
                    <a:p>
                      <a:pPr algn="ctr"/>
                      <a:endParaRPr lang="it-IT" sz="500">
                        <a:effectLst/>
                      </a:endParaRPr>
                    </a:p>
                  </a:txBody>
                  <a:tcPr marL="24074" marR="24074" marT="12037" marB="120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105690">
                <a:tc gridSpan="2">
                  <a:txBody>
                    <a:bodyPr/>
                    <a:lstStyle/>
                    <a:p>
                      <a:pPr algn="ctr"/>
                      <a:endParaRPr lang="it-IT" sz="500">
                        <a:effectLst/>
                      </a:endParaRPr>
                    </a:p>
                  </a:txBody>
                  <a:tcPr marL="24074" marR="24074" marT="12037" marB="120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105690">
                <a:tc gridSpan="2">
                  <a:txBody>
                    <a:bodyPr/>
                    <a:lstStyle/>
                    <a:p>
                      <a:r>
                        <a:rPr lang="it-IT" sz="500">
                          <a:effectLst/>
                        </a:rPr>
                        <a:t>Nome </a:t>
                      </a:r>
                      <a:r>
                        <a:rPr lang="it-IT" sz="500">
                          <a:effectLst/>
                          <a:hlinkClick r:id="rId2" tooltip="IUPAC"/>
                        </a:rPr>
                        <a:t>IUPAC</a:t>
                      </a:r>
                      <a:endParaRPr lang="it-IT" sz="500">
                        <a:effectLst/>
                      </a:endParaRPr>
                    </a:p>
                  </a:txBody>
                  <a:tcPr marL="24074" marR="24074" marT="12037" marB="120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E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426953">
                <a:tc gridSpan="2">
                  <a:txBody>
                    <a:bodyPr/>
                    <a:lstStyle/>
                    <a:p>
                      <a:pPr algn="ctr"/>
                      <a:r>
                        <a:rPr lang="it-IT" sz="500"/>
                        <a:t>1-[4-etossi-3-(6,7-diidro-1-metil- 7-osso-3-propil-1H-pirazolo[4,3-d]pirimidin-5-il) fenilsulfonil]-4-metilpiperazina</a:t>
                      </a:r>
                    </a:p>
                  </a:txBody>
                  <a:tcPr marL="24074" marR="24074" marT="12037" marB="120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105690">
                <a:tc gridSpan="2">
                  <a:txBody>
                    <a:bodyPr/>
                    <a:lstStyle/>
                    <a:p>
                      <a:r>
                        <a:rPr lang="it-IT" sz="500">
                          <a:effectLst/>
                        </a:rPr>
                        <a:t>Nomi alternativi</a:t>
                      </a:r>
                    </a:p>
                  </a:txBody>
                  <a:tcPr marL="24074" marR="24074" marT="12037" marB="120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E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105690">
                <a:tc gridSpan="2">
                  <a:txBody>
                    <a:bodyPr/>
                    <a:lstStyle/>
                    <a:p>
                      <a:pPr algn="ctr"/>
                      <a:r>
                        <a:rPr lang="it-IT" sz="500"/>
                        <a:t>UK-92,480</a:t>
                      </a:r>
                    </a:p>
                  </a:txBody>
                  <a:tcPr marL="24074" marR="24074" marT="12037" marB="120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105690">
                <a:tc gridSpan="2">
                  <a:txBody>
                    <a:bodyPr/>
                    <a:lstStyle/>
                    <a:p>
                      <a:r>
                        <a:rPr lang="it-IT" sz="500">
                          <a:effectLst/>
                        </a:rPr>
                        <a:t>Caratteristiche generali</a:t>
                      </a:r>
                    </a:p>
                  </a:txBody>
                  <a:tcPr marL="24074" marR="24074" marT="12037" marB="120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AEE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266321">
                <a:tc>
                  <a:txBody>
                    <a:bodyPr/>
                    <a:lstStyle/>
                    <a:p>
                      <a:r>
                        <a:rPr lang="it-IT" sz="500" dirty="0">
                          <a:hlinkClick r:id="rId3" tooltip="Formula bruta"/>
                        </a:rPr>
                        <a:t>Formula bruta</a:t>
                      </a:r>
                      <a:r>
                        <a:rPr lang="it-IT" sz="500" dirty="0"/>
                        <a:t> o </a:t>
                      </a:r>
                      <a:r>
                        <a:rPr lang="it-IT" sz="500" dirty="0">
                          <a:hlinkClick r:id="rId4" tooltip="Formula molecolare"/>
                        </a:rPr>
                        <a:t>molecolare</a:t>
                      </a:r>
                      <a:endParaRPr lang="it-IT" sz="500" dirty="0"/>
                    </a:p>
                  </a:txBody>
                  <a:tcPr marL="24074" marR="24074" marT="12037" marB="120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500"/>
                        <a:t>C</a:t>
                      </a:r>
                      <a:r>
                        <a:rPr lang="it-IT" sz="500" baseline="-25000"/>
                        <a:t>22</a:t>
                      </a:r>
                      <a:r>
                        <a:rPr lang="it-IT" sz="500"/>
                        <a:t>H</a:t>
                      </a:r>
                      <a:r>
                        <a:rPr lang="it-IT" sz="500" baseline="-25000"/>
                        <a:t>30</a:t>
                      </a:r>
                      <a:r>
                        <a:rPr lang="it-IT" sz="500"/>
                        <a:t>N</a:t>
                      </a:r>
                      <a:r>
                        <a:rPr lang="it-IT" sz="500" baseline="-25000"/>
                        <a:t>6</a:t>
                      </a:r>
                      <a:r>
                        <a:rPr lang="it-IT" sz="500"/>
                        <a:t>O</a:t>
                      </a:r>
                      <a:r>
                        <a:rPr lang="it-IT" sz="500" baseline="-25000"/>
                        <a:t>4</a:t>
                      </a:r>
                      <a:r>
                        <a:rPr lang="it-IT" sz="500"/>
                        <a:t>S</a:t>
                      </a:r>
                    </a:p>
                  </a:txBody>
                  <a:tcPr marL="24074" marR="24074" marT="12037" marB="120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6321">
                <a:tc>
                  <a:txBody>
                    <a:bodyPr/>
                    <a:lstStyle/>
                    <a:p>
                      <a:r>
                        <a:rPr lang="it-IT" sz="500" dirty="0">
                          <a:hlinkClick r:id="rId5" tooltip="Massa molecolare"/>
                        </a:rPr>
                        <a:t>Massa molecolare</a:t>
                      </a:r>
                      <a:r>
                        <a:rPr lang="it-IT" sz="500" dirty="0"/>
                        <a:t> (</a:t>
                      </a:r>
                      <a:r>
                        <a:rPr lang="it-IT" sz="500" dirty="0">
                          <a:hlinkClick r:id="rId6" tooltip="Unità di massa atomica"/>
                        </a:rPr>
                        <a:t>u</a:t>
                      </a:r>
                      <a:r>
                        <a:rPr lang="it-IT" sz="500" dirty="0"/>
                        <a:t>)</a:t>
                      </a:r>
                    </a:p>
                  </a:txBody>
                  <a:tcPr marL="24074" marR="24074" marT="12037" marB="120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500"/>
                        <a:t>base: 476,6 g/mol</a:t>
                      </a:r>
                    </a:p>
                  </a:txBody>
                  <a:tcPr marL="24074" marR="24074" marT="12037" marB="120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6006">
                <a:tc>
                  <a:txBody>
                    <a:bodyPr/>
                    <a:lstStyle/>
                    <a:p>
                      <a:r>
                        <a:rPr lang="it-IT" sz="500">
                          <a:hlinkClick r:id="rId7" tooltip="Numero CAS"/>
                        </a:rPr>
                        <a:t>Numero CAS</a:t>
                      </a:r>
                      <a:endParaRPr lang="it-IT" sz="500"/>
                    </a:p>
                  </a:txBody>
                  <a:tcPr marL="24074" marR="24074" marT="12037" marB="120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500">
                          <a:hlinkClick r:id="rId8"/>
                        </a:rPr>
                        <a:t>139755-83-2</a:t>
                      </a:r>
                      <a:endParaRPr lang="it-IT" sz="500"/>
                    </a:p>
                  </a:txBody>
                  <a:tcPr marL="24074" marR="24074" marT="12037" marB="120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5690">
                <a:tc>
                  <a:txBody>
                    <a:bodyPr/>
                    <a:lstStyle/>
                    <a:p>
                      <a:r>
                        <a:rPr lang="it-IT" sz="500">
                          <a:hlinkClick r:id="rId9" tooltip="PubChem"/>
                        </a:rPr>
                        <a:t>PubChem</a:t>
                      </a:r>
                      <a:endParaRPr lang="it-IT" sz="500"/>
                    </a:p>
                  </a:txBody>
                  <a:tcPr marL="24074" marR="24074" marT="12037" marB="120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500">
                          <a:hlinkClick r:id="rId10"/>
                        </a:rPr>
                        <a:t>5212</a:t>
                      </a:r>
                      <a:endParaRPr lang="it-IT" sz="500"/>
                    </a:p>
                  </a:txBody>
                  <a:tcPr marL="24074" marR="24074" marT="12037" marB="120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5690">
                <a:tc>
                  <a:txBody>
                    <a:bodyPr/>
                    <a:lstStyle/>
                    <a:p>
                      <a:r>
                        <a:rPr lang="it-IT" sz="500" dirty="0" err="1">
                          <a:hlinkClick r:id="rId11" tooltip="DrugBank"/>
                        </a:rPr>
                        <a:t>DrugBank</a:t>
                      </a:r>
                      <a:endParaRPr lang="it-IT" sz="500" dirty="0"/>
                    </a:p>
                  </a:txBody>
                  <a:tcPr marL="24074" marR="24074" marT="12037" marB="120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500">
                          <a:hlinkClick r:id="rId12"/>
                        </a:rPr>
                        <a:t>DB00203</a:t>
                      </a:r>
                      <a:endParaRPr lang="it-IT" sz="500"/>
                    </a:p>
                  </a:txBody>
                  <a:tcPr marL="24074" marR="24074" marT="12037" marB="120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67900">
                <a:tc>
                  <a:txBody>
                    <a:bodyPr/>
                    <a:lstStyle/>
                    <a:p>
                      <a:r>
                        <a:rPr lang="it-IT" sz="500" dirty="0" smtClean="0">
                          <a:hlinkClick r:id="rId13" tooltip="SMILES"/>
                        </a:rPr>
                        <a:t>SMILES</a:t>
                      </a:r>
                      <a:endParaRPr lang="it-IT" sz="500" dirty="0"/>
                    </a:p>
                  </a:txBody>
                  <a:tcPr marL="24074" marR="24074" marT="12037" marB="120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500">
                          <a:effectLst/>
                        </a:rPr>
                        <a:t>CCCC1=NN(C2=C1NC(=NC2=O)C3=C(C=CC(=C3)S(=O)(=O)N4CCN(CC4)C)OCC)C</a:t>
                      </a:r>
                    </a:p>
                  </a:txBody>
                  <a:tcPr marL="24074" marR="24074" marT="12037" marB="120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5690">
                <a:tc gridSpan="2">
                  <a:txBody>
                    <a:bodyPr/>
                    <a:lstStyle/>
                    <a:p>
                      <a:r>
                        <a:rPr lang="it-IT" sz="500" dirty="0">
                          <a:effectLst/>
                        </a:rPr>
                        <a:t>Proprietà chimico-fisiche</a:t>
                      </a:r>
                    </a:p>
                  </a:txBody>
                  <a:tcPr marL="24074" marR="24074" marT="12037" marB="120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AEE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266321">
                <a:tc>
                  <a:txBody>
                    <a:bodyPr/>
                    <a:lstStyle/>
                    <a:p>
                      <a:r>
                        <a:rPr lang="it-IT" sz="500">
                          <a:hlinkClick r:id="rId14" tooltip="Densità"/>
                        </a:rPr>
                        <a:t>Densità</a:t>
                      </a:r>
                      <a:r>
                        <a:rPr lang="it-IT" sz="500"/>
                        <a:t> (g/cm</a:t>
                      </a:r>
                      <a:r>
                        <a:rPr lang="it-IT" sz="500" baseline="30000"/>
                        <a:t>3</a:t>
                      </a:r>
                      <a:r>
                        <a:rPr lang="it-IT" sz="500"/>
                        <a:t>, in </a:t>
                      </a:r>
                      <a:r>
                        <a:rPr lang="it-IT" sz="500">
                          <a:hlinkClick r:id="rId15" tooltip="Condizioni standard"/>
                        </a:rPr>
                        <a:t>c.s.</a:t>
                      </a:r>
                      <a:r>
                        <a:rPr lang="it-IT" sz="500"/>
                        <a:t>)</a:t>
                      </a:r>
                    </a:p>
                  </a:txBody>
                  <a:tcPr marL="24074" marR="24074" marT="12037" marB="120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500" dirty="0"/>
                        <a:t>1,4</a:t>
                      </a:r>
                    </a:p>
                  </a:txBody>
                  <a:tcPr marL="24074" marR="24074" marT="12037" marB="120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6006">
                <a:tc>
                  <a:txBody>
                    <a:bodyPr/>
                    <a:lstStyle/>
                    <a:p>
                      <a:r>
                        <a:rPr lang="it-IT" sz="500">
                          <a:hlinkClick r:id="rId16" tooltip="Solubilità"/>
                        </a:rPr>
                        <a:t>Solubilità</a:t>
                      </a:r>
                      <a:r>
                        <a:rPr lang="it-IT" sz="500"/>
                        <a:t> in </a:t>
                      </a:r>
                      <a:r>
                        <a:rPr lang="it-IT" sz="500">
                          <a:hlinkClick r:id="rId17" tooltip="Acqua"/>
                        </a:rPr>
                        <a:t>acqua</a:t>
                      </a:r>
                      <a:endParaRPr lang="it-IT" sz="500"/>
                    </a:p>
                  </a:txBody>
                  <a:tcPr marL="24074" marR="24074" marT="12037" marB="120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500"/>
                        <a:t>3,5</a:t>
                      </a:r>
                    </a:p>
                  </a:txBody>
                  <a:tcPr marL="24074" marR="24074" marT="12037" marB="120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6006">
                <a:tc>
                  <a:txBody>
                    <a:bodyPr/>
                    <a:lstStyle/>
                    <a:p>
                      <a:r>
                        <a:rPr lang="it-IT" sz="500">
                          <a:hlinkClick r:id="rId18" tooltip="Temperatura di fusione"/>
                        </a:rPr>
                        <a:t>Temperatura di fusione</a:t>
                      </a:r>
                      <a:endParaRPr lang="it-IT" sz="500"/>
                    </a:p>
                  </a:txBody>
                  <a:tcPr marL="24074" marR="24074" marT="12037" marB="120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500"/>
                        <a:t>189-190 °C</a:t>
                      </a:r>
                    </a:p>
                  </a:txBody>
                  <a:tcPr marL="24074" marR="24074" marT="12037" marB="120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5690">
                <a:tc gridSpan="2">
                  <a:txBody>
                    <a:bodyPr/>
                    <a:lstStyle/>
                    <a:p>
                      <a:r>
                        <a:rPr lang="it-IT" sz="500">
                          <a:effectLst/>
                        </a:rPr>
                        <a:t>Dati farmacocinetici</a:t>
                      </a:r>
                    </a:p>
                  </a:txBody>
                  <a:tcPr marL="24074" marR="24074" marT="12037" marB="120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AEE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186006">
                <a:tc>
                  <a:txBody>
                    <a:bodyPr/>
                    <a:lstStyle/>
                    <a:p>
                      <a:r>
                        <a:rPr lang="it-IT" sz="500">
                          <a:hlinkClick r:id="rId19" tooltip="Biodisponibilità"/>
                        </a:rPr>
                        <a:t>Biodisponibilità</a:t>
                      </a:r>
                      <a:endParaRPr lang="it-IT" sz="500"/>
                    </a:p>
                  </a:txBody>
                  <a:tcPr marL="24074" marR="24074" marT="12037" marB="120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500"/>
                        <a:t>40%</a:t>
                      </a:r>
                    </a:p>
                  </a:txBody>
                  <a:tcPr marL="24074" marR="24074" marT="12037" marB="120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5690">
                <a:tc>
                  <a:txBody>
                    <a:bodyPr/>
                    <a:lstStyle/>
                    <a:p>
                      <a:r>
                        <a:rPr lang="it-IT" sz="500" dirty="0">
                          <a:hlinkClick r:id="rId20" tooltip="Metabolismo"/>
                        </a:rPr>
                        <a:t>Metabolismo</a:t>
                      </a:r>
                      <a:endParaRPr lang="it-IT" sz="500" dirty="0"/>
                    </a:p>
                  </a:txBody>
                  <a:tcPr marL="24074" marR="24074" marT="12037" marB="120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500">
                          <a:hlinkClick r:id="rId21" tooltip="Epatico"/>
                        </a:rPr>
                        <a:t>Epatico</a:t>
                      </a:r>
                      <a:endParaRPr lang="it-IT" sz="500"/>
                    </a:p>
                  </a:txBody>
                  <a:tcPr marL="24074" marR="24074" marT="12037" marB="120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5690">
                <a:tc>
                  <a:txBody>
                    <a:bodyPr/>
                    <a:lstStyle/>
                    <a:p>
                      <a:r>
                        <a:rPr lang="it-IT" sz="500">
                          <a:hlinkClick r:id="rId22" tooltip="Emivita (farmacologia)"/>
                        </a:rPr>
                        <a:t>Emivita</a:t>
                      </a:r>
                      <a:endParaRPr lang="it-IT" sz="500"/>
                    </a:p>
                  </a:txBody>
                  <a:tcPr marL="24074" marR="24074" marT="12037" marB="120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500"/>
                        <a:t>3-4 ore</a:t>
                      </a:r>
                    </a:p>
                  </a:txBody>
                  <a:tcPr marL="24074" marR="24074" marT="12037" marB="120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5690">
                <a:tc gridSpan="2">
                  <a:txBody>
                    <a:bodyPr/>
                    <a:lstStyle/>
                    <a:p>
                      <a:r>
                        <a:rPr lang="it-IT" sz="500">
                          <a:effectLst/>
                        </a:rPr>
                        <a:t>Indicazioni di sicurezza</a:t>
                      </a:r>
                    </a:p>
                  </a:txBody>
                  <a:tcPr marL="24074" marR="24074" marT="12037" marB="120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AEE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105690">
                <a:tc gridSpan="2">
                  <a:txBody>
                    <a:bodyPr/>
                    <a:lstStyle/>
                    <a:p>
                      <a:pPr algn="ctr"/>
                      <a:r>
                        <a:rPr lang="it-IT" sz="500">
                          <a:effectLst/>
                          <a:hlinkClick r:id="rId23" tooltip="Simboli di rischio chimico"/>
                        </a:rPr>
                        <a:t>Simboli di rischio chimico</a:t>
                      </a:r>
                      <a:endParaRPr lang="it-IT" sz="500">
                        <a:effectLst/>
                      </a:endParaRPr>
                    </a:p>
                  </a:txBody>
                  <a:tcPr marL="24074" marR="24074" marT="12037" marB="120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E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105690">
                <a:tc gridSpan="2">
                  <a:txBody>
                    <a:bodyPr/>
                    <a:lstStyle/>
                    <a:p>
                      <a:pPr algn="ctr"/>
                      <a:endParaRPr lang="it-IT" sz="500"/>
                    </a:p>
                  </a:txBody>
                  <a:tcPr marL="24074" marR="24074" marT="12037" marB="120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105690">
                <a:tc gridSpan="2">
                  <a:txBody>
                    <a:bodyPr/>
                    <a:lstStyle/>
                    <a:p>
                      <a:pPr algn="ctr"/>
                      <a:r>
                        <a:rPr lang="it-IT" sz="500"/>
                        <a:t>attenzione</a:t>
                      </a:r>
                    </a:p>
                  </a:txBody>
                  <a:tcPr marL="24074" marR="24074" marT="12037" marB="120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186006">
                <a:tc>
                  <a:txBody>
                    <a:bodyPr/>
                    <a:lstStyle/>
                    <a:p>
                      <a:r>
                        <a:rPr lang="it-IT" sz="500">
                          <a:hlinkClick r:id="rId24" tooltip="Frasi H"/>
                        </a:rPr>
                        <a:t>Frasi H</a:t>
                      </a:r>
                      <a:endParaRPr lang="it-IT" sz="500"/>
                    </a:p>
                  </a:txBody>
                  <a:tcPr marL="24074" marR="24074" marT="12037" marB="120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500">
                          <a:effectLst/>
                        </a:rPr>
                        <a:t>315</a:t>
                      </a:r>
                      <a:r>
                        <a:rPr lang="it-IT" sz="500"/>
                        <a:t> - </a:t>
                      </a:r>
                      <a:r>
                        <a:rPr lang="it-IT" sz="500">
                          <a:effectLst/>
                        </a:rPr>
                        <a:t>319</a:t>
                      </a:r>
                      <a:r>
                        <a:rPr lang="it-IT" sz="500"/>
                        <a:t> - </a:t>
                      </a:r>
                      <a:r>
                        <a:rPr lang="it-IT" sz="500">
                          <a:effectLst/>
                        </a:rPr>
                        <a:t>335</a:t>
                      </a:r>
                      <a:endParaRPr lang="it-IT" sz="500"/>
                    </a:p>
                  </a:txBody>
                  <a:tcPr marL="24074" marR="24074" marT="12037" marB="120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6321">
                <a:tc>
                  <a:txBody>
                    <a:bodyPr/>
                    <a:lstStyle/>
                    <a:p>
                      <a:r>
                        <a:rPr lang="it-IT" sz="500">
                          <a:hlinkClick r:id="rId25" tooltip="Consigli P"/>
                        </a:rPr>
                        <a:t>Consigli P</a:t>
                      </a:r>
                      <a:endParaRPr lang="it-IT" sz="500"/>
                    </a:p>
                  </a:txBody>
                  <a:tcPr marL="24074" marR="24074" marT="12037" marB="120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500">
                          <a:effectLst/>
                        </a:rPr>
                        <a:t>261</a:t>
                      </a:r>
                      <a:r>
                        <a:rPr lang="it-IT" sz="500"/>
                        <a:t> - </a:t>
                      </a:r>
                      <a:r>
                        <a:rPr lang="it-IT" sz="500">
                          <a:effectLst/>
                        </a:rPr>
                        <a:t>305+351+338</a:t>
                      </a:r>
                      <a:r>
                        <a:rPr lang="it-IT" sz="500"/>
                        <a:t> </a:t>
                      </a:r>
                      <a:r>
                        <a:rPr lang="it-IT" sz="500" baseline="30000">
                          <a:hlinkClick r:id="rId26"/>
                        </a:rPr>
                        <a:t>[1]</a:t>
                      </a:r>
                      <a:endParaRPr lang="it-IT" sz="500"/>
                    </a:p>
                  </a:txBody>
                  <a:tcPr marL="24074" marR="24074" marT="12037" marB="120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6006">
                <a:tc gridSpan="2">
                  <a:txBody>
                    <a:bodyPr/>
                    <a:lstStyle/>
                    <a:p>
                      <a:r>
                        <a:rPr lang="it-IT" sz="500" dirty="0">
                          <a:hlinkClick r:id="rId27" tooltip="d:Q191521"/>
                        </a:rPr>
                        <a:t>Modifica dati su </a:t>
                      </a:r>
                      <a:r>
                        <a:rPr lang="it-IT" sz="500" dirty="0" err="1">
                          <a:hlinkClick r:id="rId27" tooltip="d:Q191521"/>
                        </a:rPr>
                        <a:t>Wikidata</a:t>
                      </a:r>
                      <a:r>
                        <a:rPr lang="it-IT" sz="500" b="1" dirty="0">
                          <a:effectLst/>
                        </a:rPr>
                        <a:t> ·</a:t>
                      </a:r>
                      <a:r>
                        <a:rPr lang="it-IT" sz="500" dirty="0"/>
                        <a:t> </a:t>
                      </a:r>
                      <a:r>
                        <a:rPr lang="it-IT" sz="500" dirty="0">
                          <a:hlinkClick r:id="rId28" tooltip="Template:Composto chimico/man"/>
                        </a:rPr>
                        <a:t>Manuale</a:t>
                      </a:r>
                      <a:endParaRPr lang="it-IT" sz="500" dirty="0"/>
                    </a:p>
                  </a:txBody>
                  <a:tcPr marL="24074" marR="24074" marT="12037" marB="120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1265" name="Picture 1" descr="Sildenafil.svg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95763" y="1457325"/>
            <a:ext cx="1905000" cy="10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irritante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95763" y="1457325"/>
            <a:ext cx="4762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4195763" y="14573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6100762" y="1314361"/>
            <a:ext cx="257569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Il </a:t>
            </a:r>
            <a:r>
              <a:rPr kumimoji="0" lang="it-IT" altLang="it-IT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citrato di </a:t>
            </a:r>
            <a:r>
              <a:rPr kumimoji="0" lang="it-IT" altLang="it-IT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sildenafil</a:t>
            </a:r>
            <a:r>
              <a:rPr kumimoji="0" lang="it-IT" altLang="it-IT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il cui nome commerciale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più diffuso è </a:t>
            </a:r>
            <a:r>
              <a:rPr kumimoji="0" lang="it-IT" altLang="it-IT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Viagra</a:t>
            </a:r>
            <a:r>
              <a:rPr kumimoji="0" lang="it-IT" altLang="it-IT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, </a:t>
            </a:r>
          </a:p>
        </p:txBody>
      </p:sp>
      <p:pic>
        <p:nvPicPr>
          <p:cNvPr id="11271" name="Picture 7" descr="Risultati immagini per vecchietti arzilli">
            <a:hlinkClick r:id="rId31"/>
          </p:cNvPr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55108" y="3738568"/>
            <a:ext cx="2667000" cy="192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73" name="Picture 9" descr="Immagine correlata">
            <a:hlinkClick r:id="rId33"/>
          </p:cNvPr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5712" y="1052736"/>
            <a:ext cx="3362232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tangolo 8"/>
          <p:cNvSpPr/>
          <p:nvPr/>
        </p:nvSpPr>
        <p:spPr>
          <a:xfrm>
            <a:off x="4067944" y="1340768"/>
            <a:ext cx="2088232" cy="11521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26" name="Picture 2" descr="Risultati immagini per nonna clipart">
            <a:hlinkClick r:id="rId35"/>
          </p:cNvPr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33888" y="3841711"/>
            <a:ext cx="1296145" cy="1801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tangolo 4"/>
          <p:cNvSpPr/>
          <p:nvPr/>
        </p:nvSpPr>
        <p:spPr>
          <a:xfrm>
            <a:off x="5508104" y="3738568"/>
            <a:ext cx="432048" cy="19240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940589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619672" y="908720"/>
            <a:ext cx="568863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/>
              <a:t>Perché atrofia </a:t>
            </a:r>
            <a:r>
              <a:rPr lang="it-IT" sz="3200" u="sng" dirty="0" smtClean="0">
                <a:solidFill>
                  <a:srgbClr val="FF0000"/>
                </a:solidFill>
              </a:rPr>
              <a:t>genitourinaria</a:t>
            </a:r>
            <a:r>
              <a:rPr lang="it-IT" sz="3200" dirty="0" smtClean="0"/>
              <a:t> ?</a:t>
            </a:r>
          </a:p>
          <a:p>
            <a:r>
              <a:rPr lang="it-IT" sz="2000" dirty="0" smtClean="0"/>
              <a:t>Perché </a:t>
            </a:r>
            <a:r>
              <a:rPr lang="it-IT" sz="2000" dirty="0" smtClean="0">
                <a:solidFill>
                  <a:srgbClr val="FFC000"/>
                </a:solidFill>
              </a:rPr>
              <a:t>vulva e vagina </a:t>
            </a:r>
            <a:r>
              <a:rPr lang="it-IT" sz="2000" dirty="0" smtClean="0"/>
              <a:t>hanno comune derivazione </a:t>
            </a:r>
          </a:p>
          <a:p>
            <a:r>
              <a:rPr lang="it-IT" sz="2000" dirty="0" smtClean="0"/>
              <a:t>embriogenetica con </a:t>
            </a:r>
            <a:r>
              <a:rPr lang="it-IT" sz="2000" dirty="0" smtClean="0">
                <a:solidFill>
                  <a:srgbClr val="FFC000"/>
                </a:solidFill>
              </a:rPr>
              <a:t>uretra e vescica</a:t>
            </a:r>
            <a:r>
              <a:rPr lang="it-IT" sz="2000" dirty="0" smtClean="0"/>
              <a:t>. Questi organi hanno le stesse alterazioni distrofiche</a:t>
            </a:r>
            <a:endParaRPr lang="it-IT" sz="2000" dirty="0"/>
          </a:p>
        </p:txBody>
      </p:sp>
      <p:pic>
        <p:nvPicPr>
          <p:cNvPr id="4098" name="Picture 2" descr="Risultati immagini per preparati istologici di tessuto atrofico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3854" y="2857419"/>
            <a:ext cx="4562475" cy="3648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8248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57413" y="1209675"/>
            <a:ext cx="4829175" cy="443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755576" y="2636912"/>
            <a:ext cx="1401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vescica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971600" y="1484784"/>
            <a:ext cx="690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uraco</a:t>
            </a:r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755576" y="422108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uretra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971600" y="5373216"/>
            <a:ext cx="995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vestibolo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1758478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043607" y="981726"/>
            <a:ext cx="7343099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2800" dirty="0" smtClean="0"/>
          </a:p>
          <a:p>
            <a:r>
              <a:rPr lang="it-IT" sz="2800" dirty="0" smtClean="0">
                <a:solidFill>
                  <a:srgbClr val="FFC000"/>
                </a:solidFill>
              </a:rPr>
              <a:t>Quali sono i sintomi ?</a:t>
            </a:r>
          </a:p>
          <a:p>
            <a:r>
              <a:rPr lang="it-IT" sz="2800" dirty="0" smtClean="0"/>
              <a:t>Secchezza vaginale, dispareunia, bruciore, disuria, sanguinamenti genitali, ricorrenti vaginiti, pollachiuria, stranguria, cistalgia, incontinenza, ricorrenti infezioni urinarie.</a:t>
            </a:r>
          </a:p>
          <a:p>
            <a:endParaRPr lang="it-IT" sz="2800" dirty="0" smtClean="0"/>
          </a:p>
          <a:p>
            <a:r>
              <a:rPr lang="it-IT" sz="2800" dirty="0" smtClean="0"/>
              <a:t>NB : non c’è un unico sintomo</a:t>
            </a:r>
          </a:p>
          <a:p>
            <a:endParaRPr lang="it-IT" sz="3200" dirty="0">
              <a:solidFill>
                <a:srgbClr val="FFC000"/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1115616" y="5445224"/>
            <a:ext cx="7272808" cy="79208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rgbClr val="FF0000"/>
                </a:solidFill>
              </a:rPr>
              <a:t>In alcuni casi è prevalente la sintomatologia urinaria </a:t>
            </a:r>
          </a:p>
          <a:p>
            <a:pPr algn="ctr"/>
            <a:r>
              <a:rPr lang="it-IT" dirty="0" smtClean="0">
                <a:solidFill>
                  <a:srgbClr val="FF0000"/>
                </a:solidFill>
              </a:rPr>
              <a:t>ed in altri interessa la sfera genitale </a:t>
            </a:r>
            <a:endParaRPr lang="it-IT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7827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187624" y="1268760"/>
            <a:ext cx="590465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>
                <a:solidFill>
                  <a:srgbClr val="FF0000"/>
                </a:solidFill>
              </a:rPr>
              <a:t>Quando compare la sintomatologia </a:t>
            </a:r>
            <a:r>
              <a:rPr lang="it-IT" sz="2400" dirty="0" smtClean="0">
                <a:solidFill>
                  <a:srgbClr val="FF0000"/>
                </a:solidFill>
              </a:rPr>
              <a:t>?</a:t>
            </a:r>
          </a:p>
          <a:p>
            <a:r>
              <a:rPr lang="it-IT" sz="2400" dirty="0" smtClean="0">
                <a:solidFill>
                  <a:srgbClr val="FF0000"/>
                </a:solidFill>
              </a:rPr>
              <a:t>E’ considerata a torto solo una patologia della </a:t>
            </a:r>
            <a:r>
              <a:rPr lang="it-IT" sz="2400" dirty="0" err="1" smtClean="0">
                <a:solidFill>
                  <a:srgbClr val="FF0000"/>
                </a:solidFill>
              </a:rPr>
              <a:t>postmenopausa</a:t>
            </a:r>
            <a:r>
              <a:rPr lang="it-IT" sz="2400" dirty="0" smtClean="0">
                <a:solidFill>
                  <a:srgbClr val="FF0000"/>
                </a:solidFill>
              </a:rPr>
              <a:t>.</a:t>
            </a:r>
            <a:endParaRPr lang="it-IT" sz="2400" dirty="0">
              <a:solidFill>
                <a:srgbClr val="FF0000"/>
              </a:solidFill>
            </a:endParaRPr>
          </a:p>
          <a:p>
            <a:endParaRPr lang="it-IT" sz="2400" dirty="0" smtClean="0"/>
          </a:p>
          <a:p>
            <a:r>
              <a:rPr lang="it-IT" sz="2400" dirty="0" smtClean="0"/>
              <a:t>non </a:t>
            </a:r>
            <a:r>
              <a:rPr lang="it-IT" sz="2400" dirty="0"/>
              <a:t>raramente anche anni prima della </a:t>
            </a:r>
          </a:p>
          <a:p>
            <a:r>
              <a:rPr lang="it-IT" sz="2400" dirty="0"/>
              <a:t>menopausa. </a:t>
            </a:r>
            <a:r>
              <a:rPr lang="it-IT" sz="2400" dirty="0" smtClean="0"/>
              <a:t> C’ è una enorme variabilità</a:t>
            </a:r>
          </a:p>
          <a:p>
            <a:r>
              <a:rPr lang="it-IT" sz="2400" dirty="0"/>
              <a:t>n</a:t>
            </a:r>
            <a:r>
              <a:rPr lang="it-IT" sz="2400" dirty="0" smtClean="0"/>
              <a:t>ella risposta alla deprivazione estrogenica.</a:t>
            </a:r>
          </a:p>
          <a:p>
            <a:r>
              <a:rPr lang="it-IT" sz="2400" dirty="0" smtClean="0"/>
              <a:t>Certamente c’è una predisposizione genetica</a:t>
            </a:r>
          </a:p>
          <a:p>
            <a:endParaRPr lang="it-IT" sz="2400" dirty="0"/>
          </a:p>
          <a:p>
            <a:r>
              <a:rPr lang="it-IT" sz="2400" dirty="0" smtClean="0"/>
              <a:t>In </a:t>
            </a:r>
            <a:r>
              <a:rPr lang="it-IT" sz="2400" dirty="0" err="1"/>
              <a:t>postmenopausa</a:t>
            </a:r>
            <a:r>
              <a:rPr lang="it-IT" sz="2400" dirty="0"/>
              <a:t> </a:t>
            </a:r>
            <a:r>
              <a:rPr lang="it-IT" sz="2400" dirty="0" smtClean="0"/>
              <a:t>interessa &gt;75</a:t>
            </a:r>
            <a:r>
              <a:rPr lang="it-IT" sz="2400" dirty="0" smtClean="0"/>
              <a:t>% </a:t>
            </a:r>
            <a:r>
              <a:rPr lang="it-IT" sz="2400" dirty="0"/>
              <a:t>delle donne</a:t>
            </a:r>
          </a:p>
        </p:txBody>
      </p:sp>
      <p:sp>
        <p:nvSpPr>
          <p:cNvPr id="3" name="Rettangolo 2"/>
          <p:cNvSpPr/>
          <p:nvPr/>
        </p:nvSpPr>
        <p:spPr>
          <a:xfrm>
            <a:off x="1187624" y="4581128"/>
            <a:ext cx="5904656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8481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547664" y="1628800"/>
            <a:ext cx="613975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Da un importante studio nordamericano (Simon 2007)</a:t>
            </a:r>
          </a:p>
          <a:p>
            <a:r>
              <a:rPr lang="it-IT" dirty="0" smtClean="0"/>
              <a:t>solo il 25% delle donne parla di questi sintomi al proprio </a:t>
            </a:r>
          </a:p>
          <a:p>
            <a:r>
              <a:rPr lang="it-IT" dirty="0" smtClean="0"/>
              <a:t>medico ed 70% riferisce che raramente o mai il proprio </a:t>
            </a:r>
          </a:p>
          <a:p>
            <a:r>
              <a:rPr lang="it-IT" dirty="0" smtClean="0"/>
              <a:t>medico rivolge domande su questi sintomi.</a:t>
            </a:r>
          </a:p>
          <a:p>
            <a:endParaRPr lang="it-IT" dirty="0" smtClean="0"/>
          </a:p>
          <a:p>
            <a:r>
              <a:rPr lang="it-IT" dirty="0" smtClean="0"/>
              <a:t>La mentalità prevalente è di considerare l’atrofia genito-urinaria</a:t>
            </a:r>
          </a:p>
          <a:p>
            <a:r>
              <a:rPr lang="it-IT" dirty="0" smtClean="0"/>
              <a:t>come un inevitabile conseguenza dell’</a:t>
            </a:r>
            <a:r>
              <a:rPr lang="it-IT" dirty="0" err="1" smtClean="0"/>
              <a:t>invecchiamente</a:t>
            </a:r>
            <a:r>
              <a:rPr lang="it-IT" dirty="0" smtClean="0"/>
              <a:t>.</a:t>
            </a:r>
            <a:endParaRPr lang="it-IT" dirty="0"/>
          </a:p>
        </p:txBody>
      </p:sp>
      <p:pic>
        <p:nvPicPr>
          <p:cNvPr id="1026" name="Picture 2" descr="Risultati immagini per iceberg foto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008269"/>
            <a:ext cx="4176464" cy="2612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3491880" y="1196752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ICEBERG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907704" y="1268760"/>
            <a:ext cx="5018938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Come in tanti altre patologie c’è una grande</a:t>
            </a:r>
          </a:p>
          <a:p>
            <a:r>
              <a:rPr lang="it-IT" dirty="0" smtClean="0"/>
              <a:t>m</a:t>
            </a:r>
            <a:r>
              <a:rPr lang="it-IT" dirty="0" smtClean="0"/>
              <a:t>ancanza di cultura e di interesse da parte della</a:t>
            </a:r>
          </a:p>
          <a:p>
            <a:r>
              <a:rPr lang="it-IT" dirty="0" smtClean="0"/>
              <a:t>c</a:t>
            </a:r>
            <a:r>
              <a:rPr lang="it-IT" dirty="0" smtClean="0"/>
              <a:t>lasse medica. Siamo mediamente poco attenti a</a:t>
            </a:r>
          </a:p>
          <a:p>
            <a:r>
              <a:rPr lang="it-IT" dirty="0" smtClean="0"/>
              <a:t>tutte quelle patologie considerate non gravi che</a:t>
            </a:r>
          </a:p>
          <a:p>
            <a:r>
              <a:rPr lang="it-IT" dirty="0" smtClean="0"/>
              <a:t>non mettono a rischio la vita della paziente, che non</a:t>
            </a:r>
          </a:p>
          <a:p>
            <a:r>
              <a:rPr lang="it-IT" dirty="0" smtClean="0"/>
              <a:t>provocano eventi gravi ma che compromettono il</a:t>
            </a:r>
          </a:p>
          <a:p>
            <a:r>
              <a:rPr lang="it-IT" dirty="0" smtClean="0"/>
              <a:t>benessere e l’attività sessuale</a:t>
            </a:r>
            <a:endParaRPr lang="it-IT" dirty="0"/>
          </a:p>
        </p:txBody>
      </p:sp>
      <p:pic>
        <p:nvPicPr>
          <p:cNvPr id="1026" name="Picture 2" descr="... doctor clipart free clipart images doctor clipartfest doctor clip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3429000"/>
            <a:ext cx="2219766" cy="2452862"/>
          </a:xfrm>
          <a:prstGeom prst="rect">
            <a:avLst/>
          </a:prstGeom>
          <a:noFill/>
        </p:spPr>
      </p:pic>
      <p:pic>
        <p:nvPicPr>
          <p:cNvPr id="1028" name="Picture 4" descr="Risultato immagine per asino clipa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3573016"/>
            <a:ext cx="2494480" cy="23323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115616" y="1196752"/>
            <a:ext cx="681784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Come facciamo diagnosi ?</a:t>
            </a:r>
          </a:p>
          <a:p>
            <a:endParaRPr lang="it-IT" dirty="0" smtClean="0"/>
          </a:p>
          <a:p>
            <a:r>
              <a:rPr lang="it-IT" dirty="0" smtClean="0"/>
              <a:t>Sintomi</a:t>
            </a:r>
          </a:p>
          <a:p>
            <a:endParaRPr lang="it-IT" dirty="0" smtClean="0"/>
          </a:p>
          <a:p>
            <a:r>
              <a:rPr lang="it-IT" dirty="0" smtClean="0">
                <a:solidFill>
                  <a:srgbClr val="00B050"/>
                </a:solidFill>
              </a:rPr>
              <a:t>Visita</a:t>
            </a:r>
            <a:r>
              <a:rPr lang="it-IT" dirty="0" smtClean="0"/>
              <a:t> : mucose pallide, anelastiche, sottili, lisce, secche,</a:t>
            </a:r>
          </a:p>
          <a:p>
            <a:r>
              <a:rPr lang="it-IT" dirty="0"/>
              <a:t>e</a:t>
            </a:r>
            <a:r>
              <a:rPr lang="it-IT" dirty="0" smtClean="0"/>
              <a:t>ritematose con petecchie.</a:t>
            </a:r>
          </a:p>
          <a:p>
            <a:r>
              <a:rPr lang="it-IT" dirty="0" smtClean="0"/>
              <a:t>Alla visita si evoca una sintomatologia fastidiosa.</a:t>
            </a:r>
          </a:p>
          <a:p>
            <a:r>
              <a:rPr lang="it-IT" dirty="0" smtClean="0"/>
              <a:t>Talvolta l’introduzione dello speculum è impossibile.</a:t>
            </a:r>
          </a:p>
          <a:p>
            <a:endParaRPr lang="it-IT" dirty="0" smtClean="0"/>
          </a:p>
          <a:p>
            <a:r>
              <a:rPr lang="it-IT" dirty="0" smtClean="0"/>
              <a:t>Il </a:t>
            </a:r>
            <a:r>
              <a:rPr lang="it-IT" dirty="0" err="1" smtClean="0">
                <a:solidFill>
                  <a:srgbClr val="0070C0"/>
                </a:solidFill>
              </a:rPr>
              <a:t>pH</a:t>
            </a:r>
            <a:r>
              <a:rPr lang="it-IT" dirty="0" smtClean="0">
                <a:solidFill>
                  <a:srgbClr val="0070C0"/>
                </a:solidFill>
              </a:rPr>
              <a:t> vaginale </a:t>
            </a:r>
            <a:r>
              <a:rPr lang="it-IT" dirty="0" smtClean="0"/>
              <a:t>è &gt; 4.5, la </a:t>
            </a:r>
            <a:r>
              <a:rPr lang="it-IT" dirty="0" smtClean="0">
                <a:solidFill>
                  <a:srgbClr val="0070C0"/>
                </a:solidFill>
              </a:rPr>
              <a:t>citologia vaginale </a:t>
            </a:r>
            <a:r>
              <a:rPr lang="it-IT" dirty="0" smtClean="0"/>
              <a:t>od anche</a:t>
            </a:r>
          </a:p>
          <a:p>
            <a:r>
              <a:rPr lang="it-IT" dirty="0" smtClean="0"/>
              <a:t>cervicale conferma un quadro di atrofia.</a:t>
            </a:r>
          </a:p>
          <a:p>
            <a:endParaRPr lang="it-IT" dirty="0"/>
          </a:p>
          <a:p>
            <a:r>
              <a:rPr lang="it-IT" dirty="0" smtClean="0"/>
              <a:t>Quadro ben evidente alla </a:t>
            </a:r>
            <a:r>
              <a:rPr lang="it-IT" dirty="0" smtClean="0">
                <a:solidFill>
                  <a:srgbClr val="0070C0"/>
                </a:solidFill>
              </a:rPr>
              <a:t>colposcopia</a:t>
            </a:r>
          </a:p>
          <a:p>
            <a:endParaRPr lang="it-IT" dirty="0" smtClean="0">
              <a:solidFill>
                <a:srgbClr val="FFFF00"/>
              </a:solidFill>
            </a:endParaRPr>
          </a:p>
          <a:p>
            <a:r>
              <a:rPr lang="it-IT" u="sng" dirty="0" smtClean="0">
                <a:solidFill>
                  <a:srgbClr val="0070C0"/>
                </a:solidFill>
              </a:rPr>
              <a:t>Assenza di infezioni in presenza dei sintomi</a:t>
            </a:r>
          </a:p>
          <a:p>
            <a:endParaRPr lang="it-IT" dirty="0"/>
          </a:p>
          <a:p>
            <a:r>
              <a:rPr lang="it-IT" dirty="0" smtClean="0"/>
              <a:t>Spesso le pazienti passano più specialisti ed il medico di base</a:t>
            </a:r>
          </a:p>
          <a:p>
            <a:r>
              <a:rPr lang="it-IT" dirty="0"/>
              <a:t>e</a:t>
            </a:r>
            <a:r>
              <a:rPr lang="it-IT" dirty="0" smtClean="0"/>
              <a:t> vengono curate per patologie infettive che di solito non ci</a:t>
            </a:r>
          </a:p>
          <a:p>
            <a:r>
              <a:rPr lang="it-IT" dirty="0"/>
              <a:t>s</a:t>
            </a:r>
            <a:r>
              <a:rPr lang="it-IT" dirty="0" smtClean="0"/>
              <a:t>ono. </a:t>
            </a:r>
            <a:endParaRPr lang="it-IT" dirty="0"/>
          </a:p>
        </p:txBody>
      </p:sp>
      <p:sp>
        <p:nvSpPr>
          <p:cNvPr id="3" name="Ovale 2"/>
          <p:cNvSpPr/>
          <p:nvPr/>
        </p:nvSpPr>
        <p:spPr>
          <a:xfrm>
            <a:off x="971600" y="1700808"/>
            <a:ext cx="1152128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Rettangolo 3"/>
          <p:cNvSpPr/>
          <p:nvPr/>
        </p:nvSpPr>
        <p:spPr>
          <a:xfrm>
            <a:off x="1115616" y="1196752"/>
            <a:ext cx="2736304" cy="36004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39335" y="2852936"/>
            <a:ext cx="2490440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Risultati immagini per orecchie clip art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7180" y="118236"/>
            <a:ext cx="2483452" cy="2286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50707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isultati immagini per cervello clip art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3969" y="116632"/>
            <a:ext cx="3954806" cy="3366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magine correlata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2564904"/>
            <a:ext cx="3286125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tangolo 2"/>
          <p:cNvSpPr/>
          <p:nvPr/>
        </p:nvSpPr>
        <p:spPr>
          <a:xfrm>
            <a:off x="251520" y="476672"/>
            <a:ext cx="3502149" cy="99533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30" name="Picture 6" descr="Immagine correlata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706655"/>
            <a:ext cx="2874687" cy="273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251520" y="692696"/>
            <a:ext cx="39561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Bisogna conoscere la patologia</a:t>
            </a:r>
          </a:p>
          <a:p>
            <a:r>
              <a:rPr lang="it-IT" dirty="0"/>
              <a:t> </a:t>
            </a:r>
            <a:r>
              <a:rPr lang="it-IT" dirty="0" smtClean="0"/>
              <a:t>           cultura dei sanitari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332215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907704" y="1484784"/>
            <a:ext cx="39164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 smtClean="0"/>
              <a:t>      Atrofia</a:t>
            </a:r>
          </a:p>
          <a:p>
            <a:r>
              <a:rPr lang="it-IT" sz="3600" dirty="0" smtClean="0"/>
              <a:t>Genitourinaria </a:t>
            </a:r>
            <a:endParaRPr lang="it-IT" sz="3600" dirty="0"/>
          </a:p>
        </p:txBody>
      </p:sp>
      <p:sp>
        <p:nvSpPr>
          <p:cNvPr id="5" name="Rettangolo 4"/>
          <p:cNvSpPr/>
          <p:nvPr/>
        </p:nvSpPr>
        <p:spPr>
          <a:xfrm>
            <a:off x="1619672" y="1412776"/>
            <a:ext cx="3744416" cy="15841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26" name="Picture 2" descr="Risultati immagini per vecchietta clip art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708920"/>
            <a:ext cx="2838450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Volteggi, capriole e salti mortali, Johanna a 87 anni fa impazzire  You Tub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79227" y="4005064"/>
            <a:ext cx="2746773" cy="2164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1547664" y="3429000"/>
            <a:ext cx="4163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Grande cambiamento nella nostra società</a:t>
            </a:r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5364089" y="1700808"/>
            <a:ext cx="3779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Un problema numericamente</a:t>
            </a:r>
          </a:p>
          <a:p>
            <a:r>
              <a:rPr lang="it-IT" dirty="0"/>
              <a:t>e</a:t>
            </a:r>
            <a:r>
              <a:rPr lang="it-IT" dirty="0" smtClean="0"/>
              <a:t>norme ed in aumento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4280944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Risultati immagini per preparati istologici di vagina atrofic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556792"/>
            <a:ext cx="3528392" cy="2224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Risultati immagini per asino clipart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465179"/>
            <a:ext cx="1795463" cy="193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upload.wikimedia.org/wikipedia/commons/thumb/a/ac/Granular_cell_tumor_%281%29_skin.jpg/220px-Granular_cell_tumor_%281%29_skin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9852" y="4221088"/>
            <a:ext cx="2592288" cy="2019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83183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Risultati immagini per preparati istologici di vagina atrofic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720" y="980728"/>
            <a:ext cx="4562475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1619672" y="4077072"/>
            <a:ext cx="5222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      con la carenza ormonale l’epitelio diventa sottile 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691680" y="4725144"/>
            <a:ext cx="60270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Il collagene del connettivo diminuisce e si perde la rugosità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1763688" y="5229200"/>
            <a:ext cx="556113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Gli estrogeni hanno azioni emodinamiche nell’atto sessuale</a:t>
            </a:r>
          </a:p>
          <a:p>
            <a:r>
              <a:rPr lang="it-IT" dirty="0" smtClean="0"/>
              <a:t>diminuisce la lubrificazione.</a:t>
            </a:r>
          </a:p>
          <a:p>
            <a:r>
              <a:rPr lang="it-IT" dirty="0" smtClean="0">
                <a:solidFill>
                  <a:srgbClr val="FF0000"/>
                </a:solidFill>
              </a:rPr>
              <a:t>                         Ecosistema vaginale</a:t>
            </a:r>
            <a:endParaRPr lang="it-IT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6664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907704" y="1412776"/>
            <a:ext cx="6980244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/>
              <a:t>Terapie della atrofia genitourinaria</a:t>
            </a:r>
          </a:p>
          <a:p>
            <a:endParaRPr lang="it-IT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400" dirty="0" smtClean="0"/>
              <a:t>Emollienti ed idratanti (</a:t>
            </a:r>
            <a:r>
              <a:rPr lang="it-IT" sz="2400" dirty="0" err="1" smtClean="0"/>
              <a:t>policarbofil</a:t>
            </a:r>
            <a:r>
              <a:rPr lang="it-IT" sz="2400" dirty="0" smtClean="0"/>
              <a:t>, </a:t>
            </a:r>
            <a:r>
              <a:rPr lang="it-IT" sz="2400" dirty="0" err="1" smtClean="0"/>
              <a:t>ac</a:t>
            </a:r>
            <a:r>
              <a:rPr lang="it-IT" sz="2400" dirty="0" smtClean="0"/>
              <a:t> ialuronico…)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400" dirty="0" smtClean="0"/>
              <a:t>Fitoestrogeni  (soia , trifoglio rosso </a:t>
            </a:r>
            <a:r>
              <a:rPr lang="it-IT" sz="2400" dirty="0" err="1" smtClean="0"/>
              <a:t>etc</a:t>
            </a:r>
            <a:r>
              <a:rPr lang="it-IT" sz="2400" dirty="0" smtClean="0"/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400" dirty="0" smtClean="0"/>
              <a:t>Terapia ormonale sostitutiva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400" dirty="0" smtClean="0"/>
              <a:t>Terapia ormonale </a:t>
            </a:r>
            <a:r>
              <a:rPr lang="it-IT" sz="2400" dirty="0" smtClean="0">
                <a:solidFill>
                  <a:srgbClr val="FF0000"/>
                </a:solidFill>
              </a:rPr>
              <a:t>topica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400" dirty="0" err="1" smtClean="0"/>
              <a:t>Tibolone</a:t>
            </a:r>
            <a:endParaRPr lang="it-IT" sz="24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400" dirty="0" err="1" smtClean="0"/>
              <a:t>Senshio</a:t>
            </a:r>
            <a:r>
              <a:rPr lang="it-IT" sz="2400" dirty="0" smtClean="0"/>
              <a:t>, </a:t>
            </a:r>
            <a:r>
              <a:rPr lang="it-IT" sz="2400" dirty="0" err="1" smtClean="0"/>
              <a:t>Raloxifene</a:t>
            </a:r>
            <a:r>
              <a:rPr lang="it-IT" sz="2400" dirty="0" smtClean="0"/>
              <a:t> ed al SERM</a:t>
            </a:r>
            <a:endParaRPr lang="it-IT" sz="2400" dirty="0"/>
          </a:p>
        </p:txBody>
      </p:sp>
      <p:pic>
        <p:nvPicPr>
          <p:cNvPr id="12290" name="Picture 2" descr="Immagine correlat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186328"/>
            <a:ext cx="2274193" cy="343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0114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Apparato genitale femmini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2276872"/>
            <a:ext cx="4867275" cy="3505200"/>
          </a:xfrm>
          <a:prstGeom prst="rect">
            <a:avLst/>
          </a:prstGeom>
          <a:noFill/>
        </p:spPr>
      </p:pic>
      <p:sp>
        <p:nvSpPr>
          <p:cNvPr id="5" name="CasellaDiTesto 4"/>
          <p:cNvSpPr txBox="1"/>
          <p:nvPr/>
        </p:nvSpPr>
        <p:spPr>
          <a:xfrm>
            <a:off x="1547664" y="980728"/>
            <a:ext cx="651774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Gli estrogeni sono prodotti dall’ovaio, dal surrene e derivano anche </a:t>
            </a:r>
          </a:p>
          <a:p>
            <a:r>
              <a:rPr lang="it-IT" dirty="0"/>
              <a:t>d</a:t>
            </a:r>
            <a:r>
              <a:rPr lang="it-IT" dirty="0" smtClean="0"/>
              <a:t>alla conversione periferica di precursori (androgeni).</a:t>
            </a:r>
          </a:p>
          <a:p>
            <a:r>
              <a:rPr lang="it-IT" dirty="0" smtClean="0"/>
              <a:t>Vanno ad agire in molti organi e tessuti penetrando all’interno delle</a:t>
            </a:r>
          </a:p>
          <a:p>
            <a:r>
              <a:rPr lang="it-IT" dirty="0"/>
              <a:t>c</a:t>
            </a:r>
            <a:r>
              <a:rPr lang="it-IT" dirty="0" smtClean="0"/>
              <a:t>ellule e legandosi a </a:t>
            </a:r>
            <a:r>
              <a:rPr lang="it-IT" dirty="0" smtClean="0">
                <a:solidFill>
                  <a:srgbClr val="FF0000"/>
                </a:solidFill>
              </a:rPr>
              <a:t>specifici recettori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1691680" y="2276872"/>
            <a:ext cx="6120680" cy="36724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555776" y="1700808"/>
            <a:ext cx="465800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L’applicazione topica di estrogeni induce un</a:t>
            </a:r>
          </a:p>
          <a:p>
            <a:r>
              <a:rPr lang="it-IT" dirty="0" smtClean="0"/>
              <a:t>a</a:t>
            </a:r>
            <a:r>
              <a:rPr lang="it-IT" dirty="0" smtClean="0"/>
              <a:t>umento del metabolismo cellulare , della </a:t>
            </a:r>
          </a:p>
          <a:p>
            <a:r>
              <a:rPr lang="it-IT" dirty="0" smtClean="0"/>
              <a:t>vascolarizzazione ripristina Il turgore tissutale,</a:t>
            </a:r>
          </a:p>
          <a:p>
            <a:r>
              <a:rPr lang="it-IT" dirty="0" smtClean="0"/>
              <a:t>determina un aumento della lubrificazione,  </a:t>
            </a:r>
          </a:p>
          <a:p>
            <a:r>
              <a:rPr lang="it-IT" dirty="0" smtClean="0"/>
              <a:t>una &lt; del pH con miglioramento dell’ecosistema </a:t>
            </a:r>
          </a:p>
          <a:p>
            <a:r>
              <a:rPr lang="it-IT" dirty="0" smtClean="0"/>
              <a:t>vaginale</a:t>
            </a:r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2555776" y="3861048"/>
            <a:ext cx="49740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Estradiolo, </a:t>
            </a:r>
            <a:r>
              <a:rPr lang="it-IT" dirty="0" err="1" smtClean="0"/>
              <a:t>estriolo</a:t>
            </a:r>
            <a:r>
              <a:rPr lang="it-IT" dirty="0" smtClean="0"/>
              <a:t>, </a:t>
            </a:r>
            <a:r>
              <a:rPr lang="it-IT" dirty="0" err="1" smtClean="0"/>
              <a:t>promestriene</a:t>
            </a:r>
            <a:r>
              <a:rPr lang="it-IT" dirty="0" smtClean="0"/>
              <a:t>, estrogeni coniugati</a:t>
            </a:r>
          </a:p>
          <a:p>
            <a:endParaRPr lang="it-IT" dirty="0" smtClean="0"/>
          </a:p>
          <a:p>
            <a:r>
              <a:rPr lang="it-IT" dirty="0" smtClean="0"/>
              <a:t>applicazioni vaginali per periodi prolungati</a:t>
            </a:r>
            <a:endParaRPr lang="it-IT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051720" y="1340768"/>
            <a:ext cx="617913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Ospemifene</a:t>
            </a:r>
            <a:r>
              <a:rPr lang="it-IT" dirty="0" smtClean="0"/>
              <a:t> SERM (approvato EU)</a:t>
            </a:r>
          </a:p>
          <a:p>
            <a:endParaRPr lang="it-IT" dirty="0"/>
          </a:p>
          <a:p>
            <a:r>
              <a:rPr lang="it-IT" dirty="0" smtClean="0"/>
              <a:t>Registrato per il trattamento della atrofia genitale.</a:t>
            </a:r>
          </a:p>
          <a:p>
            <a:r>
              <a:rPr lang="it-IT" dirty="0" smtClean="0"/>
              <a:t>Agisce sui recettori degli estrogeni in modo selettivo</a:t>
            </a:r>
          </a:p>
          <a:p>
            <a:r>
              <a:rPr lang="it-IT" dirty="0" smtClean="0"/>
              <a:t>ma non sulla mammella e sull’endometrio.</a:t>
            </a:r>
          </a:p>
          <a:p>
            <a:r>
              <a:rPr lang="it-IT" dirty="0" smtClean="0"/>
              <a:t>La terapia è per almeno 12 settimane, effetti positivi lenti.</a:t>
            </a:r>
          </a:p>
          <a:p>
            <a:r>
              <a:rPr lang="it-IT" dirty="0" smtClean="0"/>
              <a:t>Risultati discreti 60-70% di miglioramento dei sintomi </a:t>
            </a:r>
          </a:p>
          <a:p>
            <a:r>
              <a:rPr lang="it-IT" dirty="0" smtClean="0"/>
              <a:t>(effetto placebo nel 40%)</a:t>
            </a:r>
          </a:p>
          <a:p>
            <a:r>
              <a:rPr lang="it-IT" dirty="0" smtClean="0"/>
              <a:t>Costo non trascurabile</a:t>
            </a:r>
          </a:p>
          <a:p>
            <a:endParaRPr lang="it-IT" dirty="0"/>
          </a:p>
          <a:p>
            <a:r>
              <a:rPr lang="it-IT" dirty="0" smtClean="0"/>
              <a:t>E’ una alternativa alla terapia con estrogeni topici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29575203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membri hanno proposto anche per &lt;b&gt;Schema&lt;/b&gt; funzionamento &lt;b&gt;laser&lt;/b&gt;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474" y="1268760"/>
            <a:ext cx="4064622" cy="2266543"/>
          </a:xfrm>
          <a:prstGeom prst="rect">
            <a:avLst/>
          </a:prstGeom>
          <a:noFill/>
        </p:spPr>
      </p:pic>
      <p:sp>
        <p:nvSpPr>
          <p:cNvPr id="3" name="CasellaDiTesto 2"/>
          <p:cNvSpPr txBox="1"/>
          <p:nvPr/>
        </p:nvSpPr>
        <p:spPr>
          <a:xfrm>
            <a:off x="1187624" y="4509120"/>
            <a:ext cx="714618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L’invenzione del laser si deve ad una intuizione di Einstein 100 anni fa</a:t>
            </a:r>
          </a:p>
          <a:p>
            <a:r>
              <a:rPr lang="it-IT" dirty="0" smtClean="0"/>
              <a:t>l’applicazione in medicina non è nuova (anni 70) in chirurgia, in urologia,</a:t>
            </a:r>
          </a:p>
          <a:p>
            <a:r>
              <a:rPr lang="it-IT" dirty="0" smtClean="0"/>
              <a:t>in oftalmologia, in chirurgia vascolare, per la terapia antalgica.</a:t>
            </a:r>
          </a:p>
          <a:p>
            <a:r>
              <a:rPr lang="it-IT" dirty="0" smtClean="0"/>
              <a:t>In ginecologia si è per molti anni utilizzato il laser a CO2 per le </a:t>
            </a:r>
            <a:r>
              <a:rPr lang="it-IT" dirty="0" err="1" smtClean="0"/>
              <a:t>conizzazioni</a:t>
            </a:r>
            <a:endParaRPr lang="it-IT" dirty="0" smtClean="0"/>
          </a:p>
          <a:p>
            <a:r>
              <a:rPr lang="it-IT" dirty="0"/>
              <a:t>e</a:t>
            </a:r>
            <a:r>
              <a:rPr lang="it-IT" dirty="0" smtClean="0"/>
              <a:t>d il trattamento delle patologie vulvovaginali (vaporizzazioni)</a:t>
            </a:r>
            <a:endParaRPr lang="it-IT" dirty="0"/>
          </a:p>
        </p:txBody>
      </p:sp>
      <p:sp>
        <p:nvSpPr>
          <p:cNvPr id="4" name="Ovale 3"/>
          <p:cNvSpPr/>
          <p:nvPr/>
        </p:nvSpPr>
        <p:spPr>
          <a:xfrm>
            <a:off x="3563888" y="3195391"/>
            <a:ext cx="936104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6300192" y="2924944"/>
            <a:ext cx="20693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Laser a CO2, </a:t>
            </a:r>
            <a:r>
              <a:rPr lang="it-IT" dirty="0" err="1" smtClean="0"/>
              <a:t>Erbium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395536" y="332656"/>
            <a:ext cx="842493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it-IT" dirty="0"/>
              <a:t>Il LASER ad Anidride Carbonica (CO 2 laser) è stato uno dei primi laser a gas.</a:t>
            </a:r>
          </a:p>
          <a:p>
            <a:pPr fontAlgn="base"/>
            <a:r>
              <a:rPr lang="it-IT" dirty="0"/>
              <a:t>Inventato nel 1964 è ancora molto utilizzato per la realizzazioni di svariati prodotti e attività.</a:t>
            </a:r>
          </a:p>
          <a:p>
            <a:pPr fontAlgn="base"/>
            <a:r>
              <a:rPr lang="it-IT" dirty="0" smtClean="0"/>
              <a:t>I </a:t>
            </a:r>
            <a:r>
              <a:rPr lang="it-IT" dirty="0"/>
              <a:t>LASER CO2 producono un fascio di luce infrarossa.</a:t>
            </a:r>
          </a:p>
          <a:p>
            <a:pPr fontAlgn="base"/>
            <a:r>
              <a:rPr lang="it-IT" dirty="0"/>
              <a:t>Tale Fascio è alimentato dal gas contenuto nel tubo.</a:t>
            </a:r>
          </a:p>
          <a:p>
            <a:pPr fontAlgn="base"/>
            <a:r>
              <a:rPr lang="it-IT" dirty="0"/>
              <a:t> </a:t>
            </a:r>
          </a:p>
          <a:p>
            <a:pPr fontAlgn="base"/>
            <a:r>
              <a:rPr lang="it-IT" dirty="0"/>
              <a:t>Questo Gas è costituito principalmente da:</a:t>
            </a:r>
          </a:p>
          <a:p>
            <a:pPr fontAlgn="base"/>
            <a:r>
              <a:rPr lang="it-IT" dirty="0"/>
              <a:t>L'anidride carbonica (CO2) (circa 10-20</a:t>
            </a:r>
            <a:r>
              <a:rPr lang="it-IT" dirty="0" smtClean="0"/>
              <a:t>%)</a:t>
            </a:r>
          </a:p>
          <a:p>
            <a:pPr fontAlgn="base"/>
            <a:r>
              <a:rPr lang="it-IT" dirty="0" smtClean="0"/>
              <a:t>Azoto</a:t>
            </a:r>
            <a:r>
              <a:rPr lang="it-IT" dirty="0"/>
              <a:t> (N 2) (circa 10-20%)</a:t>
            </a:r>
          </a:p>
          <a:p>
            <a:pPr fontAlgn="base"/>
            <a:r>
              <a:rPr lang="it-IT" dirty="0"/>
              <a:t>L'idrogeno (H 2) e/o lo xeno (Xe) (qualche punto percentuale;. Normalmente utilizzato solo in un tubo sigillato)</a:t>
            </a:r>
          </a:p>
          <a:p>
            <a:pPr fontAlgn="base"/>
            <a:r>
              <a:rPr lang="it-IT" dirty="0"/>
              <a:t>Elio (He) (Il resto della miscela di gas)</a:t>
            </a:r>
          </a:p>
          <a:p>
            <a:pPr fontAlgn="base"/>
            <a:r>
              <a:rPr lang="it-IT" dirty="0"/>
              <a:t>Le proporzioni specifiche variano a seconda del particolare utilizzo di taglio e di incisione.</a:t>
            </a:r>
          </a:p>
          <a:p>
            <a:pPr fontAlgn="base"/>
            <a:r>
              <a:rPr lang="it-IT" dirty="0"/>
              <a:t> </a:t>
            </a:r>
          </a:p>
          <a:p>
            <a:pPr fontAlgn="base"/>
            <a:r>
              <a:rPr lang="it-IT" dirty="0"/>
              <a:t>Le macchine a taglio laser operando nell'infrarosso necessitano di materiali speciali per la loro costruzione. </a:t>
            </a:r>
          </a:p>
          <a:p>
            <a:pPr fontAlgn="base"/>
            <a:r>
              <a:rPr lang="it-IT" dirty="0"/>
              <a:t>Tipicamente, gli specchi sono argentati, mentre le lenti sono fatti di germanio o </a:t>
            </a:r>
            <a:r>
              <a:rPr lang="it-IT" dirty="0" err="1"/>
              <a:t>seleniuro</a:t>
            </a:r>
            <a:r>
              <a:rPr lang="it-IT" dirty="0"/>
              <a:t> di zinco. </a:t>
            </a:r>
          </a:p>
          <a:p>
            <a:pPr fontAlgn="base"/>
            <a:r>
              <a:rPr lang="it-IT" dirty="0"/>
              <a:t> </a:t>
            </a:r>
          </a:p>
          <a:p>
            <a:pPr fontAlgn="base"/>
            <a:r>
              <a:rPr lang="it-IT" dirty="0"/>
              <a:t>Le macchine a taglio laser CO2 sono spesso utilizzati in applicazioni industriali per il taglio e la saldatura, mentre i laser con livello di potenza inferiore vengono utilizzati per l'incisione.</a:t>
            </a:r>
            <a:endParaRPr lang="it-IT" dirty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95536" y="-332841"/>
            <a:ext cx="8820472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r>
              <a:rPr lang="it-IT" dirty="0" smtClean="0"/>
              <a:t>La </a:t>
            </a:r>
            <a:r>
              <a:rPr lang="it-IT" dirty="0"/>
              <a:t>terapia provoca </a:t>
            </a:r>
            <a:r>
              <a:rPr lang="it-IT" dirty="0" smtClean="0"/>
              <a:t>:</a:t>
            </a:r>
            <a:endParaRPr lang="it-IT" dirty="0"/>
          </a:p>
          <a:p>
            <a:r>
              <a:rPr lang="it-IT" b="1" dirty="0">
                <a:solidFill>
                  <a:srgbClr val="FF0000"/>
                </a:solidFill>
              </a:rPr>
              <a:t>Incremento dell’attività metabolica</a:t>
            </a:r>
            <a:r>
              <a:rPr lang="it-IT" b="1" dirty="0"/>
              <a:t>, </a:t>
            </a:r>
            <a:r>
              <a:rPr lang="it-IT" dirty="0"/>
              <a:t>accelera la trasformazione di </a:t>
            </a:r>
            <a:r>
              <a:rPr lang="it-IT" dirty="0">
                <a:hlinkClick r:id="rId2"/>
              </a:rPr>
              <a:t>ADP in ATP</a:t>
            </a:r>
            <a:r>
              <a:rPr lang="it-IT" dirty="0"/>
              <a:t> (carburante della cellula), favorisce gli scambi elettrolitici tra la cellula e l’ambiente esterno attraverso la </a:t>
            </a:r>
            <a:r>
              <a:rPr lang="it-IT" dirty="0">
                <a:hlinkClick r:id="rId3"/>
              </a:rPr>
              <a:t>membrana cellulare</a:t>
            </a:r>
            <a:r>
              <a:rPr lang="it-IT" dirty="0"/>
              <a:t>, inoltre aumenta la produzione di </a:t>
            </a:r>
            <a:r>
              <a:rPr lang="it-IT" dirty="0">
                <a:hlinkClick r:id="rId4"/>
              </a:rPr>
              <a:t>DNA</a:t>
            </a:r>
            <a:r>
              <a:rPr lang="it-IT" dirty="0"/>
              <a:t>, RNA, aminoacidi e proteine.</a:t>
            </a:r>
          </a:p>
          <a:p>
            <a:endParaRPr lang="it-IT" b="1" dirty="0" smtClean="0"/>
          </a:p>
          <a:p>
            <a:r>
              <a:rPr lang="it-IT" b="1" dirty="0" smtClean="0"/>
              <a:t>La </a:t>
            </a:r>
            <a:r>
              <a:rPr lang="it-IT" b="1" dirty="0"/>
              <a:t>terapia del dolore, </a:t>
            </a:r>
            <a:r>
              <a:rPr lang="it-IT" dirty="0">
                <a:solidFill>
                  <a:srgbClr val="FF0000"/>
                </a:solidFill>
              </a:rPr>
              <a:t>aumenta la soglia d’eccitazione sulle terminazioni nervose che portano il segnale del dolore.</a:t>
            </a:r>
          </a:p>
          <a:p>
            <a:endParaRPr lang="it-IT" b="1" dirty="0" smtClean="0">
              <a:solidFill>
                <a:srgbClr val="FFC000"/>
              </a:solidFill>
            </a:endParaRPr>
          </a:p>
          <a:p>
            <a:r>
              <a:rPr lang="it-IT" b="1" dirty="0" smtClean="0">
                <a:solidFill>
                  <a:srgbClr val="0070C0"/>
                </a:solidFill>
              </a:rPr>
              <a:t>Vasodilatazione</a:t>
            </a:r>
            <a:r>
              <a:rPr lang="it-IT" b="1" dirty="0">
                <a:solidFill>
                  <a:srgbClr val="0070C0"/>
                </a:solidFill>
              </a:rPr>
              <a:t>, </a:t>
            </a:r>
            <a:r>
              <a:rPr lang="it-IT" dirty="0">
                <a:solidFill>
                  <a:srgbClr val="0070C0"/>
                </a:solidFill>
              </a:rPr>
              <a:t>per l’incremento del calore locale, di conseguenza aumentano le attività metaboliche cellulari, </a:t>
            </a:r>
            <a:r>
              <a:rPr lang="it-IT" dirty="0" smtClean="0">
                <a:solidFill>
                  <a:srgbClr val="0070C0"/>
                </a:solidFill>
              </a:rPr>
              <a:t>c’è una azione </a:t>
            </a:r>
            <a:r>
              <a:rPr lang="it-IT" dirty="0">
                <a:solidFill>
                  <a:srgbClr val="0070C0"/>
                </a:solidFill>
              </a:rPr>
              <a:t>neuro vegetativa e si modifica la pressione </a:t>
            </a:r>
            <a:endParaRPr lang="it-IT" dirty="0" smtClean="0">
              <a:solidFill>
                <a:srgbClr val="0070C0"/>
              </a:solidFill>
            </a:endParaRPr>
          </a:p>
          <a:p>
            <a:r>
              <a:rPr lang="it-IT" dirty="0" smtClean="0">
                <a:solidFill>
                  <a:srgbClr val="0070C0"/>
                </a:solidFill>
              </a:rPr>
              <a:t>idrostatica </a:t>
            </a:r>
            <a:r>
              <a:rPr lang="it-IT" dirty="0">
                <a:solidFill>
                  <a:srgbClr val="0070C0"/>
                </a:solidFill>
              </a:rPr>
              <a:t>nei capillari.</a:t>
            </a:r>
          </a:p>
          <a:p>
            <a:endParaRPr lang="it-IT" b="1" dirty="0" smtClean="0"/>
          </a:p>
          <a:p>
            <a:r>
              <a:rPr lang="it-IT" b="1" dirty="0" smtClean="0"/>
              <a:t>Aumento </a:t>
            </a:r>
            <a:r>
              <a:rPr lang="it-IT" b="1" dirty="0"/>
              <a:t>del drenaggio linfatico </a:t>
            </a:r>
            <a:r>
              <a:rPr lang="it-IT" dirty="0"/>
              <a:t>per l’accelerazione della </a:t>
            </a:r>
            <a:r>
              <a:rPr lang="it-IT" dirty="0">
                <a:hlinkClick r:id="rId5"/>
              </a:rPr>
              <a:t>pompa sodio/potassio</a:t>
            </a:r>
            <a:r>
              <a:rPr lang="it-IT" dirty="0"/>
              <a:t>, questo provoca un maggior assorbimento dei liquidi interstiziali, inoltre si riattiva il microcircolo.</a:t>
            </a:r>
          </a:p>
          <a:p>
            <a:r>
              <a:rPr lang="it-IT" b="1" dirty="0"/>
              <a:t>La spiccata azione antiflogistica e stimolante </a:t>
            </a:r>
            <a:r>
              <a:rPr lang="it-IT" dirty="0"/>
              <a:t>per il tessuto cellulare è provocata dallo stimolo a modificare le prostaglandine (che richiamano liquido infiammatorio) in </a:t>
            </a:r>
            <a:r>
              <a:rPr lang="it-IT" dirty="0" err="1"/>
              <a:t>prostacicline</a:t>
            </a:r>
            <a:endParaRPr lang="it-IT" dirty="0"/>
          </a:p>
          <a:p>
            <a:r>
              <a:rPr lang="it-IT" b="1" dirty="0"/>
              <a:t>Piccola modificazione del PH </a:t>
            </a:r>
            <a:r>
              <a:rPr lang="it-IT" dirty="0"/>
              <a:t>all’interno e all’esterno delle cellule</a:t>
            </a:r>
            <a:r>
              <a:rPr lang="it-IT" dirty="0" smtClean="0"/>
              <a:t>.</a:t>
            </a:r>
          </a:p>
          <a:p>
            <a:endParaRPr lang="it-IT" dirty="0"/>
          </a:p>
          <a:p>
            <a:r>
              <a:rPr lang="it-IT" dirty="0" err="1" smtClean="0">
                <a:solidFill>
                  <a:srgbClr val="FF0000"/>
                </a:solidFill>
              </a:rPr>
              <a:t>Neocollagenogenesi</a:t>
            </a:r>
            <a:r>
              <a:rPr lang="it-IT" dirty="0" smtClean="0">
                <a:solidFill>
                  <a:srgbClr val="FF0000"/>
                </a:solidFill>
              </a:rPr>
              <a:t>, ac ialuronico, </a:t>
            </a:r>
            <a:r>
              <a:rPr lang="it-IT" dirty="0" err="1" smtClean="0">
                <a:solidFill>
                  <a:srgbClr val="FF0000"/>
                </a:solidFill>
              </a:rPr>
              <a:t>glicosamminoglicani</a:t>
            </a:r>
            <a:r>
              <a:rPr lang="it-IT" dirty="0" smtClean="0">
                <a:solidFill>
                  <a:srgbClr val="FF0000"/>
                </a:solidFill>
              </a:rPr>
              <a:t> e </a:t>
            </a:r>
            <a:r>
              <a:rPr lang="it-IT" dirty="0" err="1" smtClean="0">
                <a:solidFill>
                  <a:srgbClr val="FF0000"/>
                </a:solidFill>
              </a:rPr>
              <a:t>proteoglicani</a:t>
            </a:r>
            <a:r>
              <a:rPr lang="it-IT" dirty="0" smtClean="0">
                <a:solidFill>
                  <a:srgbClr val="FF0000"/>
                </a:solidFill>
              </a:rPr>
              <a:t> (fibroblasti)</a:t>
            </a:r>
            <a:endParaRPr lang="it-IT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1326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043608" y="1052736"/>
            <a:ext cx="698477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Da tre-quattro anni stanno uscendo in letteratura casistiche non molto</a:t>
            </a:r>
          </a:p>
          <a:p>
            <a:r>
              <a:rPr lang="it-IT" dirty="0"/>
              <a:t>n</a:t>
            </a:r>
            <a:r>
              <a:rPr lang="it-IT" dirty="0" smtClean="0"/>
              <a:t>umerose ma molto interessanti con evidenza di efficacia sui sintomi</a:t>
            </a:r>
          </a:p>
          <a:p>
            <a:r>
              <a:rPr lang="it-IT" dirty="0"/>
              <a:t>e</a:t>
            </a:r>
            <a:r>
              <a:rPr lang="it-IT" dirty="0" smtClean="0"/>
              <a:t> con documentazioni ineccepibili sui preparati istologici.</a:t>
            </a:r>
          </a:p>
          <a:p>
            <a:endParaRPr lang="it-IT" dirty="0"/>
          </a:p>
          <a:p>
            <a:r>
              <a:rPr lang="it-IT" dirty="0" smtClean="0"/>
              <a:t>Con 3 sedute a frequenza mensile della durata di 30 minuti si ottengono ottimi risultati, che persistono nel tempo (1 anno)</a:t>
            </a:r>
          </a:p>
          <a:p>
            <a:endParaRPr lang="it-IT" dirty="0"/>
          </a:p>
          <a:p>
            <a:r>
              <a:rPr lang="it-IT" dirty="0" smtClean="0"/>
              <a:t>Minimo dolore locale durante la seduta, modesti sintomi irritativi</a:t>
            </a:r>
          </a:p>
          <a:p>
            <a:r>
              <a:rPr lang="it-IT" dirty="0"/>
              <a:t>p</a:t>
            </a:r>
            <a:r>
              <a:rPr lang="it-IT" dirty="0" smtClean="0"/>
              <a:t>er qualche ora dopo il trattamento</a:t>
            </a:r>
          </a:p>
          <a:p>
            <a:endParaRPr lang="it-IT" dirty="0"/>
          </a:p>
          <a:p>
            <a:r>
              <a:rPr lang="it-IT" dirty="0" smtClean="0"/>
              <a:t>Nessun rischio</a:t>
            </a:r>
          </a:p>
          <a:p>
            <a:endParaRPr lang="it-IT" dirty="0"/>
          </a:p>
          <a:p>
            <a:r>
              <a:rPr lang="it-IT" dirty="0" smtClean="0"/>
              <a:t>Nessun impiego di </a:t>
            </a:r>
            <a:r>
              <a:rPr lang="it-IT" dirty="0" smtClean="0"/>
              <a:t>farmaci</a:t>
            </a:r>
          </a:p>
          <a:p>
            <a:endParaRPr lang="it-IT" dirty="0" smtClean="0"/>
          </a:p>
          <a:p>
            <a:r>
              <a:rPr lang="it-IT" dirty="0" smtClean="0"/>
              <a:t>Nessuna controindicazione</a:t>
            </a:r>
            <a:endParaRPr lang="it-IT" dirty="0"/>
          </a:p>
        </p:txBody>
      </p:sp>
      <p:pic>
        <p:nvPicPr>
          <p:cNvPr id="3074" name="Picture 2" descr="Risultati immagini per denaro clip art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817283"/>
            <a:ext cx="2708062" cy="2708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tangolo 1"/>
          <p:cNvSpPr/>
          <p:nvPr/>
        </p:nvSpPr>
        <p:spPr>
          <a:xfrm>
            <a:off x="5004048" y="3817283"/>
            <a:ext cx="3024336" cy="270806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38267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isultati immagini per vecchietta clip art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132856"/>
            <a:ext cx="2857500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1547664" y="620688"/>
            <a:ext cx="622914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L’età media della donna è arrivata a 84 anni, la donna vive</a:t>
            </a:r>
          </a:p>
          <a:p>
            <a:r>
              <a:rPr lang="it-IT" dirty="0">
                <a:solidFill>
                  <a:srgbClr val="FF0000"/>
                </a:solidFill>
              </a:rPr>
              <a:t>m</a:t>
            </a:r>
            <a:r>
              <a:rPr lang="it-IT" dirty="0" smtClean="0">
                <a:solidFill>
                  <a:srgbClr val="FF0000"/>
                </a:solidFill>
              </a:rPr>
              <a:t>ediamente 34 anni in un clima di deprivazione estrogenica</a:t>
            </a:r>
          </a:p>
          <a:p>
            <a:r>
              <a:rPr lang="it-IT" dirty="0" smtClean="0"/>
              <a:t>Nel 900 era meno di 50 anni, oggi più del 95% vive oltre i 50aa</a:t>
            </a:r>
          </a:p>
          <a:p>
            <a:r>
              <a:rPr lang="it-IT" dirty="0" smtClean="0"/>
              <a:t>L’atrofia genitourinaria è un problema sempre più sentito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1960333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691680" y="1124744"/>
            <a:ext cx="5993500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Radiofrequenza</a:t>
            </a:r>
          </a:p>
          <a:p>
            <a:endParaRPr lang="it-IT" dirty="0"/>
          </a:p>
          <a:p>
            <a:r>
              <a:rPr lang="it-IT" dirty="0" smtClean="0"/>
              <a:t>Da molti anni utilizzata in ambito fisiatrico, ortopedico,</a:t>
            </a:r>
          </a:p>
          <a:p>
            <a:r>
              <a:rPr lang="it-IT" dirty="0" smtClean="0"/>
              <a:t>Nella terapia del dolore, più recente l’uso in ginecologia </a:t>
            </a:r>
          </a:p>
          <a:p>
            <a:r>
              <a:rPr lang="it-IT" dirty="0" smtClean="0"/>
              <a:t>per il trattamento della atrofia e di forme lievi di rilassamento </a:t>
            </a:r>
          </a:p>
          <a:p>
            <a:r>
              <a:rPr lang="it-IT" dirty="0" smtClean="0"/>
              <a:t>vaginale.</a:t>
            </a:r>
          </a:p>
          <a:p>
            <a:endParaRPr lang="it-IT" dirty="0" smtClean="0"/>
          </a:p>
          <a:p>
            <a:r>
              <a:rPr lang="it-IT" dirty="0" smtClean="0"/>
              <a:t>La strumentazione è meno costosa del laser , può essere</a:t>
            </a:r>
          </a:p>
          <a:p>
            <a:r>
              <a:rPr lang="it-IT" dirty="0"/>
              <a:t>u</a:t>
            </a:r>
            <a:r>
              <a:rPr lang="it-IT" dirty="0" smtClean="0"/>
              <a:t>tilizzata da personale non medico</a:t>
            </a:r>
          </a:p>
          <a:p>
            <a:r>
              <a:rPr lang="it-IT" dirty="0" smtClean="0"/>
              <a:t>!-2 sedute settimanali (4-10 sedute)</a:t>
            </a:r>
          </a:p>
          <a:p>
            <a:endParaRPr lang="it-IT" dirty="0"/>
          </a:p>
          <a:p>
            <a:r>
              <a:rPr lang="it-IT" dirty="0" smtClean="0"/>
              <a:t>Risultati promettenti ma con scarsa numerosità delle</a:t>
            </a:r>
          </a:p>
          <a:p>
            <a:r>
              <a:rPr lang="it-IT" dirty="0"/>
              <a:t>c</a:t>
            </a:r>
            <a:r>
              <a:rPr lang="it-IT" dirty="0" smtClean="0"/>
              <a:t>asistiche </a:t>
            </a:r>
            <a:endParaRPr lang="it-IT" dirty="0"/>
          </a:p>
        </p:txBody>
      </p:sp>
      <p:sp>
        <p:nvSpPr>
          <p:cNvPr id="3" name="Rettangolo 2"/>
          <p:cNvSpPr/>
          <p:nvPr/>
        </p:nvSpPr>
        <p:spPr>
          <a:xfrm>
            <a:off x="1691680" y="1124744"/>
            <a:ext cx="1656184" cy="36004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Rettangolo 3"/>
          <p:cNvSpPr/>
          <p:nvPr/>
        </p:nvSpPr>
        <p:spPr>
          <a:xfrm>
            <a:off x="1547664" y="4941168"/>
            <a:ext cx="68407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/>
              <a:t>La radiofrequenza uno dei rimedi per sconfiggere il dolore </a:t>
            </a:r>
            <a:r>
              <a:rPr lang="it-IT" b="1" dirty="0" smtClean="0"/>
              <a:t>cronico</a:t>
            </a:r>
          </a:p>
          <a:p>
            <a:r>
              <a:rPr lang="it-IT" b="1" dirty="0" smtClean="0"/>
              <a:t>Nevralgia del pudendo</a:t>
            </a:r>
          </a:p>
          <a:p>
            <a:r>
              <a:rPr lang="it-IT" b="1" dirty="0" err="1" smtClean="0"/>
              <a:t>Vestibulodinia</a:t>
            </a:r>
            <a:endParaRPr lang="it-IT" dirty="0"/>
          </a:p>
        </p:txBody>
      </p:sp>
      <p:sp>
        <p:nvSpPr>
          <p:cNvPr id="5" name="Rettangolo 4"/>
          <p:cNvSpPr/>
          <p:nvPr/>
        </p:nvSpPr>
        <p:spPr>
          <a:xfrm>
            <a:off x="1403648" y="4818063"/>
            <a:ext cx="6768752" cy="104643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1821883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2286000" y="1443841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it-IT" dirty="0"/>
          </a:p>
          <a:p>
            <a:r>
              <a:rPr lang="it-IT" dirty="0"/>
              <a:t>L'</a:t>
            </a:r>
            <a:r>
              <a:rPr lang="it-IT" dirty="0" err="1"/>
              <a:t>elettroporazione</a:t>
            </a:r>
            <a:r>
              <a:rPr lang="it-IT" dirty="0"/>
              <a:t> è una tecnica per aprire dei pori della membrana cellulare per introdurre nelle cellule il DNA o altre sostanze chimiche come chemioterapici.</a:t>
            </a:r>
          </a:p>
          <a:p>
            <a:endParaRPr lang="it-IT" dirty="0"/>
          </a:p>
          <a:p>
            <a:r>
              <a:rPr lang="it-IT" dirty="0" err="1" smtClean="0"/>
              <a:t>Elettroporazione</a:t>
            </a:r>
            <a:r>
              <a:rPr lang="it-IT" dirty="0" smtClean="0"/>
              <a:t> </a:t>
            </a:r>
            <a:r>
              <a:rPr lang="it-IT" dirty="0"/>
              <a:t>- Wikipedia</a:t>
            </a:r>
          </a:p>
          <a:p>
            <a:r>
              <a:rPr lang="it-IT" dirty="0" smtClean="0"/>
              <a:t>https</a:t>
            </a:r>
            <a:r>
              <a:rPr lang="it-IT" dirty="0"/>
              <a:t>://it.wikipedia.org/wiki/Elettroporazione</a:t>
            </a:r>
          </a:p>
        </p:txBody>
      </p:sp>
    </p:spTree>
    <p:extLst>
      <p:ext uri="{BB962C8B-B14F-4D97-AF65-F5344CB8AC3E}">
        <p14:creationId xmlns:p14="http://schemas.microsoft.com/office/powerpoint/2010/main" xmlns="" val="10822835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907704" y="1720840"/>
            <a:ext cx="525658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«Dalla chirurgia plastica invasiva, che ha fatto molti danni, siamo passati a una bellezza senza bisturi, grazie a delle tecnologie avanzate. Il nostro fiore all'occhiello è la radiofrequenza quadripolare dinamica frazionata, in grado di trattare, in poche sedute: la lassità cutanea di viso e corpo, le rughe, le discromie cutanee e la cellulite. Questa tecnologia è stata applicata anche ad “Eva”, il nuovo macchinario che contrasta i disturbi intimi femminili, come la secchezza vaginale, il dolore vulvare e </a:t>
            </a:r>
            <a:r>
              <a:rPr lang="it-IT" dirty="0" smtClean="0"/>
              <a:t>l’incontinenza</a:t>
            </a:r>
            <a:r>
              <a:rPr lang="it-IT" dirty="0"/>
              <a:t>».</a:t>
            </a:r>
          </a:p>
        </p:txBody>
      </p:sp>
    </p:spTree>
    <p:extLst>
      <p:ext uri="{BB962C8B-B14F-4D97-AF65-F5344CB8AC3E}">
        <p14:creationId xmlns:p14="http://schemas.microsoft.com/office/powerpoint/2010/main" xmlns="" val="19510308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051720" y="1628800"/>
            <a:ext cx="3544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Radiofrequenza ed </a:t>
            </a:r>
            <a:r>
              <a:rPr lang="it-IT" dirty="0" err="1" smtClean="0"/>
              <a:t>elettroporazione</a:t>
            </a:r>
            <a:endParaRPr lang="it-IT" dirty="0"/>
          </a:p>
        </p:txBody>
      </p:sp>
      <p:sp>
        <p:nvSpPr>
          <p:cNvPr id="3" name="Rettangolo 2"/>
          <p:cNvSpPr/>
          <p:nvPr/>
        </p:nvSpPr>
        <p:spPr>
          <a:xfrm>
            <a:off x="1691680" y="2551837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dirty="0"/>
              <a:t>L'</a:t>
            </a:r>
            <a:r>
              <a:rPr lang="it-IT" b="1" dirty="0" err="1"/>
              <a:t>elettroporazione</a:t>
            </a:r>
            <a:r>
              <a:rPr lang="it-IT" dirty="0"/>
              <a:t> è una tecnica per aprire dei pori della membrana cellulare per introdurre nelle cellule il DNA o altre sostanze chimiche come chemioterapici.</a:t>
            </a:r>
          </a:p>
          <a:p>
            <a:r>
              <a:rPr lang="it-IT" dirty="0" err="1">
                <a:hlinkClick r:id="rId2"/>
              </a:rPr>
              <a:t>Elettroporazione</a:t>
            </a:r>
            <a:r>
              <a:rPr lang="it-IT" dirty="0">
                <a:hlinkClick r:id="rId2"/>
              </a:rPr>
              <a:t> - Wikipedia</a:t>
            </a:r>
            <a:endParaRPr lang="it-IT" dirty="0"/>
          </a:p>
          <a:p>
            <a:r>
              <a:rPr lang="it-IT" i="1" dirty="0"/>
              <a:t>https://it.wikipedia.org/wiki/Elettroporazione</a:t>
            </a:r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1835696" y="1628800"/>
            <a:ext cx="4104456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67992919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036057" y="2348880"/>
            <a:ext cx="491512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In definitiva il problema sarà sempre più sentito</a:t>
            </a:r>
          </a:p>
          <a:p>
            <a:r>
              <a:rPr lang="it-IT" dirty="0"/>
              <a:t>d</a:t>
            </a:r>
            <a:r>
              <a:rPr lang="it-IT" dirty="0" smtClean="0"/>
              <a:t>alle donne e la tecnologia si affiancherà alla</a:t>
            </a:r>
          </a:p>
          <a:p>
            <a:r>
              <a:rPr lang="it-IT" dirty="0"/>
              <a:t>f</a:t>
            </a:r>
            <a:r>
              <a:rPr lang="it-IT" dirty="0" smtClean="0"/>
              <a:t>armacologia per dare risposte sempre più efficaci</a:t>
            </a:r>
          </a:p>
          <a:p>
            <a:r>
              <a:rPr lang="it-IT" dirty="0"/>
              <a:t>s</a:t>
            </a:r>
            <a:r>
              <a:rPr lang="it-IT" dirty="0" smtClean="0"/>
              <a:t>enza effetti collaterali e rischi.</a:t>
            </a:r>
          </a:p>
          <a:p>
            <a:r>
              <a:rPr lang="it-IT" dirty="0" smtClean="0"/>
              <a:t>I costi delle nuove tecnologie che oggi sono elevati</a:t>
            </a:r>
          </a:p>
          <a:p>
            <a:r>
              <a:rPr lang="it-IT" dirty="0"/>
              <a:t>n</a:t>
            </a:r>
            <a:r>
              <a:rPr lang="it-IT" dirty="0" smtClean="0"/>
              <a:t>el tempo si ridurranno sensibilmente.</a:t>
            </a:r>
          </a:p>
          <a:p>
            <a:r>
              <a:rPr lang="it-IT" dirty="0" smtClean="0"/>
              <a:t>Disporremo di strumenti che saranno usati anche da</a:t>
            </a:r>
          </a:p>
          <a:p>
            <a:r>
              <a:rPr lang="it-IT" dirty="0"/>
              <a:t>n</a:t>
            </a:r>
            <a:r>
              <a:rPr lang="it-IT" dirty="0" smtClean="0"/>
              <a:t>on medici</a:t>
            </a:r>
            <a:endParaRPr lang="it-IT" dirty="0"/>
          </a:p>
        </p:txBody>
      </p:sp>
      <p:pic>
        <p:nvPicPr>
          <p:cNvPr id="4098" name="Picture 2" descr="Risultati immagini per il futuro clip art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36057" y="476672"/>
            <a:ext cx="4562475" cy="1420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2381601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http://www.frankenstein-beta.com/www.monnalisatouch.it/wp-content/uploads/2015/02/Split-page-monnalisatouch-4C-sn-hov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124744"/>
            <a:ext cx="6048672" cy="4865896"/>
          </a:xfrm>
          <a:prstGeom prst="rect">
            <a:avLst/>
          </a:prstGeom>
          <a:noFill/>
        </p:spPr>
      </p:pic>
      <p:sp>
        <p:nvSpPr>
          <p:cNvPr id="3" name="Rettangolo 2"/>
          <p:cNvSpPr/>
          <p:nvPr/>
        </p:nvSpPr>
        <p:spPr>
          <a:xfrm>
            <a:off x="2771800" y="4581128"/>
            <a:ext cx="3096344" cy="9361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600" dirty="0" smtClean="0">
                <a:solidFill>
                  <a:schemeClr val="tx2">
                    <a:lumMod val="50000"/>
                  </a:schemeClr>
                </a:solidFill>
              </a:rPr>
              <a:t>grazie</a:t>
            </a:r>
            <a:endParaRPr lang="it-IT" sz="36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475656" y="1556792"/>
            <a:ext cx="7109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A 65 anni una donna in Italia ha una aspettativa di vita di 22 anni</a:t>
            </a:r>
            <a:endParaRPr lang="it-IT" dirty="0"/>
          </a:p>
        </p:txBody>
      </p:sp>
      <p:pic>
        <p:nvPicPr>
          <p:cNvPr id="3074" name="Picture 2" descr="Immagine correlat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276872"/>
            <a:ext cx="2152650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isultati immagini per donna in menopausa clip art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84375" y="3068960"/>
            <a:ext cx="18288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27305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Risultati immagini per grafico dell'aumento della vita medi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792" y="562079"/>
            <a:ext cx="3561477" cy="1858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Immagine correlata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77891" y="2996952"/>
            <a:ext cx="2962261" cy="3181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reccia a destra 3"/>
          <p:cNvSpPr/>
          <p:nvPr/>
        </p:nvSpPr>
        <p:spPr>
          <a:xfrm>
            <a:off x="2267744" y="3933056"/>
            <a:ext cx="648072" cy="45719"/>
          </a:xfrm>
          <a:prstGeom prst="rightArrow">
            <a:avLst/>
          </a:prstGeom>
          <a:solidFill>
            <a:srgbClr val="FFFF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5177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mmagine correlat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700808"/>
            <a:ext cx="4562475" cy="362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e 1"/>
          <p:cNvSpPr/>
          <p:nvPr/>
        </p:nvSpPr>
        <p:spPr>
          <a:xfrm>
            <a:off x="4427984" y="2276872"/>
            <a:ext cx="1584176" cy="1800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26" name="Picture 2" descr="Risultati immagini per atlete anziane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343297"/>
            <a:ext cx="2571750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Connettore 1 5"/>
          <p:cNvCxnSpPr/>
          <p:nvPr/>
        </p:nvCxnSpPr>
        <p:spPr>
          <a:xfrm>
            <a:off x="3491880" y="3645024"/>
            <a:ext cx="108012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asellaDiTesto 2"/>
          <p:cNvSpPr txBox="1"/>
          <p:nvPr/>
        </p:nvSpPr>
        <p:spPr>
          <a:xfrm>
            <a:off x="3707904" y="764704"/>
            <a:ext cx="44215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Invecchiamento della popolazione, sempre più</a:t>
            </a:r>
          </a:p>
          <a:p>
            <a:r>
              <a:rPr lang="it-IT" dirty="0"/>
              <a:t>n</a:t>
            </a:r>
            <a:r>
              <a:rPr lang="it-IT" dirty="0" smtClean="0"/>
              <a:t>umerose le ultracinquantenni </a:t>
            </a:r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3347864" y="1700808"/>
            <a:ext cx="4320480" cy="3456384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916273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upload.wikimedia.org/wikipedia/commons/thumb/5/55/North_South_Divide_3.PNG/220px-North_South_Divide_3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85058" y="4077072"/>
            <a:ext cx="2095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upload.wikimedia.org/wikipedia/commons/thumb/b/bd/UN_Human_Development_Report_2007_%282%29_CBC.svg/310px-UN_Human_Development_Report_2007_%282%29_CBC.svg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82925" y="1556792"/>
            <a:ext cx="2952750" cy="1495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e 1"/>
          <p:cNvSpPr/>
          <p:nvPr/>
        </p:nvSpPr>
        <p:spPr>
          <a:xfrm>
            <a:off x="4211960" y="2060848"/>
            <a:ext cx="792088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1547664" y="620688"/>
            <a:ext cx="6393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In Africa sono poche le donne che vivono molto in menopausa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2995459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763689" y="1484784"/>
            <a:ext cx="61926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Il fatto che le </a:t>
            </a:r>
            <a:r>
              <a:rPr lang="it-IT" dirty="0" smtClean="0">
                <a:solidFill>
                  <a:srgbClr val="FF0000"/>
                </a:solidFill>
              </a:rPr>
              <a:t>condizioni di vita si siano enormemente</a:t>
            </a:r>
          </a:p>
          <a:p>
            <a:r>
              <a:rPr lang="it-IT" dirty="0">
                <a:solidFill>
                  <a:srgbClr val="FF0000"/>
                </a:solidFill>
              </a:rPr>
              <a:t>e</a:t>
            </a:r>
            <a:r>
              <a:rPr lang="it-IT" dirty="0" smtClean="0">
                <a:solidFill>
                  <a:srgbClr val="FF0000"/>
                </a:solidFill>
              </a:rPr>
              <a:t>volute</a:t>
            </a:r>
            <a:r>
              <a:rPr lang="it-IT" dirty="0" smtClean="0"/>
              <a:t> fa si che la donna dopo i 50 anni sia e si senta «giovane»</a:t>
            </a:r>
          </a:p>
          <a:p>
            <a:r>
              <a:rPr lang="it-IT" dirty="0"/>
              <a:t>e</a:t>
            </a:r>
            <a:r>
              <a:rPr lang="it-IT" dirty="0" smtClean="0"/>
              <a:t>d abbia aspettative di vita da giovane in relazione alla</a:t>
            </a:r>
          </a:p>
          <a:p>
            <a:r>
              <a:rPr lang="it-IT" dirty="0"/>
              <a:t>s</a:t>
            </a:r>
            <a:r>
              <a:rPr lang="it-IT" dirty="0" smtClean="0"/>
              <a:t>ua attività fisica e sessuale.</a:t>
            </a:r>
            <a:endParaRPr lang="it-IT" dirty="0"/>
          </a:p>
        </p:txBody>
      </p:sp>
      <p:pic>
        <p:nvPicPr>
          <p:cNvPr id="3074" name="Picture 2" descr="Risultati immagini per vecchietta clip art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924944"/>
            <a:ext cx="2190750" cy="315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tangolo 2"/>
          <p:cNvSpPr/>
          <p:nvPr/>
        </p:nvSpPr>
        <p:spPr>
          <a:xfrm>
            <a:off x="6876256" y="1772816"/>
            <a:ext cx="1080121" cy="3121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992519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isultati immagini per atlete anzian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628800"/>
            <a:ext cx="4562475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tangolo 2"/>
          <p:cNvSpPr/>
          <p:nvPr/>
        </p:nvSpPr>
        <p:spPr>
          <a:xfrm>
            <a:off x="2195736" y="1628800"/>
            <a:ext cx="4536504" cy="31683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CasellaDiTesto 1"/>
          <p:cNvSpPr txBox="1"/>
          <p:nvPr/>
        </p:nvSpPr>
        <p:spPr>
          <a:xfrm>
            <a:off x="2195736" y="764704"/>
            <a:ext cx="49618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Atrofia genitale </a:t>
            </a:r>
            <a:r>
              <a:rPr lang="it-IT" dirty="0" smtClean="0"/>
              <a:t>, </a:t>
            </a:r>
            <a:r>
              <a:rPr lang="it-IT" dirty="0" smtClean="0">
                <a:solidFill>
                  <a:srgbClr val="00B050"/>
                </a:solidFill>
              </a:rPr>
              <a:t>prolasso </a:t>
            </a:r>
            <a:r>
              <a:rPr lang="it-IT" dirty="0" smtClean="0"/>
              <a:t>ed </a:t>
            </a:r>
            <a:r>
              <a:rPr lang="it-IT" dirty="0" smtClean="0">
                <a:solidFill>
                  <a:srgbClr val="0070C0"/>
                </a:solidFill>
              </a:rPr>
              <a:t>incontinenza</a:t>
            </a:r>
            <a:r>
              <a:rPr lang="it-IT" dirty="0" smtClean="0"/>
              <a:t> sono</a:t>
            </a:r>
          </a:p>
          <a:p>
            <a:r>
              <a:rPr lang="it-IT" dirty="0"/>
              <a:t>p</a:t>
            </a:r>
            <a:r>
              <a:rPr lang="it-IT" dirty="0" smtClean="0"/>
              <a:t>atologie distinte anche se possono essere associate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3739315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una">
  <a:themeElements>
    <a:clrScheme name="Essenziale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Luna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Luna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403</TotalTime>
  <Words>1295</Words>
  <Application>Microsoft Office PowerPoint</Application>
  <PresentationFormat>Presentazione su schermo (4:3)</PresentationFormat>
  <Paragraphs>248</Paragraphs>
  <Slides>35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35</vt:i4>
      </vt:variant>
    </vt:vector>
  </HeadingPairs>
  <TitlesOfParts>
    <vt:vector size="36" baseType="lpstr">
      <vt:lpstr>Luna</vt:lpstr>
      <vt:lpstr>Atrofia genitourinaria  Green Park, 20 maggio 2017 Paolo Zampriolo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</vt:vector>
  </TitlesOfParts>
  <Company>Azienda Ospedaliera Carlo Poma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MNOSGIPRIM</dc:creator>
  <cp:lastModifiedBy>Paolo</cp:lastModifiedBy>
  <cp:revision>59</cp:revision>
  <dcterms:created xsi:type="dcterms:W3CDTF">2017-05-02T07:45:04Z</dcterms:created>
  <dcterms:modified xsi:type="dcterms:W3CDTF">2017-05-20T04:45:19Z</dcterms:modified>
</cp:coreProperties>
</file>