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9" r:id="rId2"/>
    <p:sldId id="271" r:id="rId3"/>
    <p:sldId id="272" r:id="rId4"/>
    <p:sldId id="273" r:id="rId5"/>
    <p:sldId id="287" r:id="rId6"/>
    <p:sldId id="283" r:id="rId7"/>
    <p:sldId id="282" r:id="rId8"/>
    <p:sldId id="285" r:id="rId9"/>
    <p:sldId id="286" r:id="rId10"/>
    <p:sldId id="275" r:id="rId11"/>
    <p:sldId id="288" r:id="rId12"/>
    <p:sldId id="278" r:id="rId13"/>
    <p:sldId id="280" r:id="rId14"/>
    <p:sldId id="279" r:id="rId15"/>
    <p:sldId id="281" r:id="rId16"/>
    <p:sldId id="269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99FF"/>
    <a:srgbClr val="FF0066"/>
    <a:srgbClr val="669900"/>
    <a:srgbClr val="996600"/>
    <a:srgbClr val="CC9900"/>
    <a:srgbClr val="00CC66"/>
    <a:srgbClr val="339966"/>
    <a:srgbClr val="D6009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Grafico%20in%20Microsoft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>
                <a:solidFill>
                  <a:schemeClr val="bg1"/>
                </a:solidFill>
              </a:defRPr>
            </a:pPr>
            <a:r>
              <a:rPr lang="it-IT" sz="2800" b="0" dirty="0">
                <a:solidFill>
                  <a:schemeClr val="bg1"/>
                </a:solidFill>
              </a:rPr>
              <a:t>Tasso di </a:t>
            </a:r>
            <a:r>
              <a:rPr lang="it-IT" sz="2800" b="0" dirty="0" err="1">
                <a:solidFill>
                  <a:schemeClr val="bg1"/>
                </a:solidFill>
              </a:rPr>
              <a:t>abortività</a:t>
            </a:r>
            <a:r>
              <a:rPr lang="it-IT" sz="2800" b="0" dirty="0">
                <a:solidFill>
                  <a:schemeClr val="bg1"/>
                </a:solidFill>
              </a:rPr>
              <a:t> a livello regionale – Anno 2014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92544842889758"/>
          <c:y val="9.3798225308641972E-2"/>
          <c:w val="0.8414769864382462"/>
          <c:h val="0.8452127077865266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699FF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E6E-4785-AFFB-5D4EF76DFEE7}"/>
              </c:ext>
            </c:extLst>
          </c:dPt>
          <c:dLbls>
            <c:dLbl>
              <c:idx val="12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E6E-4785-AFFB-5D4EF76DFE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'[Grafico in Microsoft PowerPoint]Foglio1'!$A$4:$A$23</c:f>
              <c:strCache>
                <c:ptCount val="20"/>
                <c:pt idx="0">
                  <c:v>Trentino A.A.</c:v>
                </c:pt>
                <c:pt idx="1">
                  <c:v>Calabria</c:v>
                </c:pt>
                <c:pt idx="2">
                  <c:v>Veneto</c:v>
                </c:pt>
                <c:pt idx="3">
                  <c:v>Sardegna</c:v>
                </c:pt>
                <c:pt idx="4">
                  <c:v>Sicilia</c:v>
                </c:pt>
                <c:pt idx="5">
                  <c:v>Marche</c:v>
                </c:pt>
                <c:pt idx="6">
                  <c:v>Basilicata</c:v>
                </c:pt>
                <c:pt idx="7">
                  <c:v>Friuli V.G.</c:v>
                </c:pt>
                <c:pt idx="8">
                  <c:v>Campania</c:v>
                </c:pt>
                <c:pt idx="9">
                  <c:v>Umbria</c:v>
                </c:pt>
                <c:pt idx="10">
                  <c:v>Molise</c:v>
                </c:pt>
                <c:pt idx="11">
                  <c:v>Abruzzo</c:v>
                </c:pt>
                <c:pt idx="12">
                  <c:v>Lombardia</c:v>
                </c:pt>
                <c:pt idx="13">
                  <c:v>Lazio</c:v>
                </c:pt>
                <c:pt idx="14">
                  <c:v>Toscana</c:v>
                </c:pt>
                <c:pt idx="15">
                  <c:v>Valle d'Aosta</c:v>
                </c:pt>
                <c:pt idx="16">
                  <c:v>Emilia Romagna</c:v>
                </c:pt>
                <c:pt idx="17">
                  <c:v>Piemonte</c:v>
                </c:pt>
                <c:pt idx="18">
                  <c:v>Puglia</c:v>
                </c:pt>
                <c:pt idx="19">
                  <c:v>Liguria</c:v>
                </c:pt>
              </c:strCache>
            </c:strRef>
          </c:cat>
          <c:val>
            <c:numRef>
              <c:f>'[Grafico in Microsoft PowerPoint]Foglio1'!$B$4:$B$23</c:f>
              <c:numCache>
                <c:formatCode>General</c:formatCode>
                <c:ptCount val="20"/>
                <c:pt idx="0">
                  <c:v>5.66</c:v>
                </c:pt>
                <c:pt idx="1">
                  <c:v>5.75</c:v>
                </c:pt>
                <c:pt idx="2">
                  <c:v>5.8</c:v>
                </c:pt>
                <c:pt idx="3">
                  <c:v>5.83</c:v>
                </c:pt>
                <c:pt idx="4">
                  <c:v>6.02</c:v>
                </c:pt>
                <c:pt idx="5">
                  <c:v>6.05</c:v>
                </c:pt>
                <c:pt idx="6">
                  <c:v>6.6</c:v>
                </c:pt>
                <c:pt idx="7">
                  <c:v>6.61</c:v>
                </c:pt>
                <c:pt idx="8">
                  <c:v>7.01</c:v>
                </c:pt>
                <c:pt idx="9">
                  <c:v>7.49</c:v>
                </c:pt>
                <c:pt idx="10">
                  <c:v>7.58</c:v>
                </c:pt>
                <c:pt idx="11">
                  <c:v>7.63</c:v>
                </c:pt>
                <c:pt idx="12">
                  <c:v>7.69</c:v>
                </c:pt>
                <c:pt idx="13">
                  <c:v>8.36</c:v>
                </c:pt>
                <c:pt idx="14">
                  <c:v>8.67</c:v>
                </c:pt>
                <c:pt idx="15">
                  <c:v>8.84</c:v>
                </c:pt>
                <c:pt idx="16">
                  <c:v>9.1199999999999992</c:v>
                </c:pt>
                <c:pt idx="17">
                  <c:v>9.19</c:v>
                </c:pt>
                <c:pt idx="18">
                  <c:v>9.3000000000000007</c:v>
                </c:pt>
                <c:pt idx="19">
                  <c:v>10.88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6E-4785-AFFB-5D4EF76DF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61088"/>
        <c:axId val="119962624"/>
      </c:barChart>
      <c:catAx>
        <c:axId val="119961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solidFill>
                  <a:schemeClr val="bg1"/>
                </a:solidFill>
              </a:defRPr>
            </a:pPr>
            <a:endParaRPr lang="it-IT"/>
          </a:p>
        </c:txPr>
        <c:crossAx val="119962624"/>
        <c:crosses val="autoZero"/>
        <c:auto val="1"/>
        <c:lblAlgn val="ctr"/>
        <c:lblOffset val="100"/>
        <c:noMultiLvlLbl val="0"/>
      </c:catAx>
      <c:valAx>
        <c:axId val="1199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it-IT"/>
          </a:p>
        </c:txPr>
        <c:crossAx val="119961088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400" b="1">
          <a:solidFill>
            <a:schemeClr val="bg1"/>
          </a:solidFill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sz="2400" dirty="0"/>
              <a:t>% IVG per tempi di attesa – Anno 2014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&lt; 14 gg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Lecco</c:v>
                </c:pt>
                <c:pt idx="1">
                  <c:v>Varese</c:v>
                </c:pt>
                <c:pt idx="2">
                  <c:v>Monza e Brianza</c:v>
                </c:pt>
                <c:pt idx="3">
                  <c:v>Lodi</c:v>
                </c:pt>
                <c:pt idx="4">
                  <c:v>Pavia</c:v>
                </c:pt>
                <c:pt idx="5">
                  <c:v>Brescia</c:v>
                </c:pt>
                <c:pt idx="6">
                  <c:v>Milano</c:v>
                </c:pt>
                <c:pt idx="7">
                  <c:v>Como</c:v>
                </c:pt>
                <c:pt idx="8">
                  <c:v>Mantova</c:v>
                </c:pt>
                <c:pt idx="9">
                  <c:v>Bergamo</c:v>
                </c:pt>
                <c:pt idx="10">
                  <c:v>Cremona</c:v>
                </c:pt>
                <c:pt idx="11">
                  <c:v>Sondrio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83.4</c:v>
                </c:pt>
                <c:pt idx="1">
                  <c:v>82.9</c:v>
                </c:pt>
                <c:pt idx="2">
                  <c:v>66.900000000000006</c:v>
                </c:pt>
                <c:pt idx="3">
                  <c:v>61.8</c:v>
                </c:pt>
                <c:pt idx="4">
                  <c:v>61.6</c:v>
                </c:pt>
                <c:pt idx="5">
                  <c:v>59</c:v>
                </c:pt>
                <c:pt idx="6">
                  <c:v>53.7</c:v>
                </c:pt>
                <c:pt idx="7">
                  <c:v>53.5</c:v>
                </c:pt>
                <c:pt idx="8">
                  <c:v>53.1</c:v>
                </c:pt>
                <c:pt idx="9">
                  <c:v>52.1</c:v>
                </c:pt>
                <c:pt idx="10">
                  <c:v>51.7</c:v>
                </c:pt>
                <c:pt idx="11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20-4743-B26E-6F889E00BEF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15-21 gg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Lecco</c:v>
                </c:pt>
                <c:pt idx="1">
                  <c:v>Varese</c:v>
                </c:pt>
                <c:pt idx="2">
                  <c:v>Monza e Brianza</c:v>
                </c:pt>
                <c:pt idx="3">
                  <c:v>Lodi</c:v>
                </c:pt>
                <c:pt idx="4">
                  <c:v>Pavia</c:v>
                </c:pt>
                <c:pt idx="5">
                  <c:v>Brescia</c:v>
                </c:pt>
                <c:pt idx="6">
                  <c:v>Milano</c:v>
                </c:pt>
                <c:pt idx="7">
                  <c:v>Como</c:v>
                </c:pt>
                <c:pt idx="8">
                  <c:v>Mantova</c:v>
                </c:pt>
                <c:pt idx="9">
                  <c:v>Bergamo</c:v>
                </c:pt>
                <c:pt idx="10">
                  <c:v>Cremona</c:v>
                </c:pt>
                <c:pt idx="11">
                  <c:v>Sondrio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12.3</c:v>
                </c:pt>
                <c:pt idx="1">
                  <c:v>11.2</c:v>
                </c:pt>
                <c:pt idx="2">
                  <c:v>22.9</c:v>
                </c:pt>
                <c:pt idx="3">
                  <c:v>29.3</c:v>
                </c:pt>
                <c:pt idx="4">
                  <c:v>24.2</c:v>
                </c:pt>
                <c:pt idx="5">
                  <c:v>29.2</c:v>
                </c:pt>
                <c:pt idx="6">
                  <c:v>25.4</c:v>
                </c:pt>
                <c:pt idx="7">
                  <c:v>33.6</c:v>
                </c:pt>
                <c:pt idx="8">
                  <c:v>32.1</c:v>
                </c:pt>
                <c:pt idx="9">
                  <c:v>25</c:v>
                </c:pt>
                <c:pt idx="10">
                  <c:v>35.700000000000003</c:v>
                </c:pt>
                <c:pt idx="11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20-4743-B26E-6F889E00BEFB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22-28 gg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Lecco</c:v>
                </c:pt>
                <c:pt idx="1">
                  <c:v>Varese</c:v>
                </c:pt>
                <c:pt idx="2">
                  <c:v>Monza e Brianza</c:v>
                </c:pt>
                <c:pt idx="3">
                  <c:v>Lodi</c:v>
                </c:pt>
                <c:pt idx="4">
                  <c:v>Pavia</c:v>
                </c:pt>
                <c:pt idx="5">
                  <c:v>Brescia</c:v>
                </c:pt>
                <c:pt idx="6">
                  <c:v>Milano</c:v>
                </c:pt>
                <c:pt idx="7">
                  <c:v>Como</c:v>
                </c:pt>
                <c:pt idx="8">
                  <c:v>Mantova</c:v>
                </c:pt>
                <c:pt idx="9">
                  <c:v>Bergamo</c:v>
                </c:pt>
                <c:pt idx="10">
                  <c:v>Cremona</c:v>
                </c:pt>
                <c:pt idx="11">
                  <c:v>Sondrio</c:v>
                </c:pt>
              </c:strCache>
            </c:str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2.7</c:v>
                </c:pt>
                <c:pt idx="1">
                  <c:v>3.9</c:v>
                </c:pt>
                <c:pt idx="2">
                  <c:v>7.3</c:v>
                </c:pt>
                <c:pt idx="3">
                  <c:v>6.1</c:v>
                </c:pt>
                <c:pt idx="4">
                  <c:v>9</c:v>
                </c:pt>
                <c:pt idx="5">
                  <c:v>8.1999999999999993</c:v>
                </c:pt>
                <c:pt idx="6">
                  <c:v>8.8000000000000007</c:v>
                </c:pt>
                <c:pt idx="7">
                  <c:v>9.1</c:v>
                </c:pt>
                <c:pt idx="8">
                  <c:v>11.6</c:v>
                </c:pt>
                <c:pt idx="9">
                  <c:v>15.6</c:v>
                </c:pt>
                <c:pt idx="10">
                  <c:v>9.6</c:v>
                </c:pt>
                <c:pt idx="11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20-4743-B26E-6F889E00BEFB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&gt; 29 gg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Lecco</c:v>
                </c:pt>
                <c:pt idx="1">
                  <c:v>Varese</c:v>
                </c:pt>
                <c:pt idx="2">
                  <c:v>Monza e Brianza</c:v>
                </c:pt>
                <c:pt idx="3">
                  <c:v>Lodi</c:v>
                </c:pt>
                <c:pt idx="4">
                  <c:v>Pavia</c:v>
                </c:pt>
                <c:pt idx="5">
                  <c:v>Brescia</c:v>
                </c:pt>
                <c:pt idx="6">
                  <c:v>Milano</c:v>
                </c:pt>
                <c:pt idx="7">
                  <c:v>Como</c:v>
                </c:pt>
                <c:pt idx="8">
                  <c:v>Mantova</c:v>
                </c:pt>
                <c:pt idx="9">
                  <c:v>Bergamo</c:v>
                </c:pt>
                <c:pt idx="10">
                  <c:v>Cremona</c:v>
                </c:pt>
                <c:pt idx="11">
                  <c:v>Sondrio</c:v>
                </c:pt>
              </c:strCache>
            </c:str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1.3</c:v>
                </c:pt>
                <c:pt idx="1">
                  <c:v>1.1000000000000001</c:v>
                </c:pt>
                <c:pt idx="2">
                  <c:v>1.9</c:v>
                </c:pt>
                <c:pt idx="3">
                  <c:v>2.5</c:v>
                </c:pt>
                <c:pt idx="4">
                  <c:v>3</c:v>
                </c:pt>
                <c:pt idx="5">
                  <c:v>2.7</c:v>
                </c:pt>
                <c:pt idx="6">
                  <c:v>2.4</c:v>
                </c:pt>
                <c:pt idx="7">
                  <c:v>2.9</c:v>
                </c:pt>
                <c:pt idx="8">
                  <c:v>2.2999999999999998</c:v>
                </c:pt>
                <c:pt idx="9">
                  <c:v>5.7</c:v>
                </c:pt>
                <c:pt idx="10">
                  <c:v>2.2000000000000002</c:v>
                </c:pt>
                <c:pt idx="1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20-4743-B26E-6F889E00BEFB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Non indicato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Lecco</c:v>
                </c:pt>
                <c:pt idx="1">
                  <c:v>Varese</c:v>
                </c:pt>
                <c:pt idx="2">
                  <c:v>Monza e Brianza</c:v>
                </c:pt>
                <c:pt idx="3">
                  <c:v>Lodi</c:v>
                </c:pt>
                <c:pt idx="4">
                  <c:v>Pavia</c:v>
                </c:pt>
                <c:pt idx="5">
                  <c:v>Brescia</c:v>
                </c:pt>
                <c:pt idx="6">
                  <c:v>Milano</c:v>
                </c:pt>
                <c:pt idx="7">
                  <c:v>Como</c:v>
                </c:pt>
                <c:pt idx="8">
                  <c:v>Mantova</c:v>
                </c:pt>
                <c:pt idx="9">
                  <c:v>Bergamo</c:v>
                </c:pt>
                <c:pt idx="10">
                  <c:v>Cremona</c:v>
                </c:pt>
                <c:pt idx="11">
                  <c:v>Sondrio</c:v>
                </c:pt>
              </c:strCache>
            </c:strRef>
          </c:cat>
          <c:val>
            <c:numRef>
              <c:f>Foglio1!$F$2:$F$13</c:f>
              <c:numCache>
                <c:formatCode>General</c:formatCode>
                <c:ptCount val="12"/>
                <c:pt idx="0">
                  <c:v>0.3</c:v>
                </c:pt>
                <c:pt idx="1">
                  <c:v>0.9</c:v>
                </c:pt>
                <c:pt idx="2">
                  <c:v>1</c:v>
                </c:pt>
                <c:pt idx="3">
                  <c:v>0.3</c:v>
                </c:pt>
                <c:pt idx="4">
                  <c:v>2.2000000000000002</c:v>
                </c:pt>
                <c:pt idx="5">
                  <c:v>0.9</c:v>
                </c:pt>
                <c:pt idx="6">
                  <c:v>10.1</c:v>
                </c:pt>
                <c:pt idx="7">
                  <c:v>0.9</c:v>
                </c:pt>
                <c:pt idx="8">
                  <c:v>0.9</c:v>
                </c:pt>
                <c:pt idx="9">
                  <c:v>1.7</c:v>
                </c:pt>
                <c:pt idx="10">
                  <c:v>0.7</c:v>
                </c:pt>
                <c:pt idx="1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20-4743-B26E-6F889E00B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146304"/>
        <c:axId val="136202496"/>
        <c:axId val="0"/>
      </c:bar3DChart>
      <c:catAx>
        <c:axId val="1361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36202496"/>
        <c:crosses val="autoZero"/>
        <c:auto val="1"/>
        <c:lblAlgn val="ctr"/>
        <c:lblOffset val="100"/>
        <c:noMultiLvlLbl val="0"/>
      </c:catAx>
      <c:valAx>
        <c:axId val="13620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3614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  <a:ln>
      <a:noFill/>
    </a:ln>
    <a:effectLst/>
  </c:spPr>
  <c:txPr>
    <a:bodyPr/>
    <a:lstStyle/>
    <a:p>
      <a:pPr>
        <a:defRPr sz="14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sz="2400" dirty="0"/>
              <a:t>% IVG</a:t>
            </a:r>
            <a:r>
              <a:rPr lang="it-IT" sz="2400" baseline="0" dirty="0"/>
              <a:t> per tipo di intervento – Anno 2014</a:t>
            </a:r>
            <a:endParaRPr lang="it-IT" sz="2400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RCU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Pavia</c:v>
                </c:pt>
                <c:pt idx="1">
                  <c:v>Como</c:v>
                </c:pt>
                <c:pt idx="2">
                  <c:v>Bergamo</c:v>
                </c:pt>
                <c:pt idx="3">
                  <c:v>Lodi</c:v>
                </c:pt>
                <c:pt idx="4">
                  <c:v>Brescia</c:v>
                </c:pt>
                <c:pt idx="5">
                  <c:v>Varese</c:v>
                </c:pt>
                <c:pt idx="6">
                  <c:v>Cremona</c:v>
                </c:pt>
                <c:pt idx="7">
                  <c:v>Mantova</c:v>
                </c:pt>
                <c:pt idx="8">
                  <c:v>Milano</c:v>
                </c:pt>
                <c:pt idx="9">
                  <c:v>Monza e Brianza</c:v>
                </c:pt>
                <c:pt idx="10">
                  <c:v>Lecco</c:v>
                </c:pt>
                <c:pt idx="11">
                  <c:v>Sondrio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1.3</c:v>
                </c:pt>
                <c:pt idx="1">
                  <c:v>17.899999999999999</c:v>
                </c:pt>
                <c:pt idx="2">
                  <c:v>3.1</c:v>
                </c:pt>
                <c:pt idx="3">
                  <c:v>6.4</c:v>
                </c:pt>
                <c:pt idx="4">
                  <c:v>5.7</c:v>
                </c:pt>
                <c:pt idx="5">
                  <c:v>7.2</c:v>
                </c:pt>
                <c:pt idx="6">
                  <c:v>16.399999999999999</c:v>
                </c:pt>
                <c:pt idx="7">
                  <c:v>25</c:v>
                </c:pt>
                <c:pt idx="8">
                  <c:v>13</c:v>
                </c:pt>
                <c:pt idx="9">
                  <c:v>3.5</c:v>
                </c:pt>
                <c:pt idx="10">
                  <c:v>24</c:v>
                </c:pt>
                <c:pt idx="11">
                  <c:v>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B-47BC-ADB8-141DD8C7747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Metodo Karman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Pavia</c:v>
                </c:pt>
                <c:pt idx="1">
                  <c:v>Como</c:v>
                </c:pt>
                <c:pt idx="2">
                  <c:v>Bergamo</c:v>
                </c:pt>
                <c:pt idx="3">
                  <c:v>Lodi</c:v>
                </c:pt>
                <c:pt idx="4">
                  <c:v>Brescia</c:v>
                </c:pt>
                <c:pt idx="5">
                  <c:v>Varese</c:v>
                </c:pt>
                <c:pt idx="6">
                  <c:v>Cremona</c:v>
                </c:pt>
                <c:pt idx="7">
                  <c:v>Mantova</c:v>
                </c:pt>
                <c:pt idx="8">
                  <c:v>Milano</c:v>
                </c:pt>
                <c:pt idx="9">
                  <c:v>Monza e Brianza</c:v>
                </c:pt>
                <c:pt idx="10">
                  <c:v>Lecco</c:v>
                </c:pt>
                <c:pt idx="11">
                  <c:v>Sondrio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92.7</c:v>
                </c:pt>
                <c:pt idx="1">
                  <c:v>77.5</c:v>
                </c:pt>
                <c:pt idx="2">
                  <c:v>76.3</c:v>
                </c:pt>
                <c:pt idx="3">
                  <c:v>74</c:v>
                </c:pt>
                <c:pt idx="4">
                  <c:v>71</c:v>
                </c:pt>
                <c:pt idx="5">
                  <c:v>69</c:v>
                </c:pt>
                <c:pt idx="6">
                  <c:v>63.9</c:v>
                </c:pt>
                <c:pt idx="7">
                  <c:v>57</c:v>
                </c:pt>
                <c:pt idx="8">
                  <c:v>44.7</c:v>
                </c:pt>
                <c:pt idx="9">
                  <c:v>39.4</c:v>
                </c:pt>
                <c:pt idx="10">
                  <c:v>0.5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8B-47BC-ADB8-141DD8C7747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Altre forme di isterosuzione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Pavia</c:v>
                </c:pt>
                <c:pt idx="1">
                  <c:v>Como</c:v>
                </c:pt>
                <c:pt idx="2">
                  <c:v>Bergamo</c:v>
                </c:pt>
                <c:pt idx="3">
                  <c:v>Lodi</c:v>
                </c:pt>
                <c:pt idx="4">
                  <c:v>Brescia</c:v>
                </c:pt>
                <c:pt idx="5">
                  <c:v>Varese</c:v>
                </c:pt>
                <c:pt idx="6">
                  <c:v>Cremona</c:v>
                </c:pt>
                <c:pt idx="7">
                  <c:v>Mantova</c:v>
                </c:pt>
                <c:pt idx="8">
                  <c:v>Milano</c:v>
                </c:pt>
                <c:pt idx="9">
                  <c:v>Monza e Brianza</c:v>
                </c:pt>
                <c:pt idx="10">
                  <c:v>Lecco</c:v>
                </c:pt>
                <c:pt idx="11">
                  <c:v>Sondrio</c:v>
                </c:pt>
              </c:strCache>
            </c:str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1.7</c:v>
                </c:pt>
                <c:pt idx="1">
                  <c:v>4.0999999999999996</c:v>
                </c:pt>
                <c:pt idx="2">
                  <c:v>15.6</c:v>
                </c:pt>
                <c:pt idx="3">
                  <c:v>18.2</c:v>
                </c:pt>
                <c:pt idx="4">
                  <c:v>18.2</c:v>
                </c:pt>
                <c:pt idx="5">
                  <c:v>22</c:v>
                </c:pt>
                <c:pt idx="6">
                  <c:v>17.7</c:v>
                </c:pt>
                <c:pt idx="7">
                  <c:v>5.6</c:v>
                </c:pt>
                <c:pt idx="8">
                  <c:v>36.9</c:v>
                </c:pt>
                <c:pt idx="9">
                  <c:v>55.3</c:v>
                </c:pt>
                <c:pt idx="10">
                  <c:v>70.5</c:v>
                </c:pt>
                <c:pt idx="11">
                  <c:v>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8B-47BC-ADB8-141DD8C77475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RU486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2"/>
              <c:layout>
                <c:manualLayout>
                  <c:x val="4.578754578754579E-3"/>
                  <c:y val="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8B-47BC-ADB8-141DD8C77475}"/>
                </c:ext>
              </c:extLst>
            </c:dLbl>
            <c:dLbl>
              <c:idx val="3"/>
              <c:layout>
                <c:manualLayout>
                  <c:x val="4.5786644457904303E-3"/>
                  <c:y val="-2.3148148148147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8B-47BC-ADB8-141DD8C77475}"/>
                </c:ext>
              </c:extLst>
            </c:dLbl>
            <c:dLbl>
              <c:idx val="4"/>
              <c:layout>
                <c:manualLayout>
                  <c:x val="5.7234432234432231E-3"/>
                  <c:y val="2.3148148148148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8B-47BC-ADB8-141DD8C77475}"/>
                </c:ext>
              </c:extLst>
            </c:dLbl>
            <c:dLbl>
              <c:idx val="5"/>
              <c:layout>
                <c:manualLayout>
                  <c:x val="3.434065934065934E-3"/>
                  <c:y val="-6.9444444444444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8B-47BC-ADB8-141DD8C77475}"/>
                </c:ext>
              </c:extLst>
            </c:dLbl>
            <c:dLbl>
              <c:idx val="6"/>
              <c:layout>
                <c:manualLayout>
                  <c:x val="0"/>
                  <c:y val="-2.3148148148148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8B-47BC-ADB8-141DD8C77475}"/>
                </c:ext>
              </c:extLst>
            </c:dLbl>
            <c:dLbl>
              <c:idx val="7"/>
              <c:layout>
                <c:manualLayout>
                  <c:x val="3.4340659340660181E-3"/>
                  <c:y val="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8B-47BC-ADB8-141DD8C77475}"/>
                </c:ext>
              </c:extLst>
            </c:dLbl>
            <c:dLbl>
              <c:idx val="8"/>
              <c:layout>
                <c:manualLayout>
                  <c:x val="5.723443223443223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8B-47BC-ADB8-141DD8C77475}"/>
                </c:ext>
              </c:extLst>
            </c:dLbl>
            <c:dLbl>
              <c:idx val="9"/>
              <c:layout>
                <c:manualLayout>
                  <c:x val="4.5787545787545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8B-47BC-ADB8-141DD8C77475}"/>
                </c:ext>
              </c:extLst>
            </c:dLbl>
            <c:dLbl>
              <c:idx val="10"/>
              <c:layout>
                <c:manualLayout>
                  <c:x val="0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8B-47BC-ADB8-141DD8C77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Foglio1!$A$2:$A$13</c:f>
              <c:strCache>
                <c:ptCount val="12"/>
                <c:pt idx="0">
                  <c:v>Pavia</c:v>
                </c:pt>
                <c:pt idx="1">
                  <c:v>Como</c:v>
                </c:pt>
                <c:pt idx="2">
                  <c:v>Bergamo</c:v>
                </c:pt>
                <c:pt idx="3">
                  <c:v>Lodi</c:v>
                </c:pt>
                <c:pt idx="4">
                  <c:v>Brescia</c:v>
                </c:pt>
                <c:pt idx="5">
                  <c:v>Varese</c:v>
                </c:pt>
                <c:pt idx="6">
                  <c:v>Cremona</c:v>
                </c:pt>
                <c:pt idx="7">
                  <c:v>Mantova</c:v>
                </c:pt>
                <c:pt idx="8">
                  <c:v>Milano</c:v>
                </c:pt>
                <c:pt idx="9">
                  <c:v>Monza e Brianza</c:v>
                </c:pt>
                <c:pt idx="10">
                  <c:v>Lecco</c:v>
                </c:pt>
                <c:pt idx="11">
                  <c:v>Sondrio</c:v>
                </c:pt>
              </c:strCache>
            </c:str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2.4</c:v>
                </c:pt>
                <c:pt idx="1">
                  <c:v>0.22</c:v>
                </c:pt>
                <c:pt idx="2">
                  <c:v>2.2000000000000002</c:v>
                </c:pt>
                <c:pt idx="3">
                  <c:v>0.7</c:v>
                </c:pt>
                <c:pt idx="4">
                  <c:v>2.1</c:v>
                </c:pt>
                <c:pt idx="5">
                  <c:v>0.27</c:v>
                </c:pt>
                <c:pt idx="6">
                  <c:v>0.2</c:v>
                </c:pt>
                <c:pt idx="7">
                  <c:v>9.6</c:v>
                </c:pt>
                <c:pt idx="8">
                  <c:v>3.3</c:v>
                </c:pt>
                <c:pt idx="9">
                  <c:v>0</c:v>
                </c:pt>
                <c:pt idx="10">
                  <c:v>0.5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8B-47BC-ADB8-141DD8C77475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PGE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Pavia</c:v>
                </c:pt>
                <c:pt idx="1">
                  <c:v>Como</c:v>
                </c:pt>
                <c:pt idx="2">
                  <c:v>Bergamo</c:v>
                </c:pt>
                <c:pt idx="3">
                  <c:v>Lodi</c:v>
                </c:pt>
                <c:pt idx="4">
                  <c:v>Brescia</c:v>
                </c:pt>
                <c:pt idx="5">
                  <c:v>Varese</c:v>
                </c:pt>
                <c:pt idx="6">
                  <c:v>Cremona</c:v>
                </c:pt>
                <c:pt idx="7">
                  <c:v>Mantova</c:v>
                </c:pt>
                <c:pt idx="8">
                  <c:v>Milano</c:v>
                </c:pt>
                <c:pt idx="9">
                  <c:v>Monza e Brianza</c:v>
                </c:pt>
                <c:pt idx="10">
                  <c:v>Lecco</c:v>
                </c:pt>
                <c:pt idx="11">
                  <c:v>Sondrio</c:v>
                </c:pt>
              </c:strCache>
            </c:strRef>
          </c:cat>
          <c:val>
            <c:numRef>
              <c:f>Foglio1!$F$2:$F$13</c:f>
              <c:numCache>
                <c:formatCode>General</c:formatCode>
                <c:ptCount val="12"/>
                <c:pt idx="0">
                  <c:v>1</c:v>
                </c:pt>
                <c:pt idx="1">
                  <c:v>0.22</c:v>
                </c:pt>
                <c:pt idx="2">
                  <c:v>2.4</c:v>
                </c:pt>
                <c:pt idx="3">
                  <c:v>0</c:v>
                </c:pt>
                <c:pt idx="4">
                  <c:v>2.7</c:v>
                </c:pt>
                <c:pt idx="5">
                  <c:v>0</c:v>
                </c:pt>
                <c:pt idx="6">
                  <c:v>0.7</c:v>
                </c:pt>
                <c:pt idx="7">
                  <c:v>2.1</c:v>
                </c:pt>
                <c:pt idx="8">
                  <c:v>1.8</c:v>
                </c:pt>
                <c:pt idx="9">
                  <c:v>1.8</c:v>
                </c:pt>
                <c:pt idx="10">
                  <c:v>3.5</c:v>
                </c:pt>
                <c:pt idx="11">
                  <c:v>4.8600000000000003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88B-47BC-ADB8-141DD8C77475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Altro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Pavia</c:v>
                </c:pt>
                <c:pt idx="1">
                  <c:v>Como</c:v>
                </c:pt>
                <c:pt idx="2">
                  <c:v>Bergamo</c:v>
                </c:pt>
                <c:pt idx="3">
                  <c:v>Lodi</c:v>
                </c:pt>
                <c:pt idx="4">
                  <c:v>Brescia</c:v>
                </c:pt>
                <c:pt idx="5">
                  <c:v>Varese</c:v>
                </c:pt>
                <c:pt idx="6">
                  <c:v>Cremona</c:v>
                </c:pt>
                <c:pt idx="7">
                  <c:v>Mantova</c:v>
                </c:pt>
                <c:pt idx="8">
                  <c:v>Milano</c:v>
                </c:pt>
                <c:pt idx="9">
                  <c:v>Monza e Brianza</c:v>
                </c:pt>
                <c:pt idx="10">
                  <c:v>Lecco</c:v>
                </c:pt>
                <c:pt idx="11">
                  <c:v>Sondrio</c:v>
                </c:pt>
              </c:strCache>
            </c:strRef>
          </c:cat>
          <c:val>
            <c:numRef>
              <c:f>Foglio1!$G$2:$G$13</c:f>
              <c:numCache>
                <c:formatCode>General</c:formatCode>
                <c:ptCount val="12"/>
                <c:pt idx="0">
                  <c:v>0.9</c:v>
                </c:pt>
                <c:pt idx="1">
                  <c:v>0</c:v>
                </c:pt>
                <c:pt idx="2">
                  <c:v>0.3</c:v>
                </c:pt>
                <c:pt idx="3">
                  <c:v>0.7</c:v>
                </c:pt>
                <c:pt idx="4">
                  <c:v>0.4</c:v>
                </c:pt>
                <c:pt idx="5">
                  <c:v>0</c:v>
                </c:pt>
                <c:pt idx="6">
                  <c:v>1.1000000000000001</c:v>
                </c:pt>
                <c:pt idx="7">
                  <c:v>0.6</c:v>
                </c:pt>
                <c:pt idx="8">
                  <c:v>0.18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88B-47BC-ADB8-141DD8C77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633792"/>
        <c:axId val="162299904"/>
        <c:axId val="0"/>
      </c:bar3DChart>
      <c:catAx>
        <c:axId val="1596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62299904"/>
        <c:crosses val="autoZero"/>
        <c:auto val="1"/>
        <c:lblAlgn val="ctr"/>
        <c:lblOffset val="100"/>
        <c:noMultiLvlLbl val="0"/>
      </c:catAx>
      <c:valAx>
        <c:axId val="16229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5963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>
                <a:solidFill>
                  <a:schemeClr val="bg1"/>
                </a:solidFill>
              </a:defRPr>
            </a:pPr>
            <a:r>
              <a:rPr lang="it-IT" sz="2800" b="0" dirty="0">
                <a:solidFill>
                  <a:schemeClr val="bg1"/>
                </a:solidFill>
              </a:rPr>
              <a:t>Tasso di </a:t>
            </a:r>
            <a:r>
              <a:rPr lang="it-IT" sz="2800" b="0" dirty="0" err="1">
                <a:solidFill>
                  <a:schemeClr val="bg1"/>
                </a:solidFill>
              </a:rPr>
              <a:t>abortività</a:t>
            </a:r>
            <a:r>
              <a:rPr lang="it-IT" sz="2800" b="0" dirty="0">
                <a:solidFill>
                  <a:schemeClr val="bg1"/>
                </a:solidFill>
              </a:rPr>
              <a:t> a livello provinciale</a:t>
            </a:r>
            <a:r>
              <a:rPr lang="it-IT" sz="2800" b="0" baseline="0" dirty="0">
                <a:solidFill>
                  <a:schemeClr val="bg1"/>
                </a:solidFill>
              </a:rPr>
              <a:t> – Anno 2014</a:t>
            </a:r>
            <a:endParaRPr lang="it-IT" sz="2800" b="0" dirty="0">
              <a:solidFill>
                <a:schemeClr val="bg1"/>
              </a:solidFill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3ED9-40CA-9EF0-55E81C782669}"/>
              </c:ext>
            </c:extLst>
          </c:dPt>
          <c:dLbls>
            <c:dLbl>
              <c:idx val="7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ED9-40CA-9EF0-55E81C7826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'[Grafico 2 in Microsoft PowerPoint]Foglio1'!$B$4:$B$15</c:f>
              <c:strCache>
                <c:ptCount val="12"/>
                <c:pt idx="0">
                  <c:v>Sondrio</c:v>
                </c:pt>
                <c:pt idx="1">
                  <c:v>Lecco</c:v>
                </c:pt>
                <c:pt idx="2">
                  <c:v>Como</c:v>
                </c:pt>
                <c:pt idx="3">
                  <c:v>Varese</c:v>
                </c:pt>
                <c:pt idx="4">
                  <c:v>Monza e Brianza</c:v>
                </c:pt>
                <c:pt idx="5">
                  <c:v>Bergamo</c:v>
                </c:pt>
                <c:pt idx="6">
                  <c:v>Brescia</c:v>
                </c:pt>
                <c:pt idx="7">
                  <c:v>Mantova</c:v>
                </c:pt>
                <c:pt idx="8">
                  <c:v>Lodi</c:v>
                </c:pt>
                <c:pt idx="9">
                  <c:v>Pavia</c:v>
                </c:pt>
                <c:pt idx="10">
                  <c:v>Cremona</c:v>
                </c:pt>
                <c:pt idx="11">
                  <c:v>Milano</c:v>
                </c:pt>
              </c:strCache>
            </c:strRef>
          </c:cat>
          <c:val>
            <c:numRef>
              <c:f>'[Grafico 2 in Microsoft PowerPoint]Foglio1'!$C$4:$C$15</c:f>
              <c:numCache>
                <c:formatCode>General</c:formatCode>
                <c:ptCount val="12"/>
                <c:pt idx="0">
                  <c:v>3.9</c:v>
                </c:pt>
                <c:pt idx="1">
                  <c:v>4.84</c:v>
                </c:pt>
                <c:pt idx="2">
                  <c:v>4.88</c:v>
                </c:pt>
                <c:pt idx="3">
                  <c:v>5.14</c:v>
                </c:pt>
                <c:pt idx="4">
                  <c:v>5.99</c:v>
                </c:pt>
                <c:pt idx="5">
                  <c:v>6.15</c:v>
                </c:pt>
                <c:pt idx="6">
                  <c:v>6.63</c:v>
                </c:pt>
                <c:pt idx="7">
                  <c:v>6.7</c:v>
                </c:pt>
                <c:pt idx="8">
                  <c:v>6.8</c:v>
                </c:pt>
                <c:pt idx="9">
                  <c:v>6.92</c:v>
                </c:pt>
                <c:pt idx="10">
                  <c:v>6.97</c:v>
                </c:pt>
                <c:pt idx="11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0CA-9EF0-55E81C782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96416"/>
        <c:axId val="119997952"/>
      </c:barChart>
      <c:catAx>
        <c:axId val="119996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it-IT"/>
          </a:p>
        </c:txPr>
        <c:crossAx val="119997952"/>
        <c:crosses val="autoZero"/>
        <c:auto val="1"/>
        <c:lblAlgn val="ctr"/>
        <c:lblOffset val="100"/>
        <c:noMultiLvlLbl val="0"/>
      </c:catAx>
      <c:valAx>
        <c:axId val="1199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it-IT"/>
          </a:p>
        </c:txPr>
        <c:crossAx val="119996416"/>
        <c:crosses val="autoZero"/>
        <c:crossBetween val="between"/>
      </c:valAx>
    </c:plotArea>
    <c:plotVisOnly val="1"/>
    <c:dispBlanksAs val="gap"/>
    <c:showDLblsOverMax val="0"/>
  </c:chart>
  <c:spPr>
    <a:solidFill>
      <a:schemeClr val="tx1"/>
    </a:solidFill>
    <a:ln>
      <a:noFill/>
    </a:ln>
  </c:spPr>
  <c:txPr>
    <a:bodyPr/>
    <a:lstStyle/>
    <a:p>
      <a:pPr>
        <a:defRPr sz="18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100" baseline="0">
                <a:solidFill>
                  <a:schemeClr val="lt1">
                    <a:lumMod val="95000"/>
                  </a:schemeClr>
                </a:solidFill>
                <a:effectLst/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400" b="0">
                <a:effectLst/>
              </a:rPr>
              <a:t>Tasso di abortività a a livello distrettuale - 2014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20E-4AD3-916C-948161DA1E3D}"/>
              </c:ext>
            </c:extLst>
          </c:dPt>
          <c:dPt>
            <c:idx val="2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20E-4AD3-916C-948161DA1E3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20E-4AD3-916C-948161DA1E3D}"/>
              </c:ext>
            </c:extLst>
          </c:dPt>
          <c:dLbls>
            <c:dLbl>
              <c:idx val="0"/>
              <c:layout>
                <c:manualLayout>
                  <c:x val="4.830917874396135E-3"/>
                  <c:y val="-2.665166898207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0E-4AD3-916C-948161DA1E3D}"/>
                </c:ext>
              </c:extLst>
            </c:dLbl>
            <c:dLbl>
              <c:idx val="1"/>
              <c:layout>
                <c:manualLayout>
                  <c:x val="1.0869565217391304E-2"/>
                  <c:y val="2.665166898207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0E-4AD3-916C-948161DA1E3D}"/>
                </c:ext>
              </c:extLst>
            </c:dLbl>
            <c:dLbl>
              <c:idx val="2"/>
              <c:layout>
                <c:manualLayout>
                  <c:x val="3.6231884057971015E-3"/>
                  <c:y val="-4.88608286893400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0E-4AD3-916C-948161DA1E3D}"/>
                </c:ext>
              </c:extLst>
            </c:dLbl>
            <c:dLbl>
              <c:idx val="3"/>
              <c:layout>
                <c:manualLayout>
                  <c:x val="1.3285024154589372E-2"/>
                  <c:y val="-2.665166898207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0E-4AD3-916C-948161DA1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Viadana</c:v>
                </c:pt>
                <c:pt idx="1">
                  <c:v>Ostiglia - Suzzara</c:v>
                </c:pt>
                <c:pt idx="2">
                  <c:v>Mantova</c:v>
                </c:pt>
                <c:pt idx="3">
                  <c:v>Asola - Guidizzolo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6.1</c:v>
                </c:pt>
                <c:pt idx="1">
                  <c:v>5.9</c:v>
                </c:pt>
                <c:pt idx="2">
                  <c:v>6.9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0E-4AD3-916C-948161DA1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749312"/>
        <c:axId val="85076608"/>
        <c:axId val="0"/>
      </c:bar3DChart>
      <c:catAx>
        <c:axId val="8474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85076608"/>
        <c:crosses val="autoZero"/>
        <c:auto val="1"/>
        <c:lblAlgn val="ctr"/>
        <c:lblOffset val="100"/>
        <c:noMultiLvlLbl val="0"/>
      </c:catAx>
      <c:valAx>
        <c:axId val="85076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847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  <a:ln>
      <a:noFill/>
    </a:ln>
    <a:effectLst/>
  </c:spPr>
  <c:txPr>
    <a:bodyPr/>
    <a:lstStyle/>
    <a:p>
      <a:pPr>
        <a:defRPr sz="18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sz="2400" dirty="0"/>
              <a:t>IVG quinquennio 2010 - 2014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3"/>
              <c:layout>
                <c:manualLayout>
                  <c:x val="4.77463039614300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15-46FA-B71E-6E73EC3EE6F0}"/>
                </c:ext>
              </c:extLst>
            </c:dLbl>
            <c:dLbl>
              <c:idx val="4"/>
              <c:layout>
                <c:manualLayout>
                  <c:x val="5.9682879951787511E-3"/>
                  <c:y val="-2.3096826077807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15-46FA-B71E-6E73EC3EE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425</c:v>
                </c:pt>
                <c:pt idx="1">
                  <c:v>401</c:v>
                </c:pt>
                <c:pt idx="2">
                  <c:v>385</c:v>
                </c:pt>
                <c:pt idx="3">
                  <c:v>340</c:v>
                </c:pt>
                <c:pt idx="4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15-46FA-B71E-6E73EC3EE6F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Straniere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07429183913217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15-46FA-B71E-6E73EC3EE6F0}"/>
                </c:ext>
              </c:extLst>
            </c:dLbl>
            <c:dLbl>
              <c:idx val="1"/>
              <c:layout>
                <c:manualLayout>
                  <c:x val="1.0742918391321752E-2"/>
                  <c:y val="-2.5270860846900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15-46FA-B71E-6E73EC3EE6F0}"/>
                </c:ext>
              </c:extLst>
            </c:dLbl>
            <c:dLbl>
              <c:idx val="2"/>
              <c:layout>
                <c:manualLayout>
                  <c:x val="1.31302335893932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15-46FA-B71E-6E73EC3EE6F0}"/>
                </c:ext>
              </c:extLst>
            </c:dLbl>
            <c:dLbl>
              <c:idx val="3"/>
              <c:layout>
                <c:manualLayout>
                  <c:x val="1.1936575990357502E-2"/>
                  <c:y val="-2.5270860846900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15-46FA-B71E-6E73EC3EE6F0}"/>
                </c:ext>
              </c:extLst>
            </c:dLbl>
            <c:dLbl>
              <c:idx val="4"/>
              <c:layout>
                <c:manualLayout>
                  <c:x val="1.4323891188429003E-2"/>
                  <c:y val="-4.6193652155615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15-46FA-B71E-6E73EC3EE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0">
                  <c:v>339</c:v>
                </c:pt>
                <c:pt idx="1">
                  <c:v>324</c:v>
                </c:pt>
                <c:pt idx="2">
                  <c:v>321</c:v>
                </c:pt>
                <c:pt idx="3">
                  <c:v>337</c:v>
                </c:pt>
                <c:pt idx="4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15-46FA-B71E-6E73EC3EE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451776"/>
        <c:axId val="137478912"/>
        <c:axId val="0"/>
      </c:bar3DChart>
      <c:catAx>
        <c:axId val="1374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37478912"/>
        <c:crosses val="autoZero"/>
        <c:auto val="1"/>
        <c:lblAlgn val="ctr"/>
        <c:lblOffset val="100"/>
        <c:noMultiLvlLbl val="0"/>
      </c:catAx>
      <c:valAx>
        <c:axId val="13747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3745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400" dirty="0"/>
              <a:t>Tasso di </a:t>
            </a:r>
            <a:r>
              <a:rPr lang="en-US" sz="2400" dirty="0" err="1"/>
              <a:t>abortività</a:t>
            </a:r>
            <a:r>
              <a:rPr lang="en-US" sz="2400" dirty="0"/>
              <a:t> (x 1000 </a:t>
            </a:r>
            <a:r>
              <a:rPr lang="en-US" sz="2400" dirty="0" err="1"/>
              <a:t>donne</a:t>
            </a:r>
            <a:r>
              <a:rPr lang="en-US" sz="2400"/>
              <a:t> 15-49 aa)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5011959655155795E-2"/>
          <c:y val="0.11814144816618524"/>
          <c:w val="0.80914045350836405"/>
          <c:h val="0.78462627619864389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spPr>
            <a:ln w="34925" cap="rnd">
              <a:solidFill>
                <a:schemeClr val="accent1"/>
              </a:solidFill>
            </a:ln>
            <a:effectLst>
              <a:glow rad="1651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165100">
                  <a:schemeClr val="accent1">
                    <a:satMod val="175000"/>
                    <a:alpha val="14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1.4492753623188406E-2"/>
                  <c:y val="-5.4234834811886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C4-4246-A711-D60C97B20535}"/>
                </c:ext>
              </c:extLst>
            </c:dLbl>
            <c:dLbl>
              <c:idx val="1"/>
              <c:layout>
                <c:manualLayout>
                  <c:x val="-2.1651273646916859E-2"/>
                  <c:y val="-6.8499088226825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C4-4246-A711-D60C97B20535}"/>
                </c:ext>
              </c:extLst>
            </c:dLbl>
            <c:dLbl>
              <c:idx val="2"/>
              <c:layout>
                <c:manualLayout>
                  <c:x val="-1.4492753623188406E-2"/>
                  <c:y val="-6.5652694772283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C4-4246-A711-D60C97B20535}"/>
                </c:ext>
              </c:extLst>
            </c:dLbl>
            <c:dLbl>
              <c:idx val="3"/>
              <c:layout>
                <c:manualLayout>
                  <c:x val="-2.7777813414717516E-2"/>
                  <c:y val="-7.374165497925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C4-4246-A711-D60C97B20535}"/>
                </c:ext>
              </c:extLst>
            </c:dLbl>
            <c:dLbl>
              <c:idx val="4"/>
              <c:layout>
                <c:manualLayout>
                  <c:x val="-5.6433334109202132E-3"/>
                  <c:y val="-5.4057880826550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C4-4246-A711-D60C97B20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8.2899999999999991</c:v>
                </c:pt>
                <c:pt idx="1">
                  <c:v>7.86</c:v>
                </c:pt>
                <c:pt idx="2">
                  <c:v>7.89</c:v>
                </c:pt>
                <c:pt idx="3">
                  <c:v>7.59</c:v>
                </c:pt>
                <c:pt idx="4">
                  <c:v>6.67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C4-4246-A711-D60C97B2053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Italiane</c:v>
                </c:pt>
              </c:strCache>
            </c:strRef>
          </c:tx>
          <c:spPr>
            <a:ln w="34925" cap="rnd">
              <a:solidFill>
                <a:schemeClr val="accent2"/>
              </a:solidFill>
            </a:ln>
            <a:effectLst>
              <a:glow rad="1651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circle"/>
            <c:size val="4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glow rad="165100">
                  <a:schemeClr val="accent2">
                    <a:satMod val="175000"/>
                    <a:alpha val="14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2.3276012639424689E-2"/>
                  <c:y val="5.7668234276685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C4-4246-A711-D60C97B20535}"/>
                </c:ext>
              </c:extLst>
            </c:dLbl>
            <c:dLbl>
              <c:idx val="1"/>
              <c:layout>
                <c:manualLayout>
                  <c:x val="-1.9784610743511028E-2"/>
                  <c:y val="4.98043841480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C4-4246-A711-D60C97B20535}"/>
                </c:ext>
              </c:extLst>
            </c:dLbl>
            <c:dLbl>
              <c:idx val="2"/>
              <c:layout>
                <c:manualLayout>
                  <c:x val="-1.9784610743511073E-2"/>
                  <c:y val="5.504695090047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C4-4246-A711-D60C97B20535}"/>
                </c:ext>
              </c:extLst>
            </c:dLbl>
            <c:dLbl>
              <c:idx val="3"/>
              <c:layout>
                <c:manualLayout>
                  <c:x val="-2.211221200745354E-2"/>
                  <c:y val="5.5046950900472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C4-4246-A711-D60C97B20535}"/>
                </c:ext>
              </c:extLst>
            </c:dLbl>
            <c:dLbl>
              <c:idx val="4"/>
              <c:layout>
                <c:manualLayout>
                  <c:x val="-1.2801806951683495E-2"/>
                  <c:y val="5.5046950900472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C4-4246-A711-D60C97B20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0">
                  <c:v>5.6</c:v>
                </c:pt>
                <c:pt idx="1">
                  <c:v>5.3</c:v>
                </c:pt>
                <c:pt idx="2">
                  <c:v>5.2</c:v>
                </c:pt>
                <c:pt idx="3">
                  <c:v>4.7</c:v>
                </c:pt>
                <c:pt idx="4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3C4-4246-A711-D60C97B2053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Straniere</c:v>
                </c:pt>
              </c:strCache>
            </c:strRef>
          </c:tx>
          <c:spPr>
            <a:ln w="31750" cap="rnd">
              <a:solidFill>
                <a:schemeClr val="accent3"/>
              </a:solidFill>
            </a:ln>
            <a:effectLst>
              <a:glow rad="1524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circle"/>
            <c:size val="4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glow rad="152400">
                  <a:schemeClr val="accent3">
                    <a:satMod val="175000"/>
                    <a:alpha val="14000"/>
                  </a:schemeClr>
                </a:glow>
              </a:effectLst>
            </c:spPr>
          </c:marker>
          <c:dPt>
            <c:idx val="2"/>
            <c:marker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glow rad="165100">
                    <a:schemeClr val="accent3">
                      <a:satMod val="175000"/>
                      <a:alpha val="14000"/>
                    </a:schemeClr>
                  </a:glow>
                </a:effectLst>
              </c:spPr>
            </c:marker>
            <c:bubble3D val="0"/>
            <c:spPr>
              <a:ln w="34925" cap="rnd">
                <a:solidFill>
                  <a:schemeClr val="accent3"/>
                </a:solidFill>
              </a:ln>
              <a:effectLst>
                <a:glow rad="165100">
                  <a:schemeClr val="accent3">
                    <a:satMod val="175000"/>
                    <a:alpha val="14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D-F3C4-4246-A711-D60C97B20535}"/>
              </c:ext>
            </c:extLst>
          </c:dPt>
          <c:dLbls>
            <c:dLbl>
              <c:idx val="0"/>
              <c:layout>
                <c:manualLayout>
                  <c:x val="-2.0948411375482222E-2"/>
                  <c:y val="-5.7668234276685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C4-4246-A711-D60C97B20535}"/>
                </c:ext>
              </c:extLst>
            </c:dLbl>
            <c:dLbl>
              <c:idx val="1"/>
              <c:layout>
                <c:manualLayout>
                  <c:x val="-9.310405055769919E-3"/>
                  <c:y val="-5.242566752425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C4-4246-A711-D60C97B20535}"/>
                </c:ext>
              </c:extLst>
            </c:dLbl>
            <c:dLbl>
              <c:idx val="2"/>
              <c:layout>
                <c:manualLayout>
                  <c:x val="-2.3276012639424776E-2"/>
                  <c:y val="-5.766823427668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C4-4246-A711-D60C97B20535}"/>
                </c:ext>
              </c:extLst>
            </c:dLbl>
            <c:dLbl>
              <c:idx val="3"/>
              <c:layout>
                <c:manualLayout>
                  <c:x val="-5.8190031598562581E-3"/>
                  <c:y val="-6.2910801029111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C4-4246-A711-D60C97B20535}"/>
                </c:ext>
              </c:extLst>
            </c:dLbl>
            <c:dLbl>
              <c:idx val="4"/>
              <c:layout>
                <c:manualLayout>
                  <c:x val="1.1638006319712344E-3"/>
                  <c:y val="-4.194053401940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C4-4246-A711-D60C97B20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0">
                  <c:v>21.5</c:v>
                </c:pt>
                <c:pt idx="1">
                  <c:v>19.3</c:v>
                </c:pt>
                <c:pt idx="2">
                  <c:v>20.399999999999999</c:v>
                </c:pt>
                <c:pt idx="3">
                  <c:v>20.2</c:v>
                </c:pt>
                <c:pt idx="4">
                  <c:v>15.9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3C4-4246-A711-D60C97B205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60576"/>
        <c:axId val="135563136"/>
      </c:lineChart>
      <c:catAx>
        <c:axId val="13556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35563136"/>
        <c:crosses val="autoZero"/>
        <c:auto val="1"/>
        <c:lblAlgn val="ctr"/>
        <c:lblOffset val="100"/>
        <c:noMultiLvlLbl val="0"/>
      </c:catAx>
      <c:valAx>
        <c:axId val="13556313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3556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7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chemeClr val="tx1">
        <a:lumMod val="85000"/>
        <a:lumOff val="1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400" dirty="0" err="1"/>
              <a:t>Rapporto</a:t>
            </a:r>
            <a:r>
              <a:rPr lang="en-US" sz="2400" dirty="0"/>
              <a:t> di </a:t>
            </a:r>
            <a:r>
              <a:rPr lang="en-US" sz="2400" dirty="0" err="1"/>
              <a:t>abortività</a:t>
            </a:r>
            <a:r>
              <a:rPr lang="en-US" sz="2400" dirty="0"/>
              <a:t> (x 1000 </a:t>
            </a:r>
            <a:r>
              <a:rPr lang="en-US" sz="2400" dirty="0" err="1"/>
              <a:t>nati</a:t>
            </a:r>
            <a:r>
              <a:rPr lang="en-US" sz="2400" dirty="0"/>
              <a:t> </a:t>
            </a:r>
            <a:r>
              <a:rPr lang="en-US" sz="2400" dirty="0" err="1"/>
              <a:t>vivi</a:t>
            </a:r>
            <a:r>
              <a:rPr lang="en-US" sz="2400" dirty="0"/>
              <a:t>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spPr>
            <a:ln w="34925" cap="rnd">
              <a:solidFill>
                <a:schemeClr val="accent1"/>
              </a:solidFill>
            </a:ln>
            <a:effectLst>
              <a:glow rad="1651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165100">
                  <a:schemeClr val="accent1">
                    <a:satMod val="175000"/>
                    <a:alpha val="14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4.6393906553105338E-2"/>
                  <c:y val="-1.6249562573290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52-40A5-99C3-9B1543CD26C6}"/>
                </c:ext>
              </c:extLst>
            </c:dLbl>
            <c:dLbl>
              <c:idx val="1"/>
              <c:layout>
                <c:manualLayout>
                  <c:x val="-2.4738054559796777E-2"/>
                  <c:y val="-4.3332166862109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2-40A5-99C3-9B1543CD26C6}"/>
                </c:ext>
              </c:extLst>
            </c:dLbl>
            <c:dLbl>
              <c:idx val="2"/>
              <c:layout>
                <c:manualLayout>
                  <c:x val="-4.0897122215557136E-2"/>
                  <c:y val="-3.791564600434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2-40A5-99C3-9B1543CD26C6}"/>
                </c:ext>
              </c:extLst>
            </c:dLbl>
            <c:dLbl>
              <c:idx val="3"/>
              <c:layout>
                <c:manualLayout>
                  <c:x val="-9.3288781206864839E-3"/>
                  <c:y val="-2.979086471770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2-40A5-99C3-9B1543CD26C6}"/>
                </c:ext>
              </c:extLst>
            </c:dLbl>
            <c:dLbl>
              <c:idx val="4"/>
              <c:layout>
                <c:manualLayout>
                  <c:x val="-1.1661097650858106E-2"/>
                  <c:y val="-3.520738557546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2-40A5-99C3-9B1543CD26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184</c:v>
                </c:pt>
                <c:pt idx="1">
                  <c:v>183</c:v>
                </c:pt>
                <c:pt idx="2">
                  <c:v>191.8</c:v>
                </c:pt>
                <c:pt idx="3">
                  <c:v>185.6</c:v>
                </c:pt>
                <c:pt idx="4">
                  <c:v>170.1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F52-40A5-99C3-9B1543CD26C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Italiani</c:v>
                </c:pt>
              </c:strCache>
            </c:strRef>
          </c:tx>
          <c:spPr>
            <a:ln w="34925" cap="rnd">
              <a:solidFill>
                <a:schemeClr val="accent2"/>
              </a:solidFill>
            </a:ln>
            <a:effectLst>
              <a:glow rad="1651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circle"/>
            <c:size val="4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glow rad="165100">
                  <a:schemeClr val="accent2">
                    <a:satMod val="175000"/>
                    <a:alpha val="14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4.0813841778003367E-2"/>
                  <c:y val="4.3332166862109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52-40A5-99C3-9B1543CD26C6}"/>
                </c:ext>
              </c:extLst>
            </c:dLbl>
            <c:dLbl>
              <c:idx val="1"/>
              <c:layout>
                <c:manualLayout>
                  <c:x val="-2.3322195301716211E-2"/>
                  <c:y val="4.3332166862109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52-40A5-99C3-9B1543CD26C6}"/>
                </c:ext>
              </c:extLst>
            </c:dLbl>
            <c:dLbl>
              <c:idx val="2"/>
              <c:layout>
                <c:manualLayout>
                  <c:x val="-3.0318853892231074E-2"/>
                  <c:y val="4.0623906433227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52-40A5-99C3-9B1543CD26C6}"/>
                </c:ext>
              </c:extLst>
            </c:dLbl>
            <c:dLbl>
              <c:idx val="3"/>
              <c:layout>
                <c:manualLayout>
                  <c:x val="-3.0318853892231074E-2"/>
                  <c:y val="3.791564600434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52-40A5-99C3-9B1543CD26C6}"/>
                </c:ext>
              </c:extLst>
            </c:dLbl>
            <c:dLbl>
              <c:idx val="4"/>
              <c:layout>
                <c:manualLayout>
                  <c:x val="-1.6325536711201346E-2"/>
                  <c:y val="3.791564600434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52-40A5-99C3-9B1543CD26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113.87</c:v>
                </c:pt>
                <c:pt idx="1">
                  <c:v>116.6</c:v>
                </c:pt>
                <c:pt idx="2">
                  <c:v>124.37</c:v>
                </c:pt>
                <c:pt idx="3">
                  <c:v>130.21</c:v>
                </c:pt>
                <c:pt idx="4">
                  <c:v>109.9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F52-40A5-99C3-9B1543CD26C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Stranieri</c:v>
                </c:pt>
              </c:strCache>
            </c:strRef>
          </c:tx>
          <c:spPr>
            <a:ln w="34925" cap="rnd">
              <a:solidFill>
                <a:schemeClr val="accent3"/>
              </a:solidFill>
            </a:ln>
            <a:effectLst>
              <a:glow rad="1651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circle"/>
            <c:size val="4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glow rad="165100">
                  <a:schemeClr val="accent3">
                    <a:satMod val="175000"/>
                    <a:alpha val="14000"/>
                  </a:schemeClr>
                </a:glow>
              </a:effectLst>
            </c:spPr>
          </c:marker>
          <c:dLbls>
            <c:dLbl>
              <c:idx val="0"/>
              <c:layout>
                <c:manualLayout>
                  <c:x val="-4.547828083834661E-2"/>
                  <c:y val="-2.979086471770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F52-40A5-99C3-9B1543CD26C6}"/>
                </c:ext>
              </c:extLst>
            </c:dLbl>
            <c:dLbl>
              <c:idx val="1"/>
              <c:layout>
                <c:manualLayout>
                  <c:x val="-2.3322195301716211E-2"/>
                  <c:y val="4.3332166862109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F52-40A5-99C3-9B1543CD26C6}"/>
                </c:ext>
              </c:extLst>
            </c:dLbl>
            <c:dLbl>
              <c:idx val="2"/>
              <c:layout>
                <c:manualLayout>
                  <c:x val="-1.6325536711201346E-2"/>
                  <c:y val="-4.0623906433227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F52-40A5-99C3-9B1543CD26C6}"/>
                </c:ext>
              </c:extLst>
            </c:dLbl>
            <c:dLbl>
              <c:idx val="3"/>
              <c:layout>
                <c:manualLayout>
                  <c:x val="-2.3322149391882933E-2"/>
                  <c:y val="-5.95817294354002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>
                          <a:lumMod val="75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285339805762839E-2"/>
                      <c:h val="6.7029445614825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3F52-40A5-99C3-9B1543CD26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0">
                  <c:v>361.7</c:v>
                </c:pt>
                <c:pt idx="1">
                  <c:v>337.8</c:v>
                </c:pt>
                <c:pt idx="2">
                  <c:v>350.3</c:v>
                </c:pt>
                <c:pt idx="3">
                  <c:v>321</c:v>
                </c:pt>
                <c:pt idx="4">
                  <c:v>327.85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3F52-40A5-99C3-9B1543CD26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487296"/>
        <c:axId val="34501376"/>
      </c:lineChart>
      <c:catAx>
        <c:axId val="344872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34501376"/>
        <c:crosses val="autoZero"/>
        <c:auto val="1"/>
        <c:lblAlgn val="ctr"/>
        <c:lblOffset val="100"/>
        <c:noMultiLvlLbl val="0"/>
      </c:catAx>
      <c:valAx>
        <c:axId val="345013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3448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7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chemeClr val="tx1">
        <a:lumMod val="85000"/>
        <a:lumOff val="1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/>
            </a:pPr>
            <a:r>
              <a:rPr lang="en-US" sz="2400" b="0" dirty="0">
                <a:solidFill>
                  <a:schemeClr val="bg1"/>
                </a:solidFill>
              </a:rPr>
              <a:t>% IVG </a:t>
            </a:r>
            <a:r>
              <a:rPr lang="en-US" sz="2400" b="0" dirty="0" err="1">
                <a:solidFill>
                  <a:schemeClr val="bg1"/>
                </a:solidFill>
              </a:rPr>
              <a:t>nelle</a:t>
            </a: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400" b="0" dirty="0" err="1">
                <a:solidFill>
                  <a:schemeClr val="bg1"/>
                </a:solidFill>
              </a:rPr>
              <a:t>minori</a:t>
            </a:r>
            <a:r>
              <a:rPr lang="en-US" sz="2400" b="0" dirty="0">
                <a:solidFill>
                  <a:schemeClr val="bg1"/>
                </a:solidFill>
              </a:rPr>
              <a:t> – Anno 2014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'[Grafico in Microsoft PowerPoint]Foglio1'!$B$1</c:f>
              <c:strCache>
                <c:ptCount val="1"/>
                <c:pt idx="0">
                  <c:v>% IVG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2535-4747-A4D4-31E2B225CE7D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535-4747-A4D4-31E2B225CE7D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535-4747-A4D4-31E2B225CE7D}"/>
                </c:ext>
              </c:extLst>
            </c:dLbl>
            <c:dLbl>
              <c:idx val="10"/>
              <c:layout>
                <c:manualLayout>
                  <c:x val="0"/>
                  <c:y val="4.879000780640125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35-4747-A4D4-31E2B225CE7D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535-4747-A4D4-31E2B225CE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'[Grafico in Microsoft PowerPoint]Foglio1'!$A$2:$A$13</c:f>
              <c:strCache>
                <c:ptCount val="12"/>
                <c:pt idx="0">
                  <c:v>Cremona</c:v>
                </c:pt>
                <c:pt idx="1">
                  <c:v>Mantova</c:v>
                </c:pt>
                <c:pt idx="2">
                  <c:v>Lodi</c:v>
                </c:pt>
                <c:pt idx="3">
                  <c:v>Bergamo</c:v>
                </c:pt>
                <c:pt idx="4">
                  <c:v>Brescia</c:v>
                </c:pt>
                <c:pt idx="5">
                  <c:v>Varese</c:v>
                </c:pt>
                <c:pt idx="6">
                  <c:v>Sondrio</c:v>
                </c:pt>
                <c:pt idx="7">
                  <c:v>Milano</c:v>
                </c:pt>
                <c:pt idx="8">
                  <c:v>Pavia</c:v>
                </c:pt>
                <c:pt idx="9">
                  <c:v>Monza e Brianza</c:v>
                </c:pt>
                <c:pt idx="10">
                  <c:v>Come</c:v>
                </c:pt>
                <c:pt idx="11">
                  <c:v>Lecco</c:v>
                </c:pt>
              </c:strCache>
            </c:strRef>
          </c:cat>
          <c:val>
            <c:numRef>
              <c:f>'[Grafico in Microsoft PowerPoint]Foglio1'!$B$2:$B$13</c:f>
              <c:numCache>
                <c:formatCode>General</c:formatCode>
                <c:ptCount val="12"/>
                <c:pt idx="0">
                  <c:v>0.7</c:v>
                </c:pt>
                <c:pt idx="1">
                  <c:v>1.8</c:v>
                </c:pt>
                <c:pt idx="2">
                  <c:v>2.2999999999999998</c:v>
                </c:pt>
                <c:pt idx="3">
                  <c:v>2.4</c:v>
                </c:pt>
                <c:pt idx="4">
                  <c:v>2.7</c:v>
                </c:pt>
                <c:pt idx="5">
                  <c:v>2.8</c:v>
                </c:pt>
                <c:pt idx="6">
                  <c:v>3.2</c:v>
                </c:pt>
                <c:pt idx="7">
                  <c:v>3.4</c:v>
                </c:pt>
                <c:pt idx="8">
                  <c:v>3.7</c:v>
                </c:pt>
                <c:pt idx="9">
                  <c:v>3.8</c:v>
                </c:pt>
                <c:pt idx="10">
                  <c:v>4.3</c:v>
                </c:pt>
                <c:pt idx="1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35-4747-A4D4-31E2B225C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09184"/>
        <c:axId val="34510720"/>
        <c:axId val="0"/>
      </c:bar3DChart>
      <c:catAx>
        <c:axId val="34509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it-IT"/>
          </a:p>
        </c:txPr>
        <c:crossAx val="34510720"/>
        <c:crosses val="autoZero"/>
        <c:auto val="1"/>
        <c:lblAlgn val="ctr"/>
        <c:lblOffset val="100"/>
        <c:noMultiLvlLbl val="0"/>
      </c:catAx>
      <c:valAx>
        <c:axId val="345107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it-IT"/>
          </a:p>
        </c:txPr>
        <c:crossAx val="34509184"/>
        <c:crosses val="autoZero"/>
        <c:crossBetween val="between"/>
      </c:valAx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8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sz="2400" dirty="0"/>
              <a:t>% IVG per provenienza della certificazione – Anno 2014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8578980236898E-2"/>
          <c:y val="0.11597152470121189"/>
          <c:w val="0.9502820196717835"/>
          <c:h val="0.67286121374634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Consultorio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Foglio1!$A$2:$A$13</c:f>
              <c:strCache>
                <c:ptCount val="12"/>
                <c:pt idx="0">
                  <c:v>Como</c:v>
                </c:pt>
                <c:pt idx="1">
                  <c:v>Lecco</c:v>
                </c:pt>
                <c:pt idx="2">
                  <c:v>Sondrio</c:v>
                </c:pt>
                <c:pt idx="3">
                  <c:v>Cremona</c:v>
                </c:pt>
                <c:pt idx="4">
                  <c:v>Milano</c:v>
                </c:pt>
                <c:pt idx="5">
                  <c:v>Monza e Brianza</c:v>
                </c:pt>
                <c:pt idx="6">
                  <c:v>Mantova</c:v>
                </c:pt>
                <c:pt idx="7">
                  <c:v>Pavia</c:v>
                </c:pt>
                <c:pt idx="8">
                  <c:v>Lodi</c:v>
                </c:pt>
                <c:pt idx="9">
                  <c:v>Bergamo</c:v>
                </c:pt>
                <c:pt idx="10">
                  <c:v>Brescia</c:v>
                </c:pt>
                <c:pt idx="11">
                  <c:v>Varese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85.9</c:v>
                </c:pt>
                <c:pt idx="1">
                  <c:v>65</c:v>
                </c:pt>
                <c:pt idx="2">
                  <c:v>59.7</c:v>
                </c:pt>
                <c:pt idx="3">
                  <c:v>55.6</c:v>
                </c:pt>
                <c:pt idx="4">
                  <c:v>54.2</c:v>
                </c:pt>
                <c:pt idx="5">
                  <c:v>53.9</c:v>
                </c:pt>
                <c:pt idx="6">
                  <c:v>50.8</c:v>
                </c:pt>
                <c:pt idx="7">
                  <c:v>47</c:v>
                </c:pt>
                <c:pt idx="8">
                  <c:v>37.1</c:v>
                </c:pt>
                <c:pt idx="9">
                  <c:v>34.1</c:v>
                </c:pt>
                <c:pt idx="10">
                  <c:v>32</c:v>
                </c:pt>
                <c:pt idx="11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C-49D7-B2C3-74B28660646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Medico di fiducia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Como</c:v>
                </c:pt>
                <c:pt idx="1">
                  <c:v>Lecco</c:v>
                </c:pt>
                <c:pt idx="2">
                  <c:v>Sondrio</c:v>
                </c:pt>
                <c:pt idx="3">
                  <c:v>Cremona</c:v>
                </c:pt>
                <c:pt idx="4">
                  <c:v>Milano</c:v>
                </c:pt>
                <c:pt idx="5">
                  <c:v>Monza e Brianza</c:v>
                </c:pt>
                <c:pt idx="6">
                  <c:v>Mantova</c:v>
                </c:pt>
                <c:pt idx="7">
                  <c:v>Pavia</c:v>
                </c:pt>
                <c:pt idx="8">
                  <c:v>Lodi</c:v>
                </c:pt>
                <c:pt idx="9">
                  <c:v>Bergamo</c:v>
                </c:pt>
                <c:pt idx="10">
                  <c:v>Brescia</c:v>
                </c:pt>
                <c:pt idx="11">
                  <c:v>Varese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3.4</c:v>
                </c:pt>
                <c:pt idx="1">
                  <c:v>13.4</c:v>
                </c:pt>
                <c:pt idx="2">
                  <c:v>11.1</c:v>
                </c:pt>
                <c:pt idx="3">
                  <c:v>11.4</c:v>
                </c:pt>
                <c:pt idx="4">
                  <c:v>26.3</c:v>
                </c:pt>
                <c:pt idx="5">
                  <c:v>24.4</c:v>
                </c:pt>
                <c:pt idx="6">
                  <c:v>36</c:v>
                </c:pt>
                <c:pt idx="7">
                  <c:v>29.6</c:v>
                </c:pt>
                <c:pt idx="8">
                  <c:v>38.6</c:v>
                </c:pt>
                <c:pt idx="9">
                  <c:v>36.5</c:v>
                </c:pt>
                <c:pt idx="10">
                  <c:v>26.9</c:v>
                </c:pt>
                <c:pt idx="1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C-49D7-B2C3-74B28660646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Servizio Ost/Gin dell'istituto di cura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Como</c:v>
                </c:pt>
                <c:pt idx="1">
                  <c:v>Lecco</c:v>
                </c:pt>
                <c:pt idx="2">
                  <c:v>Sondrio</c:v>
                </c:pt>
                <c:pt idx="3">
                  <c:v>Cremona</c:v>
                </c:pt>
                <c:pt idx="4">
                  <c:v>Milano</c:v>
                </c:pt>
                <c:pt idx="5">
                  <c:v>Monza e Brianza</c:v>
                </c:pt>
                <c:pt idx="6">
                  <c:v>Mantova</c:v>
                </c:pt>
                <c:pt idx="7">
                  <c:v>Pavia</c:v>
                </c:pt>
                <c:pt idx="8">
                  <c:v>Lodi</c:v>
                </c:pt>
                <c:pt idx="9">
                  <c:v>Bergamo</c:v>
                </c:pt>
                <c:pt idx="10">
                  <c:v>Brescia</c:v>
                </c:pt>
                <c:pt idx="11">
                  <c:v>Varese</c:v>
                </c:pt>
              </c:strCache>
            </c:str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9.6</c:v>
                </c:pt>
                <c:pt idx="1">
                  <c:v>21</c:v>
                </c:pt>
                <c:pt idx="2">
                  <c:v>28.5</c:v>
                </c:pt>
                <c:pt idx="3">
                  <c:v>31.7</c:v>
                </c:pt>
                <c:pt idx="4">
                  <c:v>15.9</c:v>
                </c:pt>
                <c:pt idx="5">
                  <c:v>20.8</c:v>
                </c:pt>
                <c:pt idx="6">
                  <c:v>12.6</c:v>
                </c:pt>
                <c:pt idx="7">
                  <c:v>20.399999999999999</c:v>
                </c:pt>
                <c:pt idx="8">
                  <c:v>22.9</c:v>
                </c:pt>
                <c:pt idx="9">
                  <c:v>25.2</c:v>
                </c:pt>
                <c:pt idx="10">
                  <c:v>39.1</c:v>
                </c:pt>
                <c:pt idx="11">
                  <c:v>74.400000000000006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0C-49D7-B2C3-74B286606466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Altra struttura socio-sanitaria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Como</c:v>
                </c:pt>
                <c:pt idx="1">
                  <c:v>Lecco</c:v>
                </c:pt>
                <c:pt idx="2">
                  <c:v>Sondrio</c:v>
                </c:pt>
                <c:pt idx="3">
                  <c:v>Cremona</c:v>
                </c:pt>
                <c:pt idx="4">
                  <c:v>Milano</c:v>
                </c:pt>
                <c:pt idx="5">
                  <c:v>Monza e Brianza</c:v>
                </c:pt>
                <c:pt idx="6">
                  <c:v>Mantova</c:v>
                </c:pt>
                <c:pt idx="7">
                  <c:v>Pavia</c:v>
                </c:pt>
                <c:pt idx="8">
                  <c:v>Lodi</c:v>
                </c:pt>
                <c:pt idx="9">
                  <c:v>Bergamo</c:v>
                </c:pt>
                <c:pt idx="10">
                  <c:v>Brescia</c:v>
                </c:pt>
                <c:pt idx="11">
                  <c:v>Varese</c:v>
                </c:pt>
              </c:strCache>
            </c:str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0</c:v>
                </c:pt>
                <c:pt idx="1">
                  <c:v>0.3</c:v>
                </c:pt>
                <c:pt idx="2">
                  <c:v>0.7</c:v>
                </c:pt>
                <c:pt idx="3">
                  <c:v>0.6</c:v>
                </c:pt>
                <c:pt idx="4">
                  <c:v>3.1</c:v>
                </c:pt>
                <c:pt idx="5">
                  <c:v>0.5</c:v>
                </c:pt>
                <c:pt idx="6">
                  <c:v>0.6</c:v>
                </c:pt>
                <c:pt idx="7">
                  <c:v>2.6</c:v>
                </c:pt>
                <c:pt idx="8">
                  <c:v>1.1000000000000001</c:v>
                </c:pt>
                <c:pt idx="9">
                  <c:v>3.5</c:v>
                </c:pt>
                <c:pt idx="10">
                  <c:v>1.4</c:v>
                </c:pt>
                <c:pt idx="1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0C-49D7-B2C3-74B286606466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Non indicato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Foglio1!$A$2:$A$13</c:f>
              <c:strCache>
                <c:ptCount val="12"/>
                <c:pt idx="0">
                  <c:v>Como</c:v>
                </c:pt>
                <c:pt idx="1">
                  <c:v>Lecco</c:v>
                </c:pt>
                <c:pt idx="2">
                  <c:v>Sondrio</c:v>
                </c:pt>
                <c:pt idx="3">
                  <c:v>Cremona</c:v>
                </c:pt>
                <c:pt idx="4">
                  <c:v>Milano</c:v>
                </c:pt>
                <c:pt idx="5">
                  <c:v>Monza e Brianza</c:v>
                </c:pt>
                <c:pt idx="6">
                  <c:v>Mantova</c:v>
                </c:pt>
                <c:pt idx="7">
                  <c:v>Pavia</c:v>
                </c:pt>
                <c:pt idx="8">
                  <c:v>Lodi</c:v>
                </c:pt>
                <c:pt idx="9">
                  <c:v>Bergamo</c:v>
                </c:pt>
                <c:pt idx="10">
                  <c:v>Brescia</c:v>
                </c:pt>
                <c:pt idx="11">
                  <c:v>Varese</c:v>
                </c:pt>
              </c:strCache>
            </c:strRef>
          </c:cat>
          <c:val>
            <c:numRef>
              <c:f>Foglio1!$F$2:$F$13</c:f>
              <c:numCache>
                <c:formatCode>General</c:formatCode>
                <c:ptCount val="1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0.7</c:v>
                </c:pt>
                <c:pt idx="4">
                  <c:v>0.5</c:v>
                </c:pt>
                <c:pt idx="5">
                  <c:v>0.4</c:v>
                </c:pt>
                <c:pt idx="6">
                  <c:v>0</c:v>
                </c:pt>
                <c:pt idx="7">
                  <c:v>0.4</c:v>
                </c:pt>
                <c:pt idx="8">
                  <c:v>0.4</c:v>
                </c:pt>
                <c:pt idx="9">
                  <c:v>0.8</c:v>
                </c:pt>
                <c:pt idx="10">
                  <c:v>0.6</c:v>
                </c:pt>
                <c:pt idx="1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0C-49D7-B2C3-74B286606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040128"/>
        <c:axId val="85075072"/>
        <c:axId val="0"/>
      </c:bar3DChart>
      <c:catAx>
        <c:axId val="8504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85075072"/>
        <c:crosses val="autoZero"/>
        <c:auto val="1"/>
        <c:lblAlgn val="ctr"/>
        <c:lblOffset val="100"/>
        <c:noMultiLvlLbl val="0"/>
      </c:catAx>
      <c:valAx>
        <c:axId val="8507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8504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954234676894358E-2"/>
          <c:y val="0.89962722484290836"/>
          <c:w val="0.97627521938545558"/>
          <c:h val="8.61358731069778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lt1">
                  <a:lumMod val="8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  <a:ln>
      <a:noFill/>
    </a:ln>
    <a:effectLst/>
  </c:spPr>
  <c:txPr>
    <a:bodyPr/>
    <a:lstStyle/>
    <a:p>
      <a:pPr>
        <a:defRPr sz="14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it-IT" sz="2400" dirty="0"/>
              <a:t>% IVG per settimane di amenorrea – Anno 2014</a:t>
            </a:r>
          </a:p>
        </c:rich>
      </c:tx>
      <c:layout>
        <c:manualLayout>
          <c:xMode val="edge"/>
          <c:yMode val="edge"/>
          <c:x val="0.18000599109893872"/>
          <c:y val="6.3214614881816058E-5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'[Grafico in Microsoft PowerPoint]Foglio1'!$B$1</c:f>
              <c:strCache>
                <c:ptCount val="1"/>
                <c:pt idx="0">
                  <c:v>&lt; 8 sett.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'[Grafico in Microsoft PowerPoint]Foglio1'!$A$2:$A$13</c:f>
              <c:strCache>
                <c:ptCount val="12"/>
                <c:pt idx="0">
                  <c:v>Lecco</c:v>
                </c:pt>
                <c:pt idx="1">
                  <c:v>Brescia</c:v>
                </c:pt>
                <c:pt idx="2">
                  <c:v>Monza e Brianza</c:v>
                </c:pt>
                <c:pt idx="3">
                  <c:v>Lodi</c:v>
                </c:pt>
                <c:pt idx="4">
                  <c:v>Milano</c:v>
                </c:pt>
                <c:pt idx="5">
                  <c:v>Varese</c:v>
                </c:pt>
                <c:pt idx="6">
                  <c:v>Pavia</c:v>
                </c:pt>
                <c:pt idx="7">
                  <c:v>Mantova</c:v>
                </c:pt>
                <c:pt idx="8">
                  <c:v>Como</c:v>
                </c:pt>
                <c:pt idx="9">
                  <c:v>Cremona</c:v>
                </c:pt>
                <c:pt idx="10">
                  <c:v>Bergamo</c:v>
                </c:pt>
                <c:pt idx="11">
                  <c:v>Sondrio</c:v>
                </c:pt>
              </c:strCache>
            </c:strRef>
          </c:cat>
          <c:val>
            <c:numRef>
              <c:f>'[Grafico in Microsoft PowerPoint]Foglio1'!$B$2:$B$13</c:f>
              <c:numCache>
                <c:formatCode>General</c:formatCode>
                <c:ptCount val="12"/>
                <c:pt idx="0">
                  <c:v>51.385390430000001</c:v>
                </c:pt>
                <c:pt idx="1">
                  <c:v>41.448382129999999</c:v>
                </c:pt>
                <c:pt idx="2">
                  <c:v>41.2</c:v>
                </c:pt>
                <c:pt idx="3">
                  <c:v>40.714285709999999</c:v>
                </c:pt>
                <c:pt idx="4">
                  <c:v>40.648664089999997</c:v>
                </c:pt>
                <c:pt idx="5">
                  <c:v>39.799999999999997</c:v>
                </c:pt>
                <c:pt idx="6">
                  <c:v>36.872146119999996</c:v>
                </c:pt>
                <c:pt idx="7">
                  <c:v>33.20825516</c:v>
                </c:pt>
                <c:pt idx="8">
                  <c:v>29.3</c:v>
                </c:pt>
                <c:pt idx="9">
                  <c:v>27.440147329999999</c:v>
                </c:pt>
                <c:pt idx="10">
                  <c:v>27.28541521</c:v>
                </c:pt>
                <c:pt idx="11">
                  <c:v>13.88888889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3-4807-8677-B7D62619696B}"/>
            </c:ext>
          </c:extLst>
        </c:ser>
        <c:ser>
          <c:idx val="1"/>
          <c:order val="1"/>
          <c:tx>
            <c:strRef>
              <c:f>'[Grafico in Microsoft PowerPoint]Foglio1'!$C$1</c:f>
              <c:strCache>
                <c:ptCount val="1"/>
                <c:pt idx="0">
                  <c:v>9-10 sett-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'[Grafico in Microsoft PowerPoint]Foglio1'!$A$2:$A$13</c:f>
              <c:strCache>
                <c:ptCount val="12"/>
                <c:pt idx="0">
                  <c:v>Lecco</c:v>
                </c:pt>
                <c:pt idx="1">
                  <c:v>Brescia</c:v>
                </c:pt>
                <c:pt idx="2">
                  <c:v>Monza e Brianza</c:v>
                </c:pt>
                <c:pt idx="3">
                  <c:v>Lodi</c:v>
                </c:pt>
                <c:pt idx="4">
                  <c:v>Milano</c:v>
                </c:pt>
                <c:pt idx="5">
                  <c:v>Varese</c:v>
                </c:pt>
                <c:pt idx="6">
                  <c:v>Pavia</c:v>
                </c:pt>
                <c:pt idx="7">
                  <c:v>Mantova</c:v>
                </c:pt>
                <c:pt idx="8">
                  <c:v>Como</c:v>
                </c:pt>
                <c:pt idx="9">
                  <c:v>Cremona</c:v>
                </c:pt>
                <c:pt idx="10">
                  <c:v>Bergamo</c:v>
                </c:pt>
                <c:pt idx="11">
                  <c:v>Sondrio</c:v>
                </c:pt>
              </c:strCache>
            </c:strRef>
          </c:cat>
          <c:val>
            <c:numRef>
              <c:f>'[Grafico in Microsoft PowerPoint]Foglio1'!$C$2:$C$13</c:f>
              <c:numCache>
                <c:formatCode>General</c:formatCode>
                <c:ptCount val="12"/>
                <c:pt idx="0">
                  <c:v>30.22670025</c:v>
                </c:pt>
                <c:pt idx="1">
                  <c:v>35.079609660000003</c:v>
                </c:pt>
                <c:pt idx="2">
                  <c:v>39.6</c:v>
                </c:pt>
                <c:pt idx="3">
                  <c:v>33.214285709999999</c:v>
                </c:pt>
                <c:pt idx="4">
                  <c:v>37.405343619999996</c:v>
                </c:pt>
                <c:pt idx="5">
                  <c:v>41</c:v>
                </c:pt>
                <c:pt idx="6">
                  <c:v>39.49771689</c:v>
                </c:pt>
                <c:pt idx="7">
                  <c:v>45.028142590000002</c:v>
                </c:pt>
                <c:pt idx="8">
                  <c:v>39</c:v>
                </c:pt>
                <c:pt idx="9">
                  <c:v>39.963167589999998</c:v>
                </c:pt>
                <c:pt idx="10">
                  <c:v>45.498953239999999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3-4807-8677-B7D62619696B}"/>
            </c:ext>
          </c:extLst>
        </c:ser>
        <c:ser>
          <c:idx val="2"/>
          <c:order val="2"/>
          <c:tx>
            <c:strRef>
              <c:f>'[Grafico in Microsoft PowerPoint]Foglio1'!$D$1</c:f>
              <c:strCache>
                <c:ptCount val="1"/>
                <c:pt idx="0">
                  <c:v>11-12 sett.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'[Grafico in Microsoft PowerPoint]Foglio1'!$A$2:$A$13</c:f>
              <c:strCache>
                <c:ptCount val="12"/>
                <c:pt idx="0">
                  <c:v>Lecco</c:v>
                </c:pt>
                <c:pt idx="1">
                  <c:v>Brescia</c:v>
                </c:pt>
                <c:pt idx="2">
                  <c:v>Monza e Brianza</c:v>
                </c:pt>
                <c:pt idx="3">
                  <c:v>Lodi</c:v>
                </c:pt>
                <c:pt idx="4">
                  <c:v>Milano</c:v>
                </c:pt>
                <c:pt idx="5">
                  <c:v>Varese</c:v>
                </c:pt>
                <c:pt idx="6">
                  <c:v>Pavia</c:v>
                </c:pt>
                <c:pt idx="7">
                  <c:v>Mantova</c:v>
                </c:pt>
                <c:pt idx="8">
                  <c:v>Como</c:v>
                </c:pt>
                <c:pt idx="9">
                  <c:v>Cremona</c:v>
                </c:pt>
                <c:pt idx="10">
                  <c:v>Bergamo</c:v>
                </c:pt>
                <c:pt idx="11">
                  <c:v>Sondrio</c:v>
                </c:pt>
              </c:strCache>
            </c:strRef>
          </c:cat>
          <c:val>
            <c:numRef>
              <c:f>'[Grafico in Microsoft PowerPoint]Foglio1'!$D$2:$D$13</c:f>
              <c:numCache>
                <c:formatCode>General</c:formatCode>
                <c:ptCount val="12"/>
                <c:pt idx="0">
                  <c:v>10.57934509</c:v>
                </c:pt>
                <c:pt idx="1">
                  <c:v>17.000513609999999</c:v>
                </c:pt>
                <c:pt idx="2">
                  <c:v>14</c:v>
                </c:pt>
                <c:pt idx="3">
                  <c:v>18.214285709999999</c:v>
                </c:pt>
                <c:pt idx="4">
                  <c:v>16.888126880000002</c:v>
                </c:pt>
                <c:pt idx="5">
                  <c:v>14.5</c:v>
                </c:pt>
                <c:pt idx="6">
                  <c:v>14.840182649999999</c:v>
                </c:pt>
                <c:pt idx="7">
                  <c:v>15.38461538</c:v>
                </c:pt>
                <c:pt idx="8">
                  <c:v>26</c:v>
                </c:pt>
                <c:pt idx="9">
                  <c:v>16.942909759999999</c:v>
                </c:pt>
                <c:pt idx="10">
                  <c:v>21.1444522</c:v>
                </c:pt>
                <c:pt idx="11">
                  <c:v>29.166666670000001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3-4807-8677-B7D62619696B}"/>
            </c:ext>
          </c:extLst>
        </c:ser>
        <c:ser>
          <c:idx val="3"/>
          <c:order val="3"/>
          <c:tx>
            <c:strRef>
              <c:f>'[Grafico in Microsoft PowerPoint]Foglio1'!$E$1</c:f>
              <c:strCache>
                <c:ptCount val="1"/>
                <c:pt idx="0">
                  <c:v>&gt; 13 sett.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'[Grafico in Microsoft PowerPoint]Foglio1'!$A$2:$A$13</c:f>
              <c:strCache>
                <c:ptCount val="12"/>
                <c:pt idx="0">
                  <c:v>Lecco</c:v>
                </c:pt>
                <c:pt idx="1">
                  <c:v>Brescia</c:v>
                </c:pt>
                <c:pt idx="2">
                  <c:v>Monza e Brianza</c:v>
                </c:pt>
                <c:pt idx="3">
                  <c:v>Lodi</c:v>
                </c:pt>
                <c:pt idx="4">
                  <c:v>Milano</c:v>
                </c:pt>
                <c:pt idx="5">
                  <c:v>Varese</c:v>
                </c:pt>
                <c:pt idx="6">
                  <c:v>Pavia</c:v>
                </c:pt>
                <c:pt idx="7">
                  <c:v>Mantova</c:v>
                </c:pt>
                <c:pt idx="8">
                  <c:v>Como</c:v>
                </c:pt>
                <c:pt idx="9">
                  <c:v>Cremona</c:v>
                </c:pt>
                <c:pt idx="10">
                  <c:v>Bergamo</c:v>
                </c:pt>
                <c:pt idx="11">
                  <c:v>Sondrio</c:v>
                </c:pt>
              </c:strCache>
            </c:strRef>
          </c:cat>
          <c:val>
            <c:numRef>
              <c:f>'[Grafico in Microsoft PowerPoint]Foglio1'!$E$2:$E$13</c:f>
              <c:numCache>
                <c:formatCode>General</c:formatCode>
                <c:ptCount val="12"/>
                <c:pt idx="0">
                  <c:v>7.8085642320000002</c:v>
                </c:pt>
                <c:pt idx="1">
                  <c:v>6.2146892659999997</c:v>
                </c:pt>
                <c:pt idx="2">
                  <c:v>4.8</c:v>
                </c:pt>
                <c:pt idx="3">
                  <c:v>3.5714285710000002</c:v>
                </c:pt>
                <c:pt idx="4">
                  <c:v>4.9721388769999999</c:v>
                </c:pt>
                <c:pt idx="5">
                  <c:v>3.2</c:v>
                </c:pt>
                <c:pt idx="6">
                  <c:v>3.5388127850000002</c:v>
                </c:pt>
                <c:pt idx="7">
                  <c:v>6.3789868670000001</c:v>
                </c:pt>
                <c:pt idx="8">
                  <c:v>4.5351473919999998</c:v>
                </c:pt>
                <c:pt idx="9">
                  <c:v>1.8416206260000001</c:v>
                </c:pt>
                <c:pt idx="10">
                  <c:v>3.5589672019999998</c:v>
                </c:pt>
                <c:pt idx="11">
                  <c:v>6.9444444440000002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13-4807-8677-B7D62619696B}"/>
            </c:ext>
          </c:extLst>
        </c:ser>
        <c:ser>
          <c:idx val="4"/>
          <c:order val="4"/>
          <c:tx>
            <c:strRef>
              <c:f>'[Grafico in Microsoft PowerPoint]Foglio1'!$F$1</c:f>
              <c:strCache>
                <c:ptCount val="1"/>
                <c:pt idx="0">
                  <c:v>Non indicato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'[Grafico in Microsoft PowerPoint]Foglio1'!$A$2:$A$13</c:f>
              <c:strCache>
                <c:ptCount val="12"/>
                <c:pt idx="0">
                  <c:v>Lecco</c:v>
                </c:pt>
                <c:pt idx="1">
                  <c:v>Brescia</c:v>
                </c:pt>
                <c:pt idx="2">
                  <c:v>Monza e Brianza</c:v>
                </c:pt>
                <c:pt idx="3">
                  <c:v>Lodi</c:v>
                </c:pt>
                <c:pt idx="4">
                  <c:v>Milano</c:v>
                </c:pt>
                <c:pt idx="5">
                  <c:v>Varese</c:v>
                </c:pt>
                <c:pt idx="6">
                  <c:v>Pavia</c:v>
                </c:pt>
                <c:pt idx="7">
                  <c:v>Mantova</c:v>
                </c:pt>
                <c:pt idx="8">
                  <c:v>Como</c:v>
                </c:pt>
                <c:pt idx="9">
                  <c:v>Cremona</c:v>
                </c:pt>
                <c:pt idx="10">
                  <c:v>Bergamo</c:v>
                </c:pt>
                <c:pt idx="11">
                  <c:v>Sondrio</c:v>
                </c:pt>
              </c:strCache>
            </c:strRef>
          </c:cat>
          <c:val>
            <c:numRef>
              <c:f>'[Grafico in Microsoft PowerPoint]Foglio1'!$F$2:$F$13</c:f>
              <c:numCache>
                <c:formatCode>General</c:formatCode>
                <c:ptCount val="12"/>
                <c:pt idx="0">
                  <c:v>0</c:v>
                </c:pt>
                <c:pt idx="1">
                  <c:v>0.25680534199999999</c:v>
                </c:pt>
                <c:pt idx="2">
                  <c:v>0.4</c:v>
                </c:pt>
                <c:pt idx="3">
                  <c:v>4.2857142860000002</c:v>
                </c:pt>
                <c:pt idx="4">
                  <c:v>8.5726531999999994E-2</c:v>
                </c:pt>
                <c:pt idx="5">
                  <c:v>1.4</c:v>
                </c:pt>
                <c:pt idx="6">
                  <c:v>5.2511415530000001</c:v>
                </c:pt>
                <c:pt idx="7">
                  <c:v>0</c:v>
                </c:pt>
                <c:pt idx="8">
                  <c:v>1.133786848</c:v>
                </c:pt>
                <c:pt idx="9">
                  <c:v>13.812154700000001</c:v>
                </c:pt>
                <c:pt idx="10">
                  <c:v>2.5122121420000001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13-4807-8677-B7D626196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701248"/>
        <c:axId val="115702784"/>
        <c:axId val="0"/>
      </c:bar3DChart>
      <c:catAx>
        <c:axId val="1157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15702784"/>
        <c:crosses val="autoZero"/>
        <c:auto val="1"/>
        <c:lblAlgn val="ctr"/>
        <c:lblOffset val="100"/>
        <c:noMultiLvlLbl val="0"/>
      </c:catAx>
      <c:valAx>
        <c:axId val="11570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  <c:crossAx val="11570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>
        <a:lumMod val="85000"/>
        <a:lumOff val="15000"/>
      </a:schemeClr>
    </a:solidFill>
    <a:ln>
      <a:noFill/>
    </a:ln>
    <a:effectLst/>
  </c:spPr>
  <c:txPr>
    <a:bodyPr/>
    <a:lstStyle/>
    <a:p>
      <a:pPr>
        <a:defRPr sz="1400">
          <a:latin typeface="Garamond" panose="02020404030301010803" pitchFamily="18" charset="0"/>
        </a:defRPr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EA2F4-67F3-46F0-9023-48D21A4C2E74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3FC57-3A24-45B7-B4ED-0DEA2E4112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72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3FC57-3A24-45B7-B4ED-0DEA2E4112C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59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5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1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39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79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6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15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70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80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25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4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B5B5ED"/>
            </a:gs>
            <a:gs pos="83000">
              <a:srgbClr val="8892D8"/>
            </a:gs>
            <a:gs pos="100000">
              <a:srgbClr val="9793E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49F9E-DA45-4B64-9F26-BF6EB6DC01FD}" type="datetimeFigureOut">
              <a:rPr lang="it-IT" smtClean="0"/>
              <a:t>24/03/2017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D12C-6308-4C7A-8F78-E4BFE5A39D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it/url?sa=i&amp;rct=j&amp;q=&amp;esrc=s&amp;frm=1&amp;source=images&amp;cd=&amp;cad=rja&amp;uact=8&amp;ved=0ahUKEwi2htnD34vMAhUD0xQKHdUSC6gQjRwIBw&amp;url=http://www.paesionline.it/mantova/mappa_mantova.asp&amp;bvm=bv.119408272,d.d24&amp;psig=AFQjCNEbxMyX-VaDN_bQdHPmGzRPM01umA&amp;ust=1460641418066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8389" y="2349039"/>
            <a:ext cx="10363200" cy="461245"/>
          </a:xfrm>
        </p:spPr>
        <p:txBody>
          <a:bodyPr>
            <a:normAutofit fontScale="90000"/>
          </a:bodyPr>
          <a:lstStyle/>
          <a:p>
            <a:r>
              <a:rPr lang="it-IT" sz="2800" i="1" dirty="0">
                <a:latin typeface="Baskerville Old Face" pitchFamily="18" charset="0"/>
              </a:rPr>
              <a:t>Corso di perfezionamento «Appunti per ostetriche e non solo»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9971" y="3273287"/>
            <a:ext cx="10880035" cy="2157817"/>
          </a:xfrm>
        </p:spPr>
        <p:txBody>
          <a:bodyPr>
            <a:normAutofit fontScale="32500" lnSpcReduction="20000"/>
          </a:bodyPr>
          <a:lstStyle/>
          <a:p>
            <a:r>
              <a:rPr lang="it-IT" sz="11000" b="1" dirty="0">
                <a:latin typeface="Baskerville Old Face" panose="02020602080505020303" pitchFamily="18" charset="0"/>
              </a:rPr>
              <a:t>Legge 194/78</a:t>
            </a:r>
          </a:p>
          <a:p>
            <a:r>
              <a:rPr lang="it-IT" sz="11000" b="1" dirty="0">
                <a:latin typeface="Baskerville Old Face" panose="02020602080505020303" pitchFamily="18" charset="0"/>
              </a:rPr>
              <a:t>Criticità e numeri in Lombardia e nel territorio mantovano</a:t>
            </a:r>
          </a:p>
          <a:p>
            <a:endParaRPr lang="it-IT" sz="11000" b="1" dirty="0">
              <a:latin typeface="Baskerville Old Face" panose="02020602080505020303" pitchFamily="18" charset="0"/>
            </a:endParaRPr>
          </a:p>
          <a:p>
            <a:r>
              <a:rPr lang="it-IT" sz="8600" dirty="0">
                <a:latin typeface="Baskerville Old Face" panose="02020602080505020303" pitchFamily="18" charset="0"/>
              </a:rPr>
              <a:t>Osservatorio Epidemiologico – ATS </a:t>
            </a:r>
            <a:r>
              <a:rPr lang="it-IT" sz="8600" dirty="0" err="1">
                <a:latin typeface="Baskerville Old Face" panose="02020602080505020303" pitchFamily="18" charset="0"/>
              </a:rPr>
              <a:t>Valpadana</a:t>
            </a:r>
            <a:endParaRPr lang="it-IT" sz="8600" dirty="0">
              <a:latin typeface="Baskerville Old Face" panose="02020602080505020303" pitchFamily="18" charset="0"/>
            </a:endParaRP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9883" y="188641"/>
            <a:ext cx="1920213" cy="1469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4655840" y="1628800"/>
            <a:ext cx="278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Baskerville Old Face" pitchFamily="18" charset="0"/>
              </a:rPr>
              <a:t>Collegio delle Ostetriche della provincia di Mantova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409042" y="5431104"/>
            <a:ext cx="2504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>
                <a:latin typeface="Baskerville Old Face" panose="02020602080505020303" pitchFamily="18" charset="0"/>
              </a:rPr>
              <a:t>Ghirardi Ilaria</a:t>
            </a:r>
          </a:p>
          <a:p>
            <a:r>
              <a:rPr lang="it-IT" sz="2800" dirty="0">
                <a:latin typeface="Baskerville Old Face" panose="02020602080505020303" pitchFamily="18" charset="0"/>
              </a:rPr>
              <a:t>Pironi Vanda</a:t>
            </a:r>
          </a:p>
        </p:txBody>
      </p:sp>
    </p:spTree>
    <p:extLst>
      <p:ext uri="{BB962C8B-B14F-4D97-AF65-F5344CB8AC3E}">
        <p14:creationId xmlns:p14="http://schemas.microsoft.com/office/powerpoint/2010/main" val="1687395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images.placesonline.com/cartografie_comuni/mantova/mantova_mappa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60" y="1553454"/>
            <a:ext cx="7010329" cy="4745201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Garamond" panose="02020404030301010803" pitchFamily="18" charset="0"/>
              </a:rPr>
              <a:t>Mobilità per IVG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205264" y="3572111"/>
            <a:ext cx="1665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Garamond" panose="02020404030301010803" pitchFamily="18" charset="0"/>
              </a:rPr>
              <a:t>65,4%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In provincia </a:t>
            </a:r>
          </a:p>
        </p:txBody>
      </p:sp>
      <p:sp>
        <p:nvSpPr>
          <p:cNvPr id="7" name="Freccia in su 6"/>
          <p:cNvSpPr/>
          <p:nvPr/>
        </p:nvSpPr>
        <p:spPr>
          <a:xfrm>
            <a:off x="5773000" y="2261340"/>
            <a:ext cx="524080" cy="8656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8409735" y="4597497"/>
            <a:ext cx="1016095" cy="499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4840224" y="5280999"/>
            <a:ext cx="573024" cy="829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293909" y="1553454"/>
            <a:ext cx="1693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Garamond" panose="02020404030301010803" pitchFamily="18" charset="0"/>
              </a:rPr>
              <a:t>17,2%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In Lombardia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120896" y="6030056"/>
            <a:ext cx="2346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Garamond" panose="02020404030301010803" pitchFamily="18" charset="0"/>
              </a:rPr>
              <a:t>12,1%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In Emilia Romagna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9494824" y="4573113"/>
            <a:ext cx="1235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Garamond" panose="02020404030301010803" pitchFamily="18" charset="0"/>
              </a:rPr>
              <a:t>2,9%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In Veneto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7743" y="3671873"/>
            <a:ext cx="1891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Garamond" panose="02020404030301010803" pitchFamily="18" charset="0"/>
              </a:rPr>
              <a:t>2,4%</a:t>
            </a:r>
          </a:p>
          <a:p>
            <a:r>
              <a:rPr lang="it-IT" sz="2000" b="1" dirty="0">
                <a:latin typeface="Garamond" panose="02020404030301010803" pitchFamily="18" charset="0"/>
              </a:rPr>
              <a:t>In altre Regioni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41973" y="3311222"/>
            <a:ext cx="546390" cy="106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7644384" y="6211669"/>
            <a:ext cx="432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>
                <a:solidFill>
                  <a:prstClr val="black"/>
                </a:solidFill>
                <a:latin typeface="Garamond" panose="02020404030301010803" pitchFamily="18" charset="0"/>
              </a:rPr>
              <a:t>Fonte: Schede di Dimissione Ospedaliera 2014</a:t>
            </a:r>
          </a:p>
        </p:txBody>
      </p:sp>
    </p:spTree>
    <p:extLst>
      <p:ext uri="{BB962C8B-B14F-4D97-AF65-F5344CB8AC3E}">
        <p14:creationId xmlns:p14="http://schemas.microsoft.com/office/powerpoint/2010/main" val="38883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IVG nelle minori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532331"/>
              </p:ext>
            </p:extLst>
          </p:nvPr>
        </p:nvGraphicFramePr>
        <p:xfrm>
          <a:off x="536448" y="1377696"/>
          <a:ext cx="10936224" cy="509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383" y="6500749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09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63296"/>
            <a:ext cx="10515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Percorso IVG</a:t>
            </a:r>
            <a:br>
              <a:rPr lang="it-IT" dirty="0">
                <a:latin typeface="Garamond" panose="02020404030301010803" pitchFamily="18" charset="0"/>
              </a:rPr>
            </a:br>
            <a:endParaRPr lang="it-IT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58547"/>
              </p:ext>
            </p:extLst>
          </p:nvPr>
        </p:nvGraphicFramePr>
        <p:xfrm>
          <a:off x="682752" y="1060704"/>
          <a:ext cx="10863072" cy="535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6451981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66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36448"/>
            <a:ext cx="10515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Percorso IVG</a:t>
            </a:r>
            <a:br>
              <a:rPr lang="it-IT" dirty="0">
                <a:latin typeface="Garamond" panose="02020404030301010803" pitchFamily="18" charset="0"/>
              </a:rPr>
            </a:br>
            <a:endParaRPr lang="it-IT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05372"/>
              </p:ext>
            </p:extLst>
          </p:nvPr>
        </p:nvGraphicFramePr>
        <p:xfrm>
          <a:off x="679704" y="1060704"/>
          <a:ext cx="11000232" cy="532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383" y="6464173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09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84448" y="621792"/>
            <a:ext cx="4206240" cy="63398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Percorso IVG</a:t>
            </a:r>
            <a:br>
              <a:rPr lang="it-IT" dirty="0">
                <a:latin typeface="Garamond" panose="02020404030301010803" pitchFamily="18" charset="0"/>
              </a:rPr>
            </a:br>
            <a:endParaRPr lang="it-IT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866821"/>
              </p:ext>
            </p:extLst>
          </p:nvPr>
        </p:nvGraphicFramePr>
        <p:xfrm>
          <a:off x="621792" y="1097280"/>
          <a:ext cx="109728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6488557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810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5320" y="670560"/>
            <a:ext cx="10515600" cy="41452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Percorso IVG</a:t>
            </a:r>
            <a:br>
              <a:rPr lang="it-IT" dirty="0">
                <a:latin typeface="Garamond" panose="02020404030301010803" pitchFamily="18" charset="0"/>
              </a:rPr>
            </a:br>
            <a:endParaRPr lang="it-IT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142515"/>
              </p:ext>
            </p:extLst>
          </p:nvPr>
        </p:nvGraphicFramePr>
        <p:xfrm>
          <a:off x="475488" y="1011936"/>
          <a:ext cx="11094720" cy="536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423" y="6391084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07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0077" y="2861953"/>
            <a:ext cx="6280887" cy="92333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5400" dirty="0">
                <a:latin typeface="Garamond" panose="02020404030301010803" pitchFamily="18" charset="0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27599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Tasso di </a:t>
            </a:r>
            <a:r>
              <a:rPr lang="it-IT" dirty="0" err="1">
                <a:latin typeface="Garamond" panose="02020404030301010803" pitchFamily="18" charset="0"/>
              </a:rPr>
              <a:t>abortività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>
                <a:latin typeface="Garamond" panose="02020404030301010803" pitchFamily="18" charset="0"/>
              </a:rPr>
              <a:t>Per osservare l’andamento del fenomeno nel tempo è utile rapportare il n° di IVG e il n° di F residenti in età fertile (15-49 aa):</a:t>
            </a:r>
          </a:p>
          <a:p>
            <a:pPr marL="0" indent="0" algn="just">
              <a:buNone/>
            </a:pPr>
            <a:endParaRPr lang="it-IT" b="1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Garamond" panose="02020404030301010803" pitchFamily="18" charset="0"/>
              </a:rPr>
              <a:t>                                                          </a:t>
            </a:r>
            <a:endParaRPr lang="it-IT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it-IT" b="1" dirty="0">
                <a:latin typeface="Garamond" panose="02020404030301010803" pitchFamily="18" charset="0"/>
              </a:rPr>
              <a:t>Tasso di </a:t>
            </a:r>
            <a:r>
              <a:rPr lang="it-IT" b="1" dirty="0" err="1">
                <a:latin typeface="Garamond" panose="02020404030301010803" pitchFamily="18" charset="0"/>
              </a:rPr>
              <a:t>abortività</a:t>
            </a:r>
            <a:r>
              <a:rPr lang="it-IT" b="1" dirty="0">
                <a:latin typeface="Garamond" panose="02020404030301010803" pitchFamily="18" charset="0"/>
              </a:rPr>
              <a:t>  =  ________________ x 1000 </a:t>
            </a:r>
          </a:p>
          <a:p>
            <a:pPr marL="0" indent="0" algn="ctr">
              <a:buNone/>
            </a:pPr>
            <a:r>
              <a:rPr lang="it-IT" b="1" dirty="0">
                <a:latin typeface="Garamond" panose="02020404030301010803" pitchFamily="18" charset="0"/>
              </a:rPr>
              <a:t>                          N° donne 15-49 aa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546574" y="3577371"/>
            <a:ext cx="148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Garamond" panose="02020404030301010803" pitchFamily="18" charset="0"/>
              </a:rPr>
              <a:t>N° IVG</a:t>
            </a:r>
          </a:p>
        </p:txBody>
      </p:sp>
    </p:spTree>
    <p:extLst>
      <p:ext uri="{BB962C8B-B14F-4D97-AF65-F5344CB8AC3E}">
        <p14:creationId xmlns:p14="http://schemas.microsoft.com/office/powerpoint/2010/main" val="237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017834"/>
              </p:ext>
            </p:extLst>
          </p:nvPr>
        </p:nvGraphicFramePr>
        <p:xfrm>
          <a:off x="536448" y="219456"/>
          <a:ext cx="11241024" cy="624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954" y="6488556"/>
            <a:ext cx="62118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01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32807"/>
              </p:ext>
            </p:extLst>
          </p:nvPr>
        </p:nvGraphicFramePr>
        <p:xfrm>
          <a:off x="329184" y="402336"/>
          <a:ext cx="11350752" cy="5839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935599" y="6472166"/>
            <a:ext cx="615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Garamond" panose="02020404030301010803" pitchFamily="18" charset="0"/>
              </a:rPr>
              <a:t>Fonte: Salute e Sanità, Salute Riproduttiva della donna – dati.istat.it</a:t>
            </a:r>
          </a:p>
        </p:txBody>
      </p:sp>
    </p:spTree>
    <p:extLst>
      <p:ext uri="{BB962C8B-B14F-4D97-AF65-F5344CB8AC3E}">
        <p14:creationId xmlns:p14="http://schemas.microsoft.com/office/powerpoint/2010/main" val="50701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299"/>
          </a:xfrm>
        </p:spPr>
        <p:txBody>
          <a:bodyPr/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Nella provincia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39226"/>
              </p:ext>
            </p:extLst>
          </p:nvPr>
        </p:nvGraphicFramePr>
        <p:xfrm>
          <a:off x="838200" y="1292353"/>
          <a:ext cx="10515600" cy="515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462016" y="6488668"/>
            <a:ext cx="662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Garamond" panose="02020404030301010803" pitchFamily="18" charset="0"/>
              </a:rPr>
              <a:t>Fonte: Schede di Dimissione Ospedaliera ASST Carlo Poma-Anno 2014</a:t>
            </a:r>
          </a:p>
        </p:txBody>
      </p:sp>
    </p:spTree>
    <p:extLst>
      <p:ext uri="{BB962C8B-B14F-4D97-AF65-F5344CB8AC3E}">
        <p14:creationId xmlns:p14="http://schemas.microsoft.com/office/powerpoint/2010/main" val="188111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egnaposto contenut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019311"/>
              </p:ext>
            </p:extLst>
          </p:nvPr>
        </p:nvGraphicFramePr>
        <p:xfrm>
          <a:off x="838199" y="829056"/>
          <a:ext cx="10639567" cy="549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583936" y="6488668"/>
            <a:ext cx="660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Garamond" panose="02020404030301010803" pitchFamily="18" charset="0"/>
              </a:rPr>
              <a:t>Fonte: Schede di Dimissione Ospedaliera ASST Carlo Poma-Anno 2014</a:t>
            </a:r>
          </a:p>
        </p:txBody>
      </p:sp>
      <p:cxnSp>
        <p:nvCxnSpPr>
          <p:cNvPr id="4" name="Connettore 2 3"/>
          <p:cNvCxnSpPr>
            <a:cxnSpLocks/>
          </p:cNvCxnSpPr>
          <p:nvPr/>
        </p:nvCxnSpPr>
        <p:spPr>
          <a:xfrm>
            <a:off x="1937288" y="1875295"/>
            <a:ext cx="7764651" cy="1115878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6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Qual è l’andamento del fenomeno?</a:t>
            </a:r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812302"/>
              </p:ext>
            </p:extLst>
          </p:nvPr>
        </p:nvGraphicFramePr>
        <p:xfrm>
          <a:off x="838200" y="1528549"/>
          <a:ext cx="10912522" cy="484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6488557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7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Rapporto di </a:t>
            </a:r>
            <a:r>
              <a:rPr lang="it-IT" dirty="0" err="1">
                <a:latin typeface="Garamond" panose="02020404030301010803" pitchFamily="18" charset="0"/>
              </a:rPr>
              <a:t>abortività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latin typeface="Garamond" panose="02020404030301010803" pitchFamily="18" charset="0"/>
              </a:rPr>
              <a:t>Il dato si ottiene rapportando il n° di IVG in un anno ed il n° dei nati vivi nello stesso anno:</a:t>
            </a:r>
          </a:p>
          <a:p>
            <a:pPr marL="0" indent="0">
              <a:buNone/>
            </a:pPr>
            <a:endParaRPr lang="it-IT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b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it-IT" b="1" dirty="0">
                <a:latin typeface="Garamond" panose="02020404030301010803" pitchFamily="18" charset="0"/>
              </a:rPr>
              <a:t>Rapporto di </a:t>
            </a:r>
            <a:r>
              <a:rPr lang="it-IT" b="1" dirty="0" err="1">
                <a:latin typeface="Garamond" panose="02020404030301010803" pitchFamily="18" charset="0"/>
              </a:rPr>
              <a:t>abortività</a:t>
            </a:r>
            <a:r>
              <a:rPr lang="it-IT" b="1" dirty="0">
                <a:latin typeface="Garamond" panose="02020404030301010803" pitchFamily="18" charset="0"/>
              </a:rPr>
              <a:t> = _________________  x 1000</a:t>
            </a:r>
          </a:p>
          <a:p>
            <a:pPr marL="0" indent="0">
              <a:buNone/>
            </a:pPr>
            <a:r>
              <a:rPr lang="it-IT" b="1" dirty="0">
                <a:latin typeface="Garamond" panose="02020404030301010803" pitchFamily="18" charset="0"/>
              </a:rPr>
              <a:t>                                                                N° nati vivi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777596" y="3575714"/>
            <a:ext cx="143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Garamond" panose="02020404030301010803" pitchFamily="18" charset="0"/>
              </a:rPr>
              <a:t>N° IVG</a:t>
            </a:r>
          </a:p>
        </p:txBody>
      </p:sp>
    </p:spTree>
    <p:extLst>
      <p:ext uri="{BB962C8B-B14F-4D97-AF65-F5344CB8AC3E}">
        <p14:creationId xmlns:p14="http://schemas.microsoft.com/office/powerpoint/2010/main" val="309678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07703"/>
            <a:ext cx="10515600" cy="1175438"/>
          </a:xfrm>
        </p:spPr>
        <p:txBody>
          <a:bodyPr/>
          <a:lstStyle/>
          <a:p>
            <a:pPr algn="ctr"/>
            <a:r>
              <a:rPr lang="it-IT" dirty="0">
                <a:latin typeface="Garamond" panose="02020404030301010803" pitchFamily="18" charset="0"/>
              </a:rPr>
              <a:t>Qual è l’andamento del fenomeno?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73972"/>
              </p:ext>
            </p:extLst>
          </p:nvPr>
        </p:nvGraphicFramePr>
        <p:xfrm>
          <a:off x="641445" y="1583141"/>
          <a:ext cx="10890913" cy="468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6451981"/>
            <a:ext cx="6211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356</Words>
  <Application>Microsoft Office PowerPoint</Application>
  <PresentationFormat>Widescreen</PresentationFormat>
  <Paragraphs>94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Baskerville Old Face</vt:lpstr>
      <vt:lpstr>Calibri</vt:lpstr>
      <vt:lpstr>Calibri Light</vt:lpstr>
      <vt:lpstr>Garamond</vt:lpstr>
      <vt:lpstr>Tema di Office</vt:lpstr>
      <vt:lpstr>Corso di perfezionamento «Appunti per ostetriche e non solo»</vt:lpstr>
      <vt:lpstr>Tasso di abortività</vt:lpstr>
      <vt:lpstr>Presentazione standard di PowerPoint</vt:lpstr>
      <vt:lpstr>Presentazione standard di PowerPoint</vt:lpstr>
      <vt:lpstr>Nella provincia</vt:lpstr>
      <vt:lpstr>Presentazione standard di PowerPoint</vt:lpstr>
      <vt:lpstr>Qual è l’andamento del fenomeno?</vt:lpstr>
      <vt:lpstr>Rapporto di abortività</vt:lpstr>
      <vt:lpstr>Qual è l’andamento del fenomeno?</vt:lpstr>
      <vt:lpstr>Mobilità per IVG</vt:lpstr>
      <vt:lpstr>IVG nelle minori</vt:lpstr>
      <vt:lpstr>Percorso IVG </vt:lpstr>
      <vt:lpstr>Percorso IVG </vt:lpstr>
      <vt:lpstr>Percorso IVG </vt:lpstr>
      <vt:lpstr>Percorso IVG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Applicazione della Legge 194/78</dc:title>
  <dc:creator>GUARDA LINDA</dc:creator>
  <cp:lastModifiedBy>Ilaria Ghirardi</cp:lastModifiedBy>
  <cp:revision>108</cp:revision>
  <dcterms:created xsi:type="dcterms:W3CDTF">2017-02-27T11:54:37Z</dcterms:created>
  <dcterms:modified xsi:type="dcterms:W3CDTF">2017-03-24T18:15:33Z</dcterms:modified>
</cp:coreProperties>
</file>