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6" r:id="rId3"/>
    <p:sldId id="270" r:id="rId4"/>
    <p:sldId id="271" r:id="rId5"/>
    <p:sldId id="260" r:id="rId6"/>
    <p:sldId id="261" r:id="rId7"/>
    <p:sldId id="268" r:id="rId8"/>
    <p:sldId id="269" r:id="rId9"/>
    <p:sldId id="263" r:id="rId10"/>
    <p:sldId id="264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01" autoAdjust="0"/>
  </p:normalViewPr>
  <p:slideViewPr>
    <p:cSldViewPr>
      <p:cViewPr varScale="1">
        <p:scale>
          <a:sx n="80" d="100"/>
          <a:sy n="80" d="100"/>
        </p:scale>
        <p:origin x="-16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B10CA-5BFB-4F60-8F96-2DF333B428FB}" type="datetimeFigureOut">
              <a:rPr lang="it-IT" smtClean="0"/>
              <a:pPr/>
              <a:t>24/03/2017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84CBB-B751-4D32-ADBC-FE8B7F1FA68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6009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84CBB-B751-4D32-ADBC-FE8B7F1FA68B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6F8BC38-8CEF-46CA-A67A-F96E56C940E9}" type="datetimeFigureOut">
              <a:rPr lang="it-IT" smtClean="0"/>
              <a:pPr/>
              <a:t>24/03/2017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7F84DC0-9F8C-42B7-B1E9-03F86BAE15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BC38-8CEF-46CA-A67A-F96E56C940E9}" type="datetimeFigureOut">
              <a:rPr lang="it-IT" smtClean="0"/>
              <a:pPr/>
              <a:t>24/03/2017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DC0-9F8C-42B7-B1E9-03F86BAE15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BC38-8CEF-46CA-A67A-F96E56C940E9}" type="datetimeFigureOut">
              <a:rPr lang="it-IT" smtClean="0"/>
              <a:pPr/>
              <a:t>24/03/2017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DC0-9F8C-42B7-B1E9-03F86BAE15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F8BC38-8CEF-46CA-A67A-F96E56C940E9}" type="datetimeFigureOut">
              <a:rPr lang="it-IT" smtClean="0"/>
              <a:pPr/>
              <a:t>24/03/2017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F84DC0-9F8C-42B7-B1E9-03F86BAE15E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6F8BC38-8CEF-46CA-A67A-F96E56C940E9}" type="datetimeFigureOut">
              <a:rPr lang="it-IT" smtClean="0"/>
              <a:pPr/>
              <a:t>24/03/2017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7F84DC0-9F8C-42B7-B1E9-03F86BAE15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BC38-8CEF-46CA-A67A-F96E56C940E9}" type="datetimeFigureOut">
              <a:rPr lang="it-IT" smtClean="0"/>
              <a:pPr/>
              <a:t>24/03/2017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DC0-9F8C-42B7-B1E9-03F86BAE15E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BC38-8CEF-46CA-A67A-F96E56C940E9}" type="datetimeFigureOut">
              <a:rPr lang="it-IT" smtClean="0"/>
              <a:pPr/>
              <a:t>24/03/2017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DC0-9F8C-42B7-B1E9-03F86BAE15E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F8BC38-8CEF-46CA-A67A-F96E56C940E9}" type="datetimeFigureOut">
              <a:rPr lang="it-IT" smtClean="0"/>
              <a:pPr/>
              <a:t>24/03/2017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F84DC0-9F8C-42B7-B1E9-03F86BAE15E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BC38-8CEF-46CA-A67A-F96E56C940E9}" type="datetimeFigureOut">
              <a:rPr lang="it-IT" smtClean="0"/>
              <a:pPr/>
              <a:t>24/03/2017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DC0-9F8C-42B7-B1E9-03F86BAE15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F8BC38-8CEF-46CA-A67A-F96E56C940E9}" type="datetimeFigureOut">
              <a:rPr lang="it-IT" smtClean="0"/>
              <a:pPr/>
              <a:t>24/03/2017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F84DC0-9F8C-42B7-B1E9-03F86BAE15E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F8BC38-8CEF-46CA-A67A-F96E56C940E9}" type="datetimeFigureOut">
              <a:rPr lang="it-IT" smtClean="0"/>
              <a:pPr/>
              <a:t>24/03/2017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F84DC0-9F8C-42B7-B1E9-03F86BAE15E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F8BC38-8CEF-46CA-A67A-F96E56C940E9}" type="datetimeFigureOut">
              <a:rPr lang="it-IT" smtClean="0"/>
              <a:pPr/>
              <a:t>24/03/2017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F84DC0-9F8C-42B7-B1E9-03F86BAE15E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2500329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/>
              <a:t>OFFERTA IVG FARMACOLOGICA</a:t>
            </a:r>
            <a:br>
              <a:rPr lang="it-IT" sz="2800" dirty="0" smtClean="0"/>
            </a:br>
            <a:r>
              <a:rPr lang="it-IT" sz="2800" dirty="0" smtClean="0"/>
              <a:t>DALLA CERTIFICAZIONE ALLA DIMISSIONE</a:t>
            </a:r>
            <a:endParaRPr lang="it-IT" sz="2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843808" y="3933056"/>
            <a:ext cx="41168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dirty="0" smtClean="0"/>
              <a:t>Carla Ferrari</a:t>
            </a:r>
          </a:p>
          <a:p>
            <a:pPr algn="ctr"/>
            <a:r>
              <a:rPr lang="it-IT" sz="2400" i="1" dirty="0" smtClean="0"/>
              <a:t>Sede territoriale di Suzzara</a:t>
            </a:r>
            <a:endParaRPr lang="it-IT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28596" y="3857628"/>
            <a:ext cx="8229600" cy="4525963"/>
          </a:xfrm>
        </p:spPr>
        <p:txBody>
          <a:bodyPr/>
          <a:lstStyle/>
          <a:p>
            <a:endParaRPr lang="it-IT" dirty="0" smtClean="0"/>
          </a:p>
          <a:p>
            <a:r>
              <a:rPr lang="it-IT" sz="2000" dirty="0" smtClean="0"/>
              <a:t>Una legge che ha evitato alle donne di morire per aborto </a:t>
            </a:r>
            <a:r>
              <a:rPr lang="it-IT" sz="2000" dirty="0" smtClean="0"/>
              <a:t>clandestino.</a:t>
            </a:r>
          </a:p>
          <a:p>
            <a:r>
              <a:rPr lang="it-IT" sz="2000" dirty="0" smtClean="0"/>
              <a:t>Le donne sono per la vita.</a:t>
            </a:r>
            <a:endParaRPr lang="it-IT" sz="2000" dirty="0"/>
          </a:p>
        </p:txBody>
      </p:sp>
      <p:pic>
        <p:nvPicPr>
          <p:cNvPr id="4" name="Immagine 3" descr="foto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1000108"/>
            <a:ext cx="4143404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2 5"/>
          <p:cNvCxnSpPr/>
          <p:nvPr/>
        </p:nvCxnSpPr>
        <p:spPr>
          <a:xfrm flipV="1">
            <a:off x="251520" y="2492896"/>
            <a:ext cx="1080120" cy="180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1379144" y="2262063"/>
            <a:ext cx="7205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Entro la 7° settimana (49° gg del concepimento)</a:t>
            </a:r>
            <a:endParaRPr lang="it-IT" sz="2400" dirty="0"/>
          </a:p>
        </p:txBody>
      </p:sp>
      <p:cxnSp>
        <p:nvCxnSpPr>
          <p:cNvPr id="12" name="Connettore 2 11"/>
          <p:cNvCxnSpPr/>
          <p:nvPr/>
        </p:nvCxnSpPr>
        <p:spPr>
          <a:xfrm flipV="1">
            <a:off x="251520" y="3645024"/>
            <a:ext cx="1080120" cy="180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79144" y="3229525"/>
            <a:ext cx="7205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Assunzione di due farmaci</a:t>
            </a:r>
          </a:p>
          <a:p>
            <a:r>
              <a:rPr lang="it-IT" sz="2400" dirty="0"/>
              <a:t> </a:t>
            </a:r>
            <a:r>
              <a:rPr lang="it-IT" sz="2400" dirty="0" err="1"/>
              <a:t>mifepristone</a:t>
            </a:r>
            <a:r>
              <a:rPr lang="it-IT" sz="2400" dirty="0"/>
              <a:t> </a:t>
            </a:r>
            <a:r>
              <a:rPr lang="it-IT" sz="2400" dirty="0" smtClean="0"/>
              <a:t>+</a:t>
            </a:r>
            <a:r>
              <a:rPr lang="it-IT" sz="2400" dirty="0"/>
              <a:t> </a:t>
            </a:r>
            <a:r>
              <a:rPr lang="it-IT" sz="2400" dirty="0" smtClean="0"/>
              <a:t>prostaglandina</a:t>
            </a:r>
          </a:p>
        </p:txBody>
      </p:sp>
      <p:sp>
        <p:nvSpPr>
          <p:cNvPr id="15" name="Freccia in giù 14"/>
          <p:cNvSpPr/>
          <p:nvPr/>
        </p:nvSpPr>
        <p:spPr>
          <a:xfrm>
            <a:off x="3995936" y="4221088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1907704" y="4900517"/>
            <a:ext cx="50786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Efficacia 92/99%</a:t>
            </a:r>
          </a:p>
          <a:p>
            <a:r>
              <a:rPr lang="it-IT" sz="2400" dirty="0" smtClean="0"/>
              <a:t>Possibilità di RCU nel 5% dei casi </a:t>
            </a:r>
            <a:endParaRPr lang="it-IT" sz="2400" dirty="0"/>
          </a:p>
        </p:txBody>
      </p:sp>
      <p:sp>
        <p:nvSpPr>
          <p:cNvPr id="17" name="Titolo 1"/>
          <p:cNvSpPr>
            <a:spLocks noGrp="1"/>
          </p:cNvSpPr>
          <p:nvPr>
            <p:ph type="title"/>
          </p:nvPr>
        </p:nvSpPr>
        <p:spPr>
          <a:xfrm>
            <a:off x="442156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/>
              <a:t>descrizione </a:t>
            </a:r>
            <a:r>
              <a:rPr lang="it-IT" sz="2800" dirty="0" smtClean="0"/>
              <a:t>DEL METODO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54432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5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632848" cy="5328592"/>
          </a:xfrm>
        </p:spPr>
        <p:txBody>
          <a:bodyPr>
            <a:noAutofit/>
          </a:bodyPr>
          <a:lstStyle/>
          <a:p>
            <a:r>
              <a:rPr lang="it-IT" sz="2600" dirty="0" err="1"/>
              <a:t>Counselling</a:t>
            </a:r>
            <a:r>
              <a:rPr lang="it-IT" sz="2600" dirty="0"/>
              <a:t> secondo art. 5  </a:t>
            </a:r>
          </a:p>
          <a:p>
            <a:pPr marL="0" indent="0">
              <a:buNone/>
            </a:pPr>
            <a:r>
              <a:rPr lang="it-IT" sz="2600" dirty="0"/>
              <a:t>   </a:t>
            </a:r>
            <a:r>
              <a:rPr lang="it-IT" sz="2600" dirty="0" smtClean="0"/>
              <a:t> </a:t>
            </a:r>
            <a:r>
              <a:rPr lang="it-IT" sz="2600" dirty="0"/>
              <a:t>(colloquio anche con il partner, se consentito) </a:t>
            </a:r>
            <a:endParaRPr lang="it-IT" sz="2600" dirty="0" smtClean="0"/>
          </a:p>
          <a:p>
            <a:r>
              <a:rPr lang="it-IT" sz="2600" dirty="0"/>
              <a:t>Informazione completa sui vari metodi </a:t>
            </a:r>
            <a:endParaRPr lang="it-IT" sz="2600" dirty="0" smtClean="0"/>
          </a:p>
          <a:p>
            <a:r>
              <a:rPr lang="it-IT" sz="2600" dirty="0"/>
              <a:t>Se interessata e se rientrante nei criteri adeguati, si illustra il metodo farmacologico, con eventuali controindicazioni, efficacia, possibili effetti </a:t>
            </a:r>
            <a:r>
              <a:rPr lang="it-IT" sz="2600" dirty="0" smtClean="0"/>
              <a:t>collaterali</a:t>
            </a:r>
          </a:p>
          <a:p>
            <a:r>
              <a:rPr lang="it-IT" sz="2600" dirty="0"/>
              <a:t>Consegna di un  dettagliato foglio informativo con precisa descrizione del percorso </a:t>
            </a:r>
            <a:r>
              <a:rPr lang="it-IT" sz="2600" dirty="0" smtClean="0"/>
              <a:t>farmacologico</a:t>
            </a:r>
          </a:p>
          <a:p>
            <a:r>
              <a:rPr lang="it-IT" sz="2600" dirty="0"/>
              <a:t>Ecografia e certificazione (con invito a </a:t>
            </a:r>
            <a:r>
              <a:rPr lang="it-IT" sz="2600" b="1" dirty="0"/>
              <a:t>soprassedere per 7 giorni</a:t>
            </a:r>
            <a:r>
              <a:rPr lang="it-IT" sz="2600" dirty="0"/>
              <a:t>)</a:t>
            </a:r>
          </a:p>
          <a:p>
            <a:pPr marL="0" indent="0">
              <a:buNone/>
            </a:pPr>
            <a:endParaRPr lang="it-IT" sz="2600" dirty="0"/>
          </a:p>
          <a:p>
            <a:endParaRPr lang="it-IT" sz="2600" dirty="0"/>
          </a:p>
          <a:p>
            <a:endParaRPr lang="it-IT" sz="2600" dirty="0" smtClean="0"/>
          </a:p>
          <a:p>
            <a:endParaRPr lang="it-IT" sz="2600" dirty="0" smtClean="0"/>
          </a:p>
          <a:p>
            <a:endParaRPr lang="it-IT" sz="2600" dirty="0"/>
          </a:p>
          <a:p>
            <a:endParaRPr lang="it-IT" sz="2600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67544" y="5271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/>
              <a:t>Il percorso in consultorio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22262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>
            <a:normAutofit/>
          </a:bodyPr>
          <a:lstStyle/>
          <a:p>
            <a:r>
              <a:rPr lang="it-IT" sz="2600" dirty="0"/>
              <a:t>In ogni momento la donna può richiedere un colloquio con l’assistente sociale e/o la </a:t>
            </a:r>
            <a:r>
              <a:rPr lang="it-IT" sz="2600" dirty="0" smtClean="0"/>
              <a:t>psicologa</a:t>
            </a:r>
          </a:p>
          <a:p>
            <a:endParaRPr lang="it-IT" sz="2600" dirty="0"/>
          </a:p>
          <a:p>
            <a:endParaRPr lang="it-IT" sz="2600" dirty="0" smtClean="0"/>
          </a:p>
          <a:p>
            <a:endParaRPr lang="it-IT" sz="2600" dirty="0"/>
          </a:p>
          <a:p>
            <a:r>
              <a:rPr lang="it-IT" sz="2800" dirty="0"/>
              <a:t>In ogni momento la donna può richiedere un colloquio con l’assistente sociale e/o la psicologa.</a:t>
            </a:r>
          </a:p>
          <a:p>
            <a:pPr marL="0" indent="0">
              <a:buNone/>
            </a:pPr>
            <a:endParaRPr lang="it-IT" sz="2600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 smtClean="0"/>
              <a:t>Il percorso in consultorio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04411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 smtClean="0"/>
              <a:t>In ospedale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7776864" cy="3240360"/>
          </a:xfrm>
        </p:spPr>
        <p:txBody>
          <a:bodyPr>
            <a:normAutofit/>
          </a:bodyPr>
          <a:lstStyle/>
          <a:p>
            <a:r>
              <a:rPr lang="it-IT" dirty="0" smtClean="0"/>
              <a:t>Il primo giorno la donna entra a digiuno munita di documentazione e certificato di richiesta di interruzione di gravidanza, assumerà per bocca il primo farmaco, </a:t>
            </a:r>
            <a:r>
              <a:rPr lang="it-IT" dirty="0" err="1" smtClean="0"/>
              <a:t>mifepristone</a:t>
            </a:r>
            <a:r>
              <a:rPr lang="it-IT" dirty="0" smtClean="0"/>
              <a:t> RU 486.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Dopo l’assunzione di solito non ci sono sintomi significativi, salvo in alcuni casi delle perdite di sangue, simili ad una mestruazione abbondante.</a:t>
            </a:r>
          </a:p>
          <a:p>
            <a:endParaRPr lang="it-IT" dirty="0" smtClean="0"/>
          </a:p>
        </p:txBody>
      </p:sp>
      <p:sp>
        <p:nvSpPr>
          <p:cNvPr id="4" name="Rettangolo 3"/>
          <p:cNvSpPr/>
          <p:nvPr/>
        </p:nvSpPr>
        <p:spPr>
          <a:xfrm>
            <a:off x="683568" y="5229200"/>
            <a:ext cx="7488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/>
              <a:t>Il 5% circa delle pazienti abortisce già solo con questo farmaco.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donna verrà tenuta in osservazione in reparto il primo e il secondo giorno.</a:t>
            </a:r>
          </a:p>
          <a:p>
            <a:r>
              <a:rPr lang="it-IT" dirty="0" smtClean="0"/>
              <a:t>Il terzo giorno le verrà somministrato il secondo farmaco  per via vaginale.</a:t>
            </a:r>
          </a:p>
          <a:p>
            <a:r>
              <a:rPr lang="it-IT" dirty="0" smtClean="0"/>
              <a:t>Il secondo farmaco (della famiglia delle prostaglandine) agisce provocando contrazioni uterine e l’inizio di una perdita di sangue simile ad una mestruazione abbondante</a:t>
            </a:r>
          </a:p>
          <a:p>
            <a:r>
              <a:rPr lang="it-IT" dirty="0" smtClean="0"/>
              <a:t>La donna dovrà restare in ospedale fino all’espletamento dell’aborto che verrà accertato da un’ecografia.</a:t>
            </a:r>
          </a:p>
          <a:p>
            <a:r>
              <a:rPr lang="it-IT" dirty="0" smtClean="0"/>
              <a:t>Controllo ecografico entro </a:t>
            </a:r>
            <a:r>
              <a:rPr lang="it-IT" dirty="0"/>
              <a:t>14 gg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 smtClean="0"/>
              <a:t>In ospedale\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La donna, può, sotto la propria responsabilità, firmare le proprie dimissioni dopo l’assunzione del </a:t>
            </a:r>
            <a:r>
              <a:rPr lang="it-IT" sz="2800" dirty="0" smtClean="0"/>
              <a:t>primo farmaco </a:t>
            </a:r>
            <a:r>
              <a:rPr lang="it-IT" sz="2800" dirty="0"/>
              <a:t>e tornare a casa, per ripresentarsi il terzo giorno per l’assunzione del secondo farmaco.</a:t>
            </a:r>
          </a:p>
          <a:p>
            <a:pPr algn="just"/>
            <a:endParaRPr lang="it-IT" sz="2800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 smtClean="0"/>
              <a:t>In ospedale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24894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 smtClean="0"/>
              <a:t>In ospedale</a:t>
            </a:r>
            <a:endParaRPr lang="it-IT" sz="3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39552" y="3068960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Dimissione </a:t>
            </a:r>
            <a:endParaRPr lang="it-IT" sz="3200" dirty="0"/>
          </a:p>
        </p:txBody>
      </p:sp>
      <p:sp>
        <p:nvSpPr>
          <p:cNvPr id="10" name="Parentesi graffa aperta 9"/>
          <p:cNvSpPr/>
          <p:nvPr/>
        </p:nvSpPr>
        <p:spPr>
          <a:xfrm>
            <a:off x="3059832" y="1844824"/>
            <a:ext cx="576064" cy="2668651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3538492" y="1978820"/>
            <a:ext cx="49733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Consegna di un </a:t>
            </a:r>
            <a:r>
              <a:rPr lang="it-IT" sz="2400" dirty="0"/>
              <a:t>foglio di istruzioni  a cui attenersi e programmato un controllo.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3538492" y="3303699"/>
            <a:ext cx="51073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In caso di problemi può ovviamente tornare in ospedale in qualunque momento.</a:t>
            </a:r>
          </a:p>
        </p:txBody>
      </p:sp>
    </p:spTree>
    <p:extLst>
      <p:ext uri="{BB962C8B-B14F-4D97-AF65-F5344CB8AC3E}">
        <p14:creationId xmlns:p14="http://schemas.microsoft.com/office/powerpoint/2010/main" val="163985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 smtClean="0"/>
              <a:t>Eventuali effetti collaterali e indesiderati</a:t>
            </a:r>
            <a:endParaRPr lang="it-IT" sz="3200" dirty="0"/>
          </a:p>
        </p:txBody>
      </p:sp>
      <p:sp>
        <p:nvSpPr>
          <p:cNvPr id="4" name="Rettangolo 3"/>
          <p:cNvSpPr/>
          <p:nvPr/>
        </p:nvSpPr>
        <p:spPr>
          <a:xfrm>
            <a:off x="395536" y="3356992"/>
            <a:ext cx="8064896" cy="1569660"/>
          </a:xfrm>
          <a:prstGeom prst="rect">
            <a:avLst/>
          </a:prstGeom>
          <a:ln w="38100">
            <a:solidFill>
              <a:srgbClr val="FF9900"/>
            </a:solidFill>
          </a:ln>
        </p:spPr>
        <p:txBody>
          <a:bodyPr wrap="square">
            <a:spAutoFit/>
          </a:bodyPr>
          <a:lstStyle/>
          <a:p>
            <a:endParaRPr lang="it-IT" sz="2400" dirty="0"/>
          </a:p>
          <a:p>
            <a:r>
              <a:rPr lang="it-IT" sz="2400" dirty="0"/>
              <a:t>Le complicazioni gravi in meno dell’1 per cento dei casi</a:t>
            </a:r>
          </a:p>
          <a:p>
            <a:endParaRPr lang="it-IT" sz="2400" dirty="0"/>
          </a:p>
          <a:p>
            <a:r>
              <a:rPr lang="it-IT" sz="2400" dirty="0"/>
              <a:t>L’intervento non aumenta il rischio di fertilità futura.</a:t>
            </a:r>
          </a:p>
        </p:txBody>
      </p:sp>
      <p:sp>
        <p:nvSpPr>
          <p:cNvPr id="5" name="Rettangolo 4"/>
          <p:cNvSpPr/>
          <p:nvPr/>
        </p:nvSpPr>
        <p:spPr>
          <a:xfrm>
            <a:off x="323528" y="1628800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/>
              <a:t>Crampi dolorosi addominali, mal di testa, nausea, stato di debolezza.</a:t>
            </a:r>
          </a:p>
          <a:p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348</TotalTime>
  <Words>425</Words>
  <Application>Microsoft Office PowerPoint</Application>
  <PresentationFormat>Presentazione su schermo (4:3)</PresentationFormat>
  <Paragraphs>53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Loggia</vt:lpstr>
      <vt:lpstr>OFFERTA IVG FARMACOLOGICA DALLA CERTIFICAZIONE ALLA DIMISSIONE</vt:lpstr>
      <vt:lpstr>descrizione DEL METODO</vt:lpstr>
      <vt:lpstr>Il percorso in consultorio</vt:lpstr>
      <vt:lpstr>Il percorso in consultorio</vt:lpstr>
      <vt:lpstr>In ospedale</vt:lpstr>
      <vt:lpstr>In ospedale\</vt:lpstr>
      <vt:lpstr>In ospedale</vt:lpstr>
      <vt:lpstr>In ospedale</vt:lpstr>
      <vt:lpstr>Eventuali effetti collaterali e indesiderati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OFFERTA IVG FARMACOLOGICA DALLA CERTIFICAZIONE ALLA DIMISSIONE</dc:title>
  <dc:creator>FerrariCarla</dc:creator>
  <cp:lastModifiedBy>Carla Ferrari</cp:lastModifiedBy>
  <cp:revision>37</cp:revision>
  <dcterms:created xsi:type="dcterms:W3CDTF">2017-03-07T15:20:50Z</dcterms:created>
  <dcterms:modified xsi:type="dcterms:W3CDTF">2017-03-24T11:49:59Z</dcterms:modified>
</cp:coreProperties>
</file>