
<file path=[Content_Types].xml><?xml version="1.0" encoding="utf-8"?>
<Types xmlns="http://schemas.openxmlformats.org/package/2006/content-types">
  <Default Extension="jpeg" ContentType="image/jpeg"/>
  <Default Extension="xlsx" ContentType="application/vnd.openxmlformats-officedocument.spreadsheetml.shee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7" r:id="rId4"/>
    <p:sldId id="258" r:id="rId5"/>
    <p:sldId id="259" r:id="rId6"/>
    <p:sldId id="260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altLang="en-US" sz="1800"/>
              <a:t>2014</a:t>
            </a:r>
            <a:endParaRPr lang="it-IT" altLang="en-US" sz="1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55573122529644"/>
                  <c:y val="-0.112645739910314"/>
                </c:manualLayout>
              </c:layout>
              <c:tx>
                <c:rich>
                  <a:bodyPr rot="0" spcFirstLastPara="0" vertOverflow="ellipsis" vert="horz" wrap="square" lIns="38100" tIns="19050" rIns="38100" bIns="19050" anchor="ctr" anchorCtr="1"/>
                  <a:lstStyle/>
                  <a:p>
                    <a:pPr defTabSz="914400">
                      <a:defRPr lang="en-US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2000"/>
                      <a:t>1712</a:t>
                    </a:r>
                    <a:endParaRPr sz="200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65375494071146"/>
                  <c:y val="-0.1162331838565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Consultorio</c:v>
                </c:pt>
                <c:pt idx="1">
                  <c:v>Altro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1712</c:v>
                </c:pt>
                <c:pt idx="1">
                  <c:v>1784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altLang="en-US" sz="1920"/>
              <a:t>2015</a:t>
            </a:r>
            <a:endParaRPr lang="it-IT" altLang="en-US" sz="192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8523364485981"/>
          <c:y val="0.156315789473684"/>
          <c:w val="0.566816199376947"/>
          <c:h val="0.6384140350877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98767077640786"/>
                  <c:y val="-0.13096334499907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4441852715761"/>
                  <c:y val="-0.1118069626082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Consultorio</c:v>
                </c:pt>
                <c:pt idx="1">
                  <c:v>Altro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1633</c:v>
                </c:pt>
                <c:pt idx="1">
                  <c:v>1632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 defTabSz="914400">
              <a:defRPr lang="en-US"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altLang="en-US" sz="1800"/>
              <a:t>2016</a:t>
            </a:r>
            <a:endParaRPr lang="it-IT" altLang="en-US" sz="18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18731435643564"/>
          <c:y val="0.167543859649123"/>
          <c:w val="0.568842821782178"/>
          <c:h val="0.64508771929824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37974053547758"/>
                  <c:y val="-0.1670998886000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665841584158"/>
                      <c:h val="0.074080950612699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82624955939518"/>
                  <c:y val="-0.1437059041960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0" vertOverflow="ellipsis" vert="horz" wrap="square" lIns="38100" tIns="19050" rIns="38100" bIns="19050" anchor="ctr" anchorCtr="1"/>
                <a:lstStyle/>
                <a:p>
                  <a:pPr>
                    <a:defRPr lang="en-US"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Consultorio</c:v>
                </c:pt>
                <c:pt idx="1">
                  <c:v>Altro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1604</c:v>
                </c:pt>
                <c:pt idx="1">
                  <c:v>1621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0" vertOverflow="ellipsis" vert="horz" wrap="square" anchor="ctr" anchorCtr="1"/>
          <a:lstStyle/>
          <a:p>
            <a:pPr>
              <a:defRPr lang="en-US"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  <a:endParaRPr lang="it-IT"/>
          </a:p>
          <a:p>
            <a:pPr lvl="1"/>
            <a:r>
              <a:rPr lang="it-IT"/>
              <a:t>Secondo livello</a:t>
            </a:r>
            <a:endParaRPr lang="it-IT"/>
          </a:p>
          <a:p>
            <a:pPr lvl="2"/>
            <a:r>
              <a:rPr lang="it-IT"/>
              <a:t>Terzo livello</a:t>
            </a:r>
            <a:endParaRPr lang="it-IT"/>
          </a:p>
          <a:p>
            <a:pPr lvl="3"/>
            <a:r>
              <a:rPr lang="it-IT"/>
              <a:t>Quarto livello</a:t>
            </a:r>
            <a:endParaRPr lang="it-IT"/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EA702-F8B5-4DE1-BE60-A86AAA681F31}" type="datetimeFigureOut">
              <a:rPr lang="it-IT" smtClean="0"/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8C0B-6315-4522-961A-3EDC62AB4A2E}" type="slidenum">
              <a:rPr lang="it-IT" smtClean="0"/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2210435" y="2744470"/>
            <a:ext cx="7772400" cy="137795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Baskerville Old Face" pitchFamily="18" charset="0"/>
              </a:rPr>
              <a:t>Appunti per ostetriche e non solo</a:t>
            </a:r>
            <a:endParaRPr lang="it-IT" dirty="0">
              <a:latin typeface="Baskerville Old Face" pitchFamily="18" charset="0"/>
            </a:endParaRPr>
          </a:p>
        </p:txBody>
      </p:sp>
      <p:sp>
        <p:nvSpPr>
          <p:cNvPr id="6" name="Sottotitolo 2"/>
          <p:cNvSpPr>
            <a:spLocks noGrp="1"/>
          </p:cNvSpPr>
          <p:nvPr>
            <p:ph type="subTitle" idx="1"/>
          </p:nvPr>
        </p:nvSpPr>
        <p:spPr>
          <a:xfrm>
            <a:off x="2316024" y="4505821"/>
            <a:ext cx="7560840" cy="1224136"/>
          </a:xfrm>
        </p:spPr>
        <p:txBody>
          <a:bodyPr>
            <a:normAutofit lnSpcReduction="10000"/>
          </a:bodyPr>
          <a:lstStyle/>
          <a:p>
            <a:pPr algn="ctr"/>
            <a:r>
              <a:rPr lang="it-IT" sz="2200" dirty="0" smtClean="0">
                <a:solidFill>
                  <a:schemeClr val="tx1"/>
                </a:solidFill>
                <a:latin typeface="Baskerville Old Face" pitchFamily="18" charset="0"/>
              </a:rPr>
              <a:t>Green Park Mantova, Strada Circonvallazione Sud 21/B</a:t>
            </a:r>
            <a:endParaRPr lang="it-IT" sz="22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ctr"/>
            <a:r>
              <a:rPr lang="it-IT" sz="2200" dirty="0" smtClean="0">
                <a:solidFill>
                  <a:schemeClr val="tx1"/>
                </a:solidFill>
                <a:latin typeface="Baskerville Old Face" pitchFamily="18" charset="0"/>
              </a:rPr>
              <a:t>Mantova</a:t>
            </a:r>
            <a:endParaRPr lang="it-IT" sz="22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algn="ctr"/>
            <a:r>
              <a:rPr lang="it-IT" sz="2200" dirty="0" smtClean="0">
                <a:solidFill>
                  <a:schemeClr val="tx1"/>
                </a:solidFill>
                <a:latin typeface="Baskerville Old Face" pitchFamily="18" charset="0"/>
              </a:rPr>
              <a:t>25 marzo – 8/22 aprile – 6/20 maggio 2017</a:t>
            </a:r>
            <a:endParaRPr lang="it-IT" sz="2200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03912" y="188640"/>
            <a:ext cx="1440160" cy="1469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5015880" y="1628800"/>
            <a:ext cx="2088232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>
                <a:latin typeface="Baskerville Old Face" pitchFamily="18" charset="0"/>
              </a:rPr>
              <a:t>Collegio delle Ostetriche della provincia di Mantova</a:t>
            </a:r>
            <a:endParaRPr lang="it-IT" sz="14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Gravidanze seguite nei consultori familiari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559560"/>
            <a:ext cx="11202035" cy="4351655"/>
          </a:xfrm>
        </p:spPr>
        <p:txBody>
          <a:bodyPr/>
          <a:lstStyle/>
          <a:p>
            <a:r>
              <a:rPr lang="it-IT" dirty="0"/>
              <a:t>Nel 2014           </a:t>
            </a:r>
            <a:r>
              <a:rPr lang="it-IT" b="1" dirty="0"/>
              <a:t> 1712 </a:t>
            </a:r>
            <a:r>
              <a:rPr lang="it-IT" dirty="0"/>
              <a:t>     nati  residenti 3496   </a:t>
            </a:r>
            <a:endParaRPr lang="it-IT" dirty="0"/>
          </a:p>
          <a:p>
            <a:r>
              <a:rPr lang="it-IT" dirty="0"/>
              <a:t>Nel 2015            </a:t>
            </a:r>
            <a:r>
              <a:rPr lang="it-IT" b="1" dirty="0"/>
              <a:t>1633 </a:t>
            </a:r>
            <a:r>
              <a:rPr lang="it-IT" dirty="0"/>
              <a:t>     nati residenti  3265</a:t>
            </a:r>
            <a:endParaRPr lang="it-IT" dirty="0"/>
          </a:p>
          <a:p>
            <a:r>
              <a:rPr lang="it-IT" dirty="0"/>
              <a:t>Nel 2016            </a:t>
            </a:r>
            <a:r>
              <a:rPr lang="it-IT" b="1" dirty="0"/>
              <a:t>1604</a:t>
            </a:r>
            <a:r>
              <a:rPr lang="it-IT" dirty="0"/>
              <a:t>      nati residenti  3225</a:t>
            </a:r>
            <a:endParaRPr lang="it-IT" dirty="0"/>
          </a:p>
        </p:txBody>
      </p:sp>
      <p:graphicFrame>
        <p:nvGraphicFramePr>
          <p:cNvPr id="10" name="Content Placeholder 9"/>
          <p:cNvGraphicFramePr/>
          <p:nvPr>
            <p:ph sz="half" idx="2"/>
          </p:nvPr>
        </p:nvGraphicFramePr>
        <p:xfrm>
          <a:off x="122555" y="3220085"/>
          <a:ext cx="3804285" cy="351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059555" y="3114675"/>
          <a:ext cx="407670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7951470" y="3114675"/>
          <a:ext cx="4104640" cy="3619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Distribuzione consultori familiari nella provincia di Mantova e dei reparti di maternità</a:t>
            </a:r>
            <a:endParaRPr lang="it-IT" dirty="0"/>
          </a:p>
        </p:txBody>
      </p:sp>
      <p:pic>
        <p:nvPicPr>
          <p:cNvPr id="5" name="Content Placeholder 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769870" y="1843405"/>
            <a:ext cx="7369175" cy="45808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7231380" y="1843405"/>
            <a:ext cx="2020570" cy="16179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it-IT" altLang="en-US" sz="2000" b="1"/>
              <a:t>Mantova</a:t>
            </a:r>
            <a:endParaRPr lang="it-IT" altLang="en-US" sz="2000" b="1"/>
          </a:p>
          <a:p>
            <a:r>
              <a:rPr lang="it-IT" altLang="en-US" sz="2000" b="1"/>
              <a:t>Lunetta</a:t>
            </a:r>
            <a:endParaRPr lang="it-IT" altLang="en-US" sz="2000" b="1"/>
          </a:p>
          <a:p>
            <a:r>
              <a:rPr lang="it-IT" altLang="en-US" sz="2000" b="1"/>
              <a:t>Curtatone</a:t>
            </a:r>
            <a:endParaRPr lang="it-IT" altLang="en-US" sz="2000" b="1"/>
          </a:p>
          <a:p>
            <a:r>
              <a:rPr lang="it-IT" altLang="en-US" sz="2000" b="1"/>
              <a:t>Roverbella</a:t>
            </a:r>
            <a:endParaRPr lang="it-IT" altLang="en-US" sz="2000" b="1"/>
          </a:p>
          <a:p>
            <a:r>
              <a:rPr lang="it-IT" altLang="en-US" sz="2000" b="1"/>
              <a:t>Roncoferraro</a:t>
            </a:r>
            <a:endParaRPr lang="it-IT" altLang="en-US" sz="2000" b="1"/>
          </a:p>
        </p:txBody>
      </p:sp>
      <p:sp>
        <p:nvSpPr>
          <p:cNvPr id="4" name="Text Box 3"/>
          <p:cNvSpPr txBox="1"/>
          <p:nvPr/>
        </p:nvSpPr>
        <p:spPr>
          <a:xfrm>
            <a:off x="9624060" y="3912235"/>
            <a:ext cx="1725295" cy="13131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it-IT" altLang="en-US" sz="2000" b="1"/>
              <a:t>Suzzara</a:t>
            </a:r>
            <a:endParaRPr lang="it-IT" altLang="en-US" sz="2000" b="1"/>
          </a:p>
          <a:p>
            <a:r>
              <a:rPr lang="it-IT" altLang="en-US" sz="2000" b="1"/>
              <a:t>Ostiglia</a:t>
            </a:r>
            <a:endParaRPr lang="it-IT" altLang="en-US" sz="2000" b="1"/>
          </a:p>
          <a:p>
            <a:r>
              <a:rPr lang="it-IT" altLang="en-US" sz="2000" b="1"/>
              <a:t>San Benedetto</a:t>
            </a:r>
            <a:endParaRPr lang="it-IT" altLang="en-US" sz="2000" b="1"/>
          </a:p>
          <a:p>
            <a:r>
              <a:rPr lang="it-IT" altLang="en-US" sz="2000" b="1"/>
              <a:t>Poggio Rusco</a:t>
            </a:r>
            <a:endParaRPr lang="it-IT" altLang="en-US" sz="2000" b="1"/>
          </a:p>
        </p:txBody>
      </p:sp>
      <p:sp>
        <p:nvSpPr>
          <p:cNvPr id="6" name="Text Box 5"/>
          <p:cNvSpPr txBox="1"/>
          <p:nvPr/>
        </p:nvSpPr>
        <p:spPr>
          <a:xfrm>
            <a:off x="2353945" y="5289550"/>
            <a:ext cx="1043940" cy="7035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it-IT" altLang="en-US" sz="2000" b="1"/>
              <a:t>Viadana</a:t>
            </a:r>
            <a:endParaRPr lang="it-IT" altLang="en-US" sz="2000" b="1"/>
          </a:p>
          <a:p>
            <a:r>
              <a:rPr lang="it-IT" altLang="en-US" sz="2000" b="1"/>
              <a:t>Bozzolo</a:t>
            </a:r>
            <a:endParaRPr lang="it-IT" altLang="en-US" sz="2000" b="1"/>
          </a:p>
        </p:txBody>
      </p:sp>
      <p:sp>
        <p:nvSpPr>
          <p:cNvPr id="7" name="Text Box 6"/>
          <p:cNvSpPr txBox="1"/>
          <p:nvPr/>
        </p:nvSpPr>
        <p:spPr>
          <a:xfrm>
            <a:off x="1249680" y="1980565"/>
            <a:ext cx="1820545" cy="131318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it-IT" altLang="en-US" sz="2000" b="1"/>
              <a:t>Asola</a:t>
            </a:r>
            <a:endParaRPr lang="it-IT" altLang="en-US" sz="2000" b="1"/>
          </a:p>
          <a:p>
            <a:r>
              <a:rPr lang="it-IT" altLang="en-US" sz="2000" b="1"/>
              <a:t>Castiglione DS</a:t>
            </a:r>
            <a:endParaRPr lang="it-IT" altLang="en-US" sz="2000" b="1"/>
          </a:p>
          <a:p>
            <a:r>
              <a:rPr lang="it-IT" altLang="en-US" sz="2000" b="1"/>
              <a:t>Goito</a:t>
            </a:r>
            <a:endParaRPr lang="it-IT" altLang="en-US" sz="2000" b="1"/>
          </a:p>
          <a:p>
            <a:r>
              <a:rPr lang="it-IT" altLang="en-US" sz="2000" b="1"/>
              <a:t>Castel Goffredo</a:t>
            </a:r>
            <a:endParaRPr lang="it-IT" altLang="en-US" sz="2000" b="1"/>
          </a:p>
        </p:txBody>
      </p:sp>
      <p:sp>
        <p:nvSpPr>
          <p:cNvPr id="9" name="Rectangle 8"/>
          <p:cNvSpPr/>
          <p:nvPr/>
        </p:nvSpPr>
        <p:spPr>
          <a:xfrm>
            <a:off x="3397885" y="3195320"/>
            <a:ext cx="574675" cy="10140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it-IT" altLang="en-US" sz="6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</a:t>
            </a:r>
            <a:endParaRPr lang="it-IT" altLang="en-US" sz="6000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665" y="3707765"/>
            <a:ext cx="574675" cy="10140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it-IT" altLang="en-US" sz="60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</a:t>
            </a:r>
            <a:endParaRPr lang="it-IT" altLang="en-US" sz="60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02880" y="4605655"/>
            <a:ext cx="468630" cy="10140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it-IT" altLang="en-US" sz="60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</a:t>
            </a:r>
            <a:endParaRPr lang="it-IT" altLang="en-US" sz="60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30600" y="5813425"/>
            <a:ext cx="574675" cy="101409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it-IT" altLang="en-US" sz="60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</a:t>
            </a:r>
            <a:endParaRPr lang="it-IT" altLang="en-US" sz="60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Rapporti tra territorio e ospedale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Dopo la provincializzazione che ha diviso l'azienda ospedaliera dalla territoriale, solo dopo il 2010 è ripreso il dialogo costruttivo per  meglio organizzare sia il servizio consultoriale che l'accesso all'ospedale.</a:t>
            </a:r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Box 3"/>
          <p:cNvSpPr txBox="1"/>
          <p:nvPr/>
        </p:nvSpPr>
        <p:spPr>
          <a:xfrm>
            <a:off x="1261745" y="2968625"/>
            <a:ext cx="2854325" cy="9213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it-IT" altLang="en-US" sz="5400" b="1"/>
              <a:t>Ospedale</a:t>
            </a:r>
            <a:endParaRPr lang="it-IT" altLang="en-US" sz="5400" b="1"/>
          </a:p>
        </p:txBody>
      </p:sp>
      <p:sp>
        <p:nvSpPr>
          <p:cNvPr id="5" name="Text Box 4"/>
          <p:cNvSpPr txBox="1"/>
          <p:nvPr/>
        </p:nvSpPr>
        <p:spPr>
          <a:xfrm>
            <a:off x="7118985" y="2968625"/>
            <a:ext cx="3474085" cy="9213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it-IT" altLang="en-US" sz="5400" b="1"/>
              <a:t>Consultorio</a:t>
            </a:r>
            <a:endParaRPr lang="it-IT" altLang="en-US" sz="5400" b="1"/>
          </a:p>
        </p:txBody>
      </p:sp>
      <p:sp>
        <p:nvSpPr>
          <p:cNvPr id="6" name="Curved Down Arrow 5"/>
          <p:cNvSpPr/>
          <p:nvPr/>
        </p:nvSpPr>
        <p:spPr>
          <a:xfrm>
            <a:off x="3722370" y="1833880"/>
            <a:ext cx="3841115" cy="130238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 flipH="1">
            <a:off x="3594735" y="3890010"/>
            <a:ext cx="3969385" cy="1445260"/>
          </a:xfrm>
          <a:prstGeom prst="curvedUpArrow">
            <a:avLst>
              <a:gd name="adj1" fmla="val 25000"/>
              <a:gd name="adj2" fmla="val 50000"/>
              <a:gd name="adj3" fmla="val 271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432810" y="181610"/>
            <a:ext cx="4610100" cy="65354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319780" y="46990"/>
            <a:ext cx="4782185" cy="68364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772535" y="95250"/>
            <a:ext cx="4753610" cy="66935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880</Words>
  <Application>WPS Presentation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9" baseType="lpstr">
      <vt:lpstr>Arial</vt:lpstr>
      <vt:lpstr>SimSun</vt:lpstr>
      <vt:lpstr>Wingdings</vt:lpstr>
      <vt:lpstr>Baskerville Old Face</vt:lpstr>
      <vt:lpstr>Calibri</vt:lpstr>
      <vt:lpstr>Microsoft YaHei</vt:lpstr>
      <vt:lpstr>Calibri Light</vt:lpstr>
      <vt:lpstr/>
      <vt:lpstr>Arial Unicode MS</vt:lpstr>
      <vt:lpstr>Segoe Print</vt:lpstr>
      <vt:lpstr>Tema di Office</vt:lpstr>
      <vt:lpstr>Appunti per ostetriche e non solo</vt:lpstr>
      <vt:lpstr>Gravidanze seguite nei consultori familiari</vt:lpstr>
      <vt:lpstr>Distribuzione consultori familiari nella provincia di Mantova e dei reparti di maternità</vt:lpstr>
      <vt:lpstr>Rapporti tra territorio e ospedale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collegio ostetriche</dc:creator>
  <cp:lastModifiedBy>collegio ostetriche</cp:lastModifiedBy>
  <cp:revision>18</cp:revision>
  <dcterms:created xsi:type="dcterms:W3CDTF">2017-04-03T23:10:00Z</dcterms:created>
  <dcterms:modified xsi:type="dcterms:W3CDTF">2017-04-04T15:52:33Z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