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82" r:id="rId4"/>
    <p:sldId id="257" r:id="rId5"/>
    <p:sldId id="281" r:id="rId6"/>
    <p:sldId id="279" r:id="rId7"/>
    <p:sldId id="259" r:id="rId8"/>
    <p:sldId id="260" r:id="rId9"/>
    <p:sldId id="261" r:id="rId10"/>
    <p:sldId id="275" r:id="rId11"/>
    <p:sldId id="263" r:id="rId12"/>
    <p:sldId id="269" r:id="rId13"/>
    <p:sldId id="270" r:id="rId14"/>
    <p:sldId id="264" r:id="rId15"/>
    <p:sldId id="277" r:id="rId16"/>
    <p:sldId id="265" r:id="rId17"/>
    <p:sldId id="266" r:id="rId18"/>
    <p:sldId id="262" r:id="rId19"/>
    <p:sldId id="267" r:id="rId20"/>
    <p:sldId id="268" r:id="rId21"/>
    <p:sldId id="272" r:id="rId22"/>
    <p:sldId id="273" r:id="rId23"/>
    <p:sldId id="274" r:id="rId24"/>
    <p:sldId id="280" r:id="rId25"/>
    <p:sldId id="283" r:id="rId26"/>
    <p:sldId id="284" r:id="rId2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 hasCustomPrompt="1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 hasCustomPrompt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14E99-F214-4696-9F86-2A0F64BB9E91}" type="datetimeFigureOut">
              <a:rPr lang="it-IT" smtClean="0"/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6EBA-0CE8-454E-BC61-3E91F4D5E646}" type="slidenum">
              <a:rPr lang="it-IT" smtClean="0"/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 eaLnBrk="1" latinLnBrk="0" hangingPunct="1"/>
            <a:r>
              <a:rPr lang="it-IT" smtClean="0"/>
              <a:t>Secondo livello</a:t>
            </a:r>
            <a:endParaRPr lang="it-IT" smtClean="0"/>
          </a:p>
          <a:p>
            <a:pPr lvl="2" eaLnBrk="1" latinLnBrk="0" hangingPunct="1"/>
            <a:r>
              <a:rPr lang="it-IT" smtClean="0"/>
              <a:t>Terzo livello</a:t>
            </a:r>
            <a:endParaRPr lang="it-IT" smtClean="0"/>
          </a:p>
          <a:p>
            <a:pPr lvl="3" eaLnBrk="1" latinLnBrk="0" hangingPunct="1"/>
            <a:r>
              <a:rPr lang="it-IT" smtClean="0"/>
              <a:t>Quarto livello</a:t>
            </a:r>
            <a:endParaRPr lang="it-IT" smtClean="0"/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14E99-F214-4696-9F86-2A0F64BB9E91}" type="datetimeFigureOut">
              <a:rPr lang="it-IT" smtClean="0"/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6EBA-0CE8-454E-BC61-3E91F4D5E646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 eaLnBrk="1" latinLnBrk="0" hangingPunct="1"/>
            <a:r>
              <a:rPr lang="it-IT" smtClean="0"/>
              <a:t>Secondo livello</a:t>
            </a:r>
            <a:endParaRPr lang="it-IT" smtClean="0"/>
          </a:p>
          <a:p>
            <a:pPr lvl="2" eaLnBrk="1" latinLnBrk="0" hangingPunct="1"/>
            <a:r>
              <a:rPr lang="it-IT" smtClean="0"/>
              <a:t>Terzo livello</a:t>
            </a:r>
            <a:endParaRPr lang="it-IT" smtClean="0"/>
          </a:p>
          <a:p>
            <a:pPr lvl="3" eaLnBrk="1" latinLnBrk="0" hangingPunct="1"/>
            <a:r>
              <a:rPr lang="it-IT" smtClean="0"/>
              <a:t>Quarto livello</a:t>
            </a:r>
            <a:endParaRPr lang="it-IT" smtClean="0"/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14E99-F214-4696-9F86-2A0F64BB9E91}" type="datetimeFigureOut">
              <a:rPr lang="it-IT" smtClean="0"/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6EBA-0CE8-454E-BC61-3E91F4D5E646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 eaLnBrk="1" latinLnBrk="0" hangingPunct="1"/>
            <a:r>
              <a:rPr lang="it-IT" smtClean="0"/>
              <a:t>Secondo livello</a:t>
            </a:r>
            <a:endParaRPr lang="it-IT" smtClean="0"/>
          </a:p>
          <a:p>
            <a:pPr lvl="2" eaLnBrk="1" latinLnBrk="0" hangingPunct="1"/>
            <a:r>
              <a:rPr lang="it-IT" smtClean="0"/>
              <a:t>Terzo livello</a:t>
            </a:r>
            <a:endParaRPr lang="it-IT" smtClean="0"/>
          </a:p>
          <a:p>
            <a:pPr lvl="3" eaLnBrk="1" latinLnBrk="0" hangingPunct="1"/>
            <a:r>
              <a:rPr lang="it-IT" smtClean="0"/>
              <a:t>Quarto livello</a:t>
            </a:r>
            <a:endParaRPr lang="it-IT" smtClean="0"/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14E99-F214-4696-9F86-2A0F64BB9E91}" type="datetimeFigureOut">
              <a:rPr lang="it-IT" smtClean="0"/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6EBA-0CE8-454E-BC61-3E91F4D5E646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  <a:endParaRPr kumimoji="0" lang="it-IT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14E99-F214-4696-9F86-2A0F64BB9E91}" type="datetimeFigureOut">
              <a:rPr lang="it-IT" smtClean="0"/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6EBA-0CE8-454E-BC61-3E91F4D5E646}" type="slidenum">
              <a:rPr lang="it-IT" smtClean="0"/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 eaLnBrk="1" latinLnBrk="0" hangingPunct="1"/>
            <a:r>
              <a:rPr lang="it-IT" smtClean="0"/>
              <a:t>Secondo livello</a:t>
            </a:r>
            <a:endParaRPr lang="it-IT" smtClean="0"/>
          </a:p>
          <a:p>
            <a:pPr lvl="2" eaLnBrk="1" latinLnBrk="0" hangingPunct="1"/>
            <a:r>
              <a:rPr lang="it-IT" smtClean="0"/>
              <a:t>Terzo livello</a:t>
            </a:r>
            <a:endParaRPr lang="it-IT" smtClean="0"/>
          </a:p>
          <a:p>
            <a:pPr lvl="3" eaLnBrk="1" latinLnBrk="0" hangingPunct="1"/>
            <a:r>
              <a:rPr lang="it-IT" smtClean="0"/>
              <a:t>Quarto livello</a:t>
            </a:r>
            <a:endParaRPr lang="it-IT" smtClean="0"/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 eaLnBrk="1" latinLnBrk="0" hangingPunct="1"/>
            <a:r>
              <a:rPr lang="it-IT" smtClean="0"/>
              <a:t>Secondo livello</a:t>
            </a:r>
            <a:endParaRPr lang="it-IT" smtClean="0"/>
          </a:p>
          <a:p>
            <a:pPr lvl="2" eaLnBrk="1" latinLnBrk="0" hangingPunct="1"/>
            <a:r>
              <a:rPr lang="it-IT" smtClean="0"/>
              <a:t>Terzo livello</a:t>
            </a:r>
            <a:endParaRPr lang="it-IT" smtClean="0"/>
          </a:p>
          <a:p>
            <a:pPr lvl="3" eaLnBrk="1" latinLnBrk="0" hangingPunct="1"/>
            <a:r>
              <a:rPr lang="it-IT" smtClean="0"/>
              <a:t>Quarto livello</a:t>
            </a:r>
            <a:endParaRPr lang="it-IT" smtClean="0"/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14E99-F214-4696-9F86-2A0F64BB9E91}" type="datetimeFigureOut">
              <a:rPr lang="it-IT" smtClean="0"/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6EBA-0CE8-454E-BC61-3E91F4D5E646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  <a:endParaRPr kumimoji="0" lang="it-IT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 hasCustomPrompt="1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  <a:endParaRPr kumimoji="0" lang="it-IT" smtClean="0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 hasCustomPrompt="1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 eaLnBrk="1" latinLnBrk="0" hangingPunct="1"/>
            <a:r>
              <a:rPr lang="it-IT" smtClean="0"/>
              <a:t>Secondo livello</a:t>
            </a:r>
            <a:endParaRPr lang="it-IT" smtClean="0"/>
          </a:p>
          <a:p>
            <a:pPr lvl="2" eaLnBrk="1" latinLnBrk="0" hangingPunct="1"/>
            <a:r>
              <a:rPr lang="it-IT" smtClean="0"/>
              <a:t>Terzo livello</a:t>
            </a:r>
            <a:endParaRPr lang="it-IT" smtClean="0"/>
          </a:p>
          <a:p>
            <a:pPr lvl="3" eaLnBrk="1" latinLnBrk="0" hangingPunct="1"/>
            <a:r>
              <a:rPr lang="it-IT" smtClean="0"/>
              <a:t>Quarto livello</a:t>
            </a:r>
            <a:endParaRPr lang="it-IT" smtClean="0"/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 hasCustomPrompt="1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 eaLnBrk="1" latinLnBrk="0" hangingPunct="1"/>
            <a:r>
              <a:rPr lang="it-IT" smtClean="0"/>
              <a:t>Secondo livello</a:t>
            </a:r>
            <a:endParaRPr lang="it-IT" smtClean="0"/>
          </a:p>
          <a:p>
            <a:pPr lvl="2" eaLnBrk="1" latinLnBrk="0" hangingPunct="1"/>
            <a:r>
              <a:rPr lang="it-IT" smtClean="0"/>
              <a:t>Terzo livello</a:t>
            </a:r>
            <a:endParaRPr lang="it-IT" smtClean="0"/>
          </a:p>
          <a:p>
            <a:pPr lvl="3" eaLnBrk="1" latinLnBrk="0" hangingPunct="1"/>
            <a:r>
              <a:rPr lang="it-IT" smtClean="0"/>
              <a:t>Quarto livello</a:t>
            </a:r>
            <a:endParaRPr lang="it-IT" smtClean="0"/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14E99-F214-4696-9F86-2A0F64BB9E91}" type="datetimeFigureOut">
              <a:rPr lang="it-IT" smtClean="0"/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6EBA-0CE8-454E-BC61-3E91F4D5E646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14E99-F214-4696-9F86-2A0F64BB9E91}" type="datetimeFigureOut">
              <a:rPr lang="it-IT" smtClean="0"/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6EBA-0CE8-454E-BC61-3E91F4D5E646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14E99-F214-4696-9F86-2A0F64BB9E91}" type="datetimeFigureOut">
              <a:rPr lang="it-IT" smtClean="0"/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6EBA-0CE8-454E-BC61-3E91F4D5E646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 hasCustomPrompt="1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  <a:endParaRPr kumimoji="0" lang="it-IT" smtClean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1" hasCustomPrompt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 eaLnBrk="1" latinLnBrk="0" hangingPunct="1"/>
            <a:r>
              <a:rPr lang="it-IT" smtClean="0"/>
              <a:t>Secondo livello</a:t>
            </a:r>
            <a:endParaRPr lang="it-IT" smtClean="0"/>
          </a:p>
          <a:p>
            <a:pPr lvl="2" eaLnBrk="1" latinLnBrk="0" hangingPunct="1"/>
            <a:r>
              <a:rPr lang="it-IT" smtClean="0"/>
              <a:t>Terzo livello</a:t>
            </a:r>
            <a:endParaRPr lang="it-IT" smtClean="0"/>
          </a:p>
          <a:p>
            <a:pPr lvl="3" eaLnBrk="1" latinLnBrk="0" hangingPunct="1"/>
            <a:r>
              <a:rPr lang="it-IT" smtClean="0"/>
              <a:t>Quarto livello</a:t>
            </a:r>
            <a:endParaRPr lang="it-IT" smtClean="0"/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14E99-F214-4696-9F86-2A0F64BB9E91}" type="datetimeFigureOut">
              <a:rPr lang="it-IT" smtClean="0"/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6EBA-0CE8-454E-BC61-3E91F4D5E646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  <a:endParaRPr kumimoji="0" lang="it-IT" smtClean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14E99-F214-4696-9F86-2A0F64BB9E91}" type="datetimeFigureOut">
              <a:rPr lang="it-IT" smtClean="0"/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A8B6EBA-0CE8-454E-BC61-3E91F4D5E646}" type="slidenum">
              <a:rPr lang="it-IT" smtClean="0"/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 hasCustomPrompt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/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/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/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/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  <a:endParaRPr kumimoji="0" lang="it-IT" smtClean="0"/>
          </a:p>
          <a:p>
            <a:pPr lvl="1" eaLnBrk="1" latinLnBrk="0" hangingPunct="1"/>
            <a:r>
              <a:rPr kumimoji="0" lang="it-IT" smtClean="0"/>
              <a:t>Secondo livello</a:t>
            </a:r>
            <a:endParaRPr kumimoji="0" lang="it-IT" smtClean="0"/>
          </a:p>
          <a:p>
            <a:pPr lvl="2" eaLnBrk="1" latinLnBrk="0" hangingPunct="1"/>
            <a:r>
              <a:rPr kumimoji="0" lang="it-IT" smtClean="0"/>
              <a:t>Terzo livello</a:t>
            </a:r>
            <a:endParaRPr kumimoji="0" lang="it-IT" smtClean="0"/>
          </a:p>
          <a:p>
            <a:pPr lvl="3" eaLnBrk="1" latinLnBrk="0" hangingPunct="1"/>
            <a:r>
              <a:rPr kumimoji="0" lang="it-IT" smtClean="0"/>
              <a:t>Quarto livello</a:t>
            </a:r>
            <a:endParaRPr kumimoji="0" lang="it-IT" smtClean="0"/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2714E99-F214-4696-9F86-2A0F64BB9E91}" type="datetimeFigureOut">
              <a:rPr lang="it-IT" smtClean="0"/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A8B6EBA-0CE8-454E-BC61-3E91F4D5E646}" type="slidenum">
              <a:rPr lang="it-IT" smtClean="0"/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 panose="05020102010507070707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7015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 panose="05020102010507070707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7015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 panose="05020102010507070707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185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185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18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 panose="05020102010507070707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ctrTitle"/>
          </p:nvPr>
        </p:nvSpPr>
        <p:spPr>
          <a:xfrm>
            <a:off x="683568" y="2708920"/>
            <a:ext cx="7772400" cy="1107554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latin typeface="Baskerville Old Face" pitchFamily="18" charset="0"/>
              </a:rPr>
              <a:t>Appunti per ostetriche e non solo</a:t>
            </a:r>
            <a:endParaRPr lang="it-IT" dirty="0">
              <a:latin typeface="Baskerville Old Face" pitchFamily="18" charset="0"/>
            </a:endParaRPr>
          </a:p>
        </p:txBody>
      </p:sp>
      <p:sp>
        <p:nvSpPr>
          <p:cNvPr id="6" name="Sottotitolo 2"/>
          <p:cNvSpPr>
            <a:spLocks noGrp="1"/>
          </p:cNvSpPr>
          <p:nvPr>
            <p:ph type="subTitle" idx="1"/>
          </p:nvPr>
        </p:nvSpPr>
        <p:spPr>
          <a:xfrm>
            <a:off x="827584" y="4293096"/>
            <a:ext cx="7560840" cy="1224136"/>
          </a:xfrm>
        </p:spPr>
        <p:txBody>
          <a:bodyPr>
            <a:normAutofit lnSpcReduction="10000"/>
          </a:bodyPr>
          <a:lstStyle/>
          <a:p>
            <a:pPr algn="ctr"/>
            <a:r>
              <a:rPr lang="it-IT" sz="2200" dirty="0" smtClean="0">
                <a:solidFill>
                  <a:schemeClr val="tx1"/>
                </a:solidFill>
                <a:latin typeface="Baskerville Old Face" pitchFamily="18" charset="0"/>
              </a:rPr>
              <a:t>Green Park Mantova, Strada Circonvallazione Sud 21/B</a:t>
            </a:r>
            <a:endParaRPr lang="it-IT" sz="2200" dirty="0" smtClean="0">
              <a:solidFill>
                <a:schemeClr val="tx1"/>
              </a:solidFill>
              <a:latin typeface="Baskerville Old Face" pitchFamily="18" charset="0"/>
            </a:endParaRPr>
          </a:p>
          <a:p>
            <a:pPr algn="ctr"/>
            <a:r>
              <a:rPr lang="it-IT" sz="2200" dirty="0" smtClean="0">
                <a:solidFill>
                  <a:schemeClr val="tx1"/>
                </a:solidFill>
                <a:latin typeface="Baskerville Old Face" pitchFamily="18" charset="0"/>
              </a:rPr>
              <a:t>Mantova</a:t>
            </a:r>
            <a:endParaRPr lang="it-IT" sz="2200" dirty="0" smtClean="0">
              <a:solidFill>
                <a:schemeClr val="tx1"/>
              </a:solidFill>
              <a:latin typeface="Baskerville Old Face" pitchFamily="18" charset="0"/>
            </a:endParaRPr>
          </a:p>
          <a:p>
            <a:pPr algn="ctr"/>
            <a:r>
              <a:rPr lang="it-IT" sz="2200" dirty="0" smtClean="0">
                <a:solidFill>
                  <a:schemeClr val="tx1"/>
                </a:solidFill>
                <a:latin typeface="Baskerville Old Face" pitchFamily="18" charset="0"/>
              </a:rPr>
              <a:t>25 marzo – 8/22 aprile – 6/20 maggio 2017</a:t>
            </a:r>
            <a:endParaRPr lang="it-IT" sz="2200" dirty="0" smtClean="0">
              <a:solidFill>
                <a:schemeClr val="tx1"/>
              </a:solidFill>
              <a:latin typeface="Baskerville Old Face" pitchFamily="18" charset="0"/>
            </a:endParaRPr>
          </a:p>
          <a:p>
            <a:endParaRPr lang="it-IT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779912" y="188640"/>
            <a:ext cx="1440160" cy="1469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asellaDiTesto 7"/>
          <p:cNvSpPr txBox="1"/>
          <p:nvPr/>
        </p:nvSpPr>
        <p:spPr>
          <a:xfrm>
            <a:off x="3491880" y="1628800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 smtClean="0">
                <a:latin typeface="Baskerville Old Face" pitchFamily="18" charset="0"/>
              </a:rPr>
              <a:t>Collegio delle Ostetriche della provincia di Mantova</a:t>
            </a:r>
            <a:endParaRPr lang="it-IT" sz="1400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/>
          <a:lstStyle/>
          <a:p>
            <a:r>
              <a:rPr lang="it-IT" dirty="0" smtClean="0"/>
              <a:t>AROMATERAPIA</a:t>
            </a:r>
            <a:endParaRPr lang="it-IT" dirty="0"/>
          </a:p>
        </p:txBody>
      </p:sp>
      <p:pic>
        <p:nvPicPr>
          <p:cNvPr id="14338" name="Picture 2" descr="Risultati immagini per diffusore aromaterapia"/>
          <p:cNvPicPr>
            <a:picLocks noChangeAspect="1" noChangeArrowheads="1"/>
          </p:cNvPicPr>
          <p:nvPr/>
        </p:nvPicPr>
        <p:blipFill>
          <a:blip r:embed="rId1" cstate="print"/>
          <a:srcRect t="5830" b="6160"/>
          <a:stretch>
            <a:fillRect/>
          </a:stretch>
        </p:blipFill>
        <p:spPr bwMode="auto">
          <a:xfrm>
            <a:off x="1835696" y="1916832"/>
            <a:ext cx="5400000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76096"/>
            <a:ext cx="8229600" cy="1143000"/>
          </a:xfrm>
        </p:spPr>
        <p:txBody>
          <a:bodyPr/>
          <a:lstStyle/>
          <a:p>
            <a:r>
              <a:rPr lang="it-IT" dirty="0" smtClean="0"/>
              <a:t>AROMATERAPIA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67544" y="2492896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DIFFUSORI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67544" y="3429000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UNGUENTI E MASSAGGI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95536" y="4437112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COMPRESSE E IMPACCHI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395536" y="551723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FAZZOLETTI PROFUMATI</a:t>
            </a:r>
            <a:endParaRPr lang="it-IT" dirty="0"/>
          </a:p>
        </p:txBody>
      </p:sp>
      <p:pic>
        <p:nvPicPr>
          <p:cNvPr id="15362" name="Picture 2" descr="Risultati immagini per piante aromatiche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995936" y="2276872"/>
            <a:ext cx="4788965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848104"/>
            <a:ext cx="8229600" cy="1143000"/>
          </a:xfrm>
        </p:spPr>
        <p:txBody>
          <a:bodyPr/>
          <a:lstStyle/>
          <a:p>
            <a:r>
              <a:rPr lang="it-IT" dirty="0" smtClean="0"/>
              <a:t>AROMATERAPIA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95536" y="234888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LAVANDA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95536" y="292494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INCENSO INDIANO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95536" y="350100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ROSA DAMASCENA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95536" y="407707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NEROLI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395536" y="443711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SALVIA SCALEA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395536" y="494116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GERANIO</a:t>
            </a:r>
            <a:endParaRPr lang="it-IT" dirty="0"/>
          </a:p>
        </p:txBody>
      </p:sp>
      <p:pic>
        <p:nvPicPr>
          <p:cNvPr id="12290" name="Picture 2" descr="Risultati immagini per oli essenziali"/>
          <p:cNvPicPr>
            <a:picLocks noChangeAspect="1" noChangeArrowheads="1"/>
          </p:cNvPicPr>
          <p:nvPr/>
        </p:nvPicPr>
        <p:blipFill>
          <a:blip r:embed="rId1" cstate="print"/>
          <a:srcRect l="22745"/>
          <a:stretch>
            <a:fillRect/>
          </a:stretch>
        </p:blipFill>
        <p:spPr bwMode="auto">
          <a:xfrm>
            <a:off x="3419872" y="2204864"/>
            <a:ext cx="5136282" cy="3171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it-IT" dirty="0" smtClean="0"/>
              <a:t>MUSICOTERAPIA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0614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dirty="0" smtClean="0"/>
              <a:t>GLI STUDI RIPORTANO UN EFFETTOBENEFICO NELL’AUMENTARE LA TOLLERANZA AL DOLORE 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67544" y="3356992"/>
            <a:ext cx="7992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LA MUSICA MIGLIORA L’UMORE E ACCOMPAGNA LE TECNICHE </a:t>
            </a:r>
            <a:r>
              <a:rPr lang="it-IT" sz="2800" dirty="0" err="1" smtClean="0"/>
              <a:t>DI</a:t>
            </a:r>
            <a:r>
              <a:rPr lang="it-IT" sz="2800" dirty="0" smtClean="0"/>
              <a:t> RESPIRAZIONE</a:t>
            </a:r>
            <a:endParaRPr lang="it-IT" sz="28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899592" y="5085184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 smtClean="0">
                <a:solidFill>
                  <a:srgbClr val="FF0000"/>
                </a:solidFill>
              </a:rPr>
              <a:t>“La musica è una legge morale, essa da un’anima all’universo, le ali al pensiero, uno slancio all’immaginazione, un fascino alla tristezza, un impulso alla gaiezza e la vita a tutte le cose” Platone</a:t>
            </a:r>
            <a:endParaRPr lang="it-IT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MUSICOTERAPIA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39552" y="242088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CANTO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67544" y="350100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VOCALIZZAZIONI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467544" y="4725144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UTILIZZO </a:t>
            </a:r>
            <a:r>
              <a:rPr lang="it-IT" dirty="0" err="1" smtClean="0"/>
              <a:t>DI</a:t>
            </a:r>
            <a:r>
              <a:rPr lang="it-IT" dirty="0" smtClean="0"/>
              <a:t> MANTRA</a:t>
            </a:r>
            <a:endParaRPr lang="it-IT" dirty="0"/>
          </a:p>
        </p:txBody>
      </p:sp>
      <p:sp>
        <p:nvSpPr>
          <p:cNvPr id="10242" name="AutoShape 2" descr="Risultati immagini per gravidanza meditazio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it-IT"/>
          </a:p>
        </p:txBody>
      </p:sp>
      <p:sp>
        <p:nvSpPr>
          <p:cNvPr id="10244" name="AutoShape 4" descr="Risultati immagini per gravidanza meditazio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it-IT"/>
          </a:p>
        </p:txBody>
      </p:sp>
      <p:pic>
        <p:nvPicPr>
          <p:cNvPr id="10246" name="Picture 6" descr="Risultati immagini per gravidanza meditazione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851920" y="2492896"/>
            <a:ext cx="4320000" cy="21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MASSAGGIO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39552" y="2708920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MASSAGGIO POLARE</a:t>
            </a:r>
            <a:endParaRPr lang="it-IT" dirty="0"/>
          </a:p>
        </p:txBody>
      </p:sp>
      <p:pic>
        <p:nvPicPr>
          <p:cNvPr id="5" name="Immagine 4" descr="003 massaggio polare.jpg"/>
          <p:cNvPicPr>
            <a:picLocks noChangeAspect="1"/>
          </p:cNvPicPr>
          <p:nvPr/>
        </p:nvPicPr>
        <p:blipFill>
          <a:blip r:embed="rId1" cstate="print"/>
          <a:srcRect l="14767" t="43049" r="24968" b="21667"/>
          <a:stretch>
            <a:fillRect/>
          </a:stretch>
        </p:blipFill>
        <p:spPr>
          <a:xfrm>
            <a:off x="4067944" y="2060848"/>
            <a:ext cx="4176464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8229600" cy="1143000"/>
          </a:xfrm>
        </p:spPr>
        <p:txBody>
          <a:bodyPr/>
          <a:lstStyle/>
          <a:p>
            <a:r>
              <a:rPr lang="it-IT" dirty="0" smtClean="0"/>
              <a:t>MASSAGGIO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755576" y="278092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PRESSIONI SUL SACRO</a:t>
            </a:r>
            <a:endParaRPr lang="it-IT" dirty="0"/>
          </a:p>
        </p:txBody>
      </p:sp>
      <p:pic>
        <p:nvPicPr>
          <p:cNvPr id="4" name="Immagine 3" descr="004 massaggi piede e lombale.jpg"/>
          <p:cNvPicPr>
            <a:picLocks noChangeAspect="1"/>
          </p:cNvPicPr>
          <p:nvPr/>
        </p:nvPicPr>
        <p:blipFill>
          <a:blip r:embed="rId1" cstate="print"/>
          <a:srcRect l="47638" t="46661" r="31100"/>
          <a:stretch>
            <a:fillRect/>
          </a:stretch>
        </p:blipFill>
        <p:spPr>
          <a:xfrm>
            <a:off x="4067944" y="1628800"/>
            <a:ext cx="2434179" cy="43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MASSAGGIO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39552" y="249289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MASSAGGIO AI PIEDI</a:t>
            </a:r>
            <a:endParaRPr lang="it-IT" dirty="0"/>
          </a:p>
        </p:txBody>
      </p:sp>
      <p:pic>
        <p:nvPicPr>
          <p:cNvPr id="4" name="Immagine 3" descr="004 massaggi piede e lombale.jpg"/>
          <p:cNvPicPr>
            <a:picLocks noChangeAspect="1"/>
          </p:cNvPicPr>
          <p:nvPr/>
        </p:nvPicPr>
        <p:blipFill>
          <a:blip r:embed="rId1" cstate="print"/>
          <a:srcRect l="47638" t="7700" r="6688" b="50000"/>
          <a:stretch>
            <a:fillRect/>
          </a:stretch>
        </p:blipFill>
        <p:spPr>
          <a:xfrm>
            <a:off x="3203848" y="2276872"/>
            <a:ext cx="5494737" cy="36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APPLICAZIONE </a:t>
            </a:r>
            <a:r>
              <a:rPr lang="it-IT" dirty="0" err="1" smtClean="0"/>
              <a:t>DI</a:t>
            </a:r>
            <a:r>
              <a:rPr lang="it-IT" dirty="0" smtClean="0"/>
              <a:t> CALDO E FREDDO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23528" y="2420888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IL CALDO VIENE APPLICATO A LIVELLO LOMBOSACRALE, ADDOMINALE E PERINEALE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23528" y="3717032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IL FREDDO SUL SENO E SUL VOLTO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IDROPUNTURA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67544" y="1844824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INIEZIONI </a:t>
            </a:r>
            <a:r>
              <a:rPr lang="it-IT" dirty="0" err="1" smtClean="0"/>
              <a:t>DI</a:t>
            </a:r>
            <a:r>
              <a:rPr lang="it-IT" dirty="0" smtClean="0"/>
              <a:t> SOLUZIONE FISIOLOGICA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67544" y="2276872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LOCALIZZAZIONE: A LIVELLO DEL SECONDO FORAME SACRALE</a:t>
            </a:r>
            <a:endParaRPr lang="it-IT" dirty="0"/>
          </a:p>
        </p:txBody>
      </p:sp>
      <p:pic>
        <p:nvPicPr>
          <p:cNvPr id="7" name="Immagine 6" descr="005 dolori parto.jpg"/>
          <p:cNvPicPr>
            <a:picLocks noChangeAspect="1"/>
          </p:cNvPicPr>
          <p:nvPr/>
        </p:nvPicPr>
        <p:blipFill>
          <a:blip r:embed="rId1" cstate="print"/>
          <a:srcRect l="10237" t="19945" r="8651" b="12153"/>
          <a:stretch>
            <a:fillRect/>
          </a:stretch>
        </p:blipFill>
        <p:spPr>
          <a:xfrm>
            <a:off x="1331640" y="2780928"/>
            <a:ext cx="6120000" cy="36244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933056"/>
            <a:ext cx="8229600" cy="2391544"/>
          </a:xfrm>
        </p:spPr>
        <p:txBody>
          <a:bodyPr/>
          <a:lstStyle/>
          <a:p>
            <a:pPr>
              <a:buNone/>
            </a:pPr>
            <a:r>
              <a:rPr lang="it-IT" dirty="0" smtClean="0"/>
              <a:t>Dott.ssa Loredana Dalla Valle</a:t>
            </a:r>
            <a:endParaRPr lang="it-IT" dirty="0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Metodi alternativi per il controllo del dolore in travaglio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DIGITOPRESSIONE</a:t>
            </a:r>
            <a:endParaRPr lang="it-IT" dirty="0"/>
          </a:p>
        </p:txBody>
      </p:sp>
      <p:pic>
        <p:nvPicPr>
          <p:cNvPr id="4098" name="Picture 2" descr="Risultati immagini per digitopressione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043608" y="2060848"/>
            <a:ext cx="2770433" cy="2160000"/>
          </a:xfrm>
          <a:prstGeom prst="rect">
            <a:avLst/>
          </a:prstGeom>
          <a:noFill/>
        </p:spPr>
      </p:pic>
      <p:pic>
        <p:nvPicPr>
          <p:cNvPr id="4100" name="Picture 4" descr="Risultati immagini per digitopressio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933056"/>
            <a:ext cx="3257703" cy="2160000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4067944" y="2348880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Mano:</a:t>
            </a:r>
            <a:r>
              <a:rPr lang="it-IT" dirty="0" smtClean="0"/>
              <a:t> punto del meridiano grosso intestino 4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259632" y="5229200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Caviglia: </a:t>
            </a:r>
            <a:r>
              <a:rPr lang="it-IT" dirty="0" smtClean="0"/>
              <a:t>punto del meridiano milza 6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CORSI </a:t>
            </a:r>
            <a:r>
              <a:rPr lang="it-IT" dirty="0" err="1" smtClean="0"/>
              <a:t>DI</a:t>
            </a:r>
            <a:r>
              <a:rPr lang="it-IT" dirty="0" smtClean="0"/>
              <a:t> ACCOMPAGNAMENTO ALLA NASCITA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11560" y="2276872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CAMBIARE VALENZA AL DOLORE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11560" y="3068960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RACCOGLIERELE ESPERIENZE DELLE DONNE E DEGLI UOMINI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 flipH="1">
            <a:off x="539552" y="3933056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INTRODURRE NUOVI CONTENUTI E DARE NOTIZIE SULLA FISIOLOGIA DEL DOLORE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611560" y="5445224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LAVORARE SULLA DIMENSIONE INCONSCIA E PERSONALE ATTRAVERSO I RILASSAMENTI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CORSI </a:t>
            </a:r>
            <a:r>
              <a:rPr lang="it-IT" dirty="0" err="1" smtClean="0"/>
              <a:t>DI</a:t>
            </a:r>
            <a:r>
              <a:rPr lang="it-IT" dirty="0" smtClean="0"/>
              <a:t> ACCOMPAGNAMENTO ALLA NASCITA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51520" y="1916832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IL COMPITO DEI CORSI IN GRAVIDANZA E’ QUELLO </a:t>
            </a:r>
            <a:r>
              <a:rPr lang="it-IT" dirty="0" err="1" smtClean="0"/>
              <a:t>DI</a:t>
            </a:r>
            <a:r>
              <a:rPr lang="it-IT" dirty="0" smtClean="0"/>
              <a:t> RINFORZARE I PROCESSI </a:t>
            </a:r>
            <a:r>
              <a:rPr lang="it-IT" dirty="0" err="1" smtClean="0"/>
              <a:t>DI</a:t>
            </a:r>
            <a:r>
              <a:rPr lang="it-IT" dirty="0" smtClean="0"/>
              <a:t> EMPOWERMENT E </a:t>
            </a:r>
            <a:r>
              <a:rPr lang="it-IT" dirty="0" err="1" smtClean="0"/>
              <a:t>DI</a:t>
            </a:r>
            <a:r>
              <a:rPr lang="it-IT" dirty="0" smtClean="0"/>
              <a:t> FORNIRE LE CONOSCENZE NECESSARIE PER L’AUTOAFFERMAZIONE  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51520" y="5445224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LA DONNA CHE PARTORISCE CON LA PROPRIA DECISIONALITA’ E RISORSE ENDOGENE DESCRIVERA’ CON PAROLE TRIONFANTI LA FORZA , LA FIDUCIA E L’ENTUSIASMO RICEVUTI DA QUEST’ESPERIENZA</a:t>
            </a:r>
            <a:endParaRPr lang="it-IT" dirty="0"/>
          </a:p>
        </p:txBody>
      </p:sp>
      <p:pic>
        <p:nvPicPr>
          <p:cNvPr id="2050" name="Picture 2" descr="Risultati immagini per supporto emotivo in travaglio immagini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915816" y="2924944"/>
            <a:ext cx="2626980" cy="23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L’OSTETRICA E L’ANALGESIA FISIOLOGICA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11560" y="3284984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IL SOSTEGNO COME AZIONE TERAPEUTICA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 flipH="1">
            <a:off x="467544" y="4149080"/>
            <a:ext cx="4279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  IL CONTENIMENTO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611560" y="508518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LA RELAZIONE EMPATICA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11560" y="2060848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L’OSTETRICA HA IL COMPITO </a:t>
            </a:r>
            <a:r>
              <a:rPr lang="it-IT" dirty="0" err="1" smtClean="0"/>
              <a:t>DI</a:t>
            </a:r>
            <a:r>
              <a:rPr lang="it-IT" dirty="0" smtClean="0"/>
              <a:t> FORNIRE INFORMAZIONI SUI METODI NON FARMACOLOGICI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51520" y="1772816"/>
            <a:ext cx="84969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 smtClean="0"/>
              <a:t>“Spetta all’Operatore Sanitario mettere in campo competenze avanzate per valutare il rischio con gli occhi della </a:t>
            </a:r>
            <a:r>
              <a:rPr lang="it-IT" sz="2000" b="1" dirty="0" err="1" smtClean="0"/>
              <a:t>Salutogenesi</a:t>
            </a:r>
            <a:r>
              <a:rPr lang="it-IT" sz="2000" b="1" dirty="0" smtClean="0"/>
              <a:t>, riconoscendo i segni di Salute, esaltando le risorse endogene, promuovendo consapevolezza e mettendo in atto un’assistenza che sia sempre e comunque finalizzata al sostegno delle competenze reali della donna, del bambino, della coppia.”</a:t>
            </a:r>
            <a:endParaRPr lang="it-IT" sz="2000" b="1" dirty="0" smtClean="0"/>
          </a:p>
          <a:p>
            <a:pPr algn="just"/>
            <a:endParaRPr lang="it-IT" sz="2000" b="1" dirty="0" smtClean="0"/>
          </a:p>
          <a:p>
            <a:pPr algn="just"/>
            <a:r>
              <a:rPr lang="it-IT" sz="2000" b="1" dirty="0" smtClean="0"/>
              <a:t>STRUMENTI AVANZATI </a:t>
            </a:r>
            <a:r>
              <a:rPr lang="it-IT" sz="2000" b="1" dirty="0" err="1" smtClean="0"/>
              <a:t>DI</a:t>
            </a:r>
            <a:r>
              <a:rPr lang="it-IT" sz="2000" b="1" dirty="0" smtClean="0"/>
              <a:t> MIDWIFERY CARE 2015</a:t>
            </a:r>
            <a:endParaRPr lang="it-IT" sz="2000" b="1" dirty="0" smtClean="0"/>
          </a:p>
          <a:p>
            <a:pPr algn="just"/>
            <a:endParaRPr lang="it-IT" sz="2000" b="1" dirty="0" smtClean="0"/>
          </a:p>
          <a:p>
            <a:pPr algn="just"/>
            <a:endParaRPr lang="it-IT" sz="2000" b="1" dirty="0" smtClean="0"/>
          </a:p>
          <a:p>
            <a:pPr algn="just"/>
            <a:r>
              <a:rPr lang="it-IT" sz="2000" b="1" dirty="0" smtClean="0"/>
              <a:t>L’Operatore Sanitario ha il compito di promuovere  la salute fisica, psichica ed emozionale </a:t>
            </a:r>
            <a:r>
              <a:rPr lang="it-IT" sz="2000" b="1" dirty="0" err="1" smtClean="0"/>
              <a:t>dlla</a:t>
            </a:r>
            <a:r>
              <a:rPr lang="it-IT" sz="2000" b="1" dirty="0" smtClean="0"/>
              <a:t> donna nell’evento nascita al fine di  “OTTENERE UNA MADRE E UN BAMBINO SANO CON IL LIVELLO MONIMO </a:t>
            </a:r>
            <a:r>
              <a:rPr lang="it-IT" sz="2000" b="1" dirty="0" err="1" smtClean="0"/>
              <a:t>DI</a:t>
            </a:r>
            <a:r>
              <a:rPr lang="it-IT" sz="2000" b="1" dirty="0" smtClean="0"/>
              <a:t> CURE COMPATIBILE CON LA SICUREZZA” OMS 1996</a:t>
            </a:r>
            <a:endParaRPr lang="it-IT" sz="2000" b="1" dirty="0"/>
          </a:p>
        </p:txBody>
      </p:sp>
      <p:sp>
        <p:nvSpPr>
          <p:cNvPr id="4" name="Titolo 1"/>
          <p:cNvSpPr txBox="1"/>
          <p:nvPr/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t-IT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CONCLUSIONI</a:t>
            </a:r>
            <a:endParaRPr kumimoji="0" lang="it-IT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55576" y="1196752"/>
            <a:ext cx="7776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dirty="0" smtClean="0"/>
              <a:t>Grazie per l’attenzione</a:t>
            </a:r>
            <a:endParaRPr lang="it-IT" sz="6000" dirty="0"/>
          </a:p>
        </p:txBody>
      </p:sp>
      <p:pic>
        <p:nvPicPr>
          <p:cNvPr id="37890" name="Picture 2" descr="Risultati immagini per bimbo piccolo sul cavallo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059832" y="2492896"/>
            <a:ext cx="3206721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40768"/>
            <a:ext cx="5338936" cy="9361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4800" dirty="0" smtClean="0"/>
              <a:t>Funzioni Fisiche</a:t>
            </a:r>
            <a:endParaRPr lang="it-IT" sz="4800" dirty="0" smtClean="0"/>
          </a:p>
          <a:p>
            <a:endParaRPr lang="it-IT" sz="4800" dirty="0" smtClean="0"/>
          </a:p>
          <a:p>
            <a:pPr>
              <a:buNone/>
            </a:pPr>
            <a:endParaRPr lang="it-IT" sz="4800" dirty="0" smtClean="0"/>
          </a:p>
          <a:p>
            <a:pPr>
              <a:buNone/>
            </a:pPr>
            <a:endParaRPr lang="it-IT" sz="48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267744" y="3140968"/>
            <a:ext cx="5832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/>
              <a:t>Funzioni Psichiche</a:t>
            </a:r>
            <a:endParaRPr lang="it-IT" sz="4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419872" y="4869160"/>
            <a:ext cx="4680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/>
              <a:t>Funzioni Affettive</a:t>
            </a:r>
            <a:endParaRPr lang="it-IT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LIBERO MOVIMENTO E POSIZIONE ANTALGICHE</a:t>
            </a:r>
            <a:endParaRPr lang="it-IT" dirty="0"/>
          </a:p>
        </p:txBody>
      </p:sp>
      <p:pic>
        <p:nvPicPr>
          <p:cNvPr id="3" name="Immagine 2" descr="palla sala parto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915816" y="1916832"/>
            <a:ext cx="3291840" cy="4389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LIBERO MOVIMENTO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83568" y="256490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DANZA</a:t>
            </a:r>
            <a:endParaRPr lang="it-IT" dirty="0"/>
          </a:p>
        </p:txBody>
      </p:sp>
      <p:pic>
        <p:nvPicPr>
          <p:cNvPr id="4" name="Immagine 3" descr="002 danza.jpg"/>
          <p:cNvPicPr>
            <a:picLocks noChangeAspect="1"/>
          </p:cNvPicPr>
          <p:nvPr/>
        </p:nvPicPr>
        <p:blipFill>
          <a:blip r:embed="rId1" cstate="print"/>
          <a:srcRect l="72050" t="9927" b="35529"/>
          <a:stretch>
            <a:fillRect/>
          </a:stretch>
        </p:blipFill>
        <p:spPr>
          <a:xfrm>
            <a:off x="4644008" y="2348880"/>
            <a:ext cx="2555776" cy="352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r>
              <a:rPr lang="it-IT" dirty="0" smtClean="0"/>
              <a:t>Supporto Emotivo</a:t>
            </a:r>
            <a:endParaRPr lang="it-IT" dirty="0"/>
          </a:p>
        </p:txBody>
      </p:sp>
      <p:sp>
        <p:nvSpPr>
          <p:cNvPr id="18434" name="AutoShape 2" descr="Risultati immagini per supporto emotivo in travaglio immagi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it-IT"/>
          </a:p>
        </p:txBody>
      </p:sp>
      <p:sp>
        <p:nvSpPr>
          <p:cNvPr id="18436" name="AutoShape 4" descr="Risultati immagini per supporto emotivo in travaglio immagi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it-IT"/>
          </a:p>
        </p:txBody>
      </p:sp>
      <p:sp>
        <p:nvSpPr>
          <p:cNvPr id="18438" name="AutoShape 6" descr="Risultati immagini per supporto emotivo in travaglio immagi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it-IT"/>
          </a:p>
        </p:txBody>
      </p:sp>
      <p:sp>
        <p:nvSpPr>
          <p:cNvPr id="18440" name="AutoShape 8" descr="Risultati immagini per supporto emotivo in travaglio immagi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it-IT"/>
          </a:p>
        </p:txBody>
      </p:sp>
      <p:sp>
        <p:nvSpPr>
          <p:cNvPr id="18442" name="AutoShape 10" descr="Risultati immagini per supporto emotivo in travaglio immagi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it-IT"/>
          </a:p>
        </p:txBody>
      </p:sp>
      <p:pic>
        <p:nvPicPr>
          <p:cNvPr id="18444" name="Picture 12" descr="Risultati immagini per supporto emotivo in travaglio immagini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259632" y="1844824"/>
            <a:ext cx="6581775" cy="3781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Idroterapia</a:t>
            </a:r>
            <a:endParaRPr lang="it-IT" dirty="0"/>
          </a:p>
        </p:txBody>
      </p:sp>
      <p:pic>
        <p:nvPicPr>
          <p:cNvPr id="3" name="Immagine 2" descr="001 doccia.jpg"/>
          <p:cNvPicPr>
            <a:picLocks noChangeAspect="1"/>
          </p:cNvPicPr>
          <p:nvPr/>
        </p:nvPicPr>
        <p:blipFill>
          <a:blip r:embed="rId1" cstate="print"/>
          <a:srcRect l="32731" t="46992" r="51812" b="12935"/>
          <a:stretch>
            <a:fillRect/>
          </a:stretch>
        </p:blipFill>
        <p:spPr>
          <a:xfrm>
            <a:off x="5364088" y="1268760"/>
            <a:ext cx="2380000" cy="50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Rilassamento profondo e tecniche di respirazione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899592" y="2276872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RILASSAMENTO ARCOBALENO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971600" y="3789040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RILASSAMENTO CON I FIORI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043608" y="5373216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RILASSAMENTO  TERRA, ACQUA, FUOCO, ARIA</a:t>
            </a:r>
            <a:endParaRPr lang="it-IT" dirty="0"/>
          </a:p>
        </p:txBody>
      </p:sp>
      <p:pic>
        <p:nvPicPr>
          <p:cNvPr id="16386" name="Picture 2" descr="Risultati immagini per arcobaleno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012160" y="1412776"/>
            <a:ext cx="2466975" cy="1847851"/>
          </a:xfrm>
          <a:prstGeom prst="rect">
            <a:avLst/>
          </a:prstGeom>
          <a:noFill/>
        </p:spPr>
      </p:pic>
      <p:pic>
        <p:nvPicPr>
          <p:cNvPr id="16388" name="Picture 4" descr="Risultati immagini per tulipan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356992"/>
            <a:ext cx="2390775" cy="1914525"/>
          </a:xfrm>
          <a:prstGeom prst="rect">
            <a:avLst/>
          </a:prstGeom>
          <a:noFill/>
        </p:spPr>
      </p:pic>
      <p:pic>
        <p:nvPicPr>
          <p:cNvPr id="16390" name="Picture 6" descr="Risultati immagini per tramonto ma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725144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it-IT" dirty="0" smtClean="0"/>
              <a:t>RILASSAMENTO PROFONDO 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 flipH="1">
            <a:off x="683568" y="2492896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VISUALIZZAZIONI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11560" y="3501008"/>
            <a:ext cx="25202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ASCOLTO DEL </a:t>
            </a:r>
            <a:r>
              <a:rPr lang="it-IT" sz="2000" b="1" dirty="0" smtClean="0"/>
              <a:t>BAMBINO</a:t>
            </a:r>
            <a:endParaRPr lang="it-IT" b="1" dirty="0"/>
          </a:p>
        </p:txBody>
      </p:sp>
      <p:pic>
        <p:nvPicPr>
          <p:cNvPr id="5" name="Immagine 4" descr="006 foto di due nonati.jpg"/>
          <p:cNvPicPr>
            <a:picLocks noChangeAspect="1"/>
          </p:cNvPicPr>
          <p:nvPr/>
        </p:nvPicPr>
        <p:blipFill>
          <a:blip r:embed="rId1" cstate="print"/>
          <a:srcRect l="6958" t="6951" r="51484" b="62600"/>
          <a:stretch>
            <a:fillRect/>
          </a:stretch>
        </p:blipFill>
        <p:spPr>
          <a:xfrm>
            <a:off x="3491880" y="2564904"/>
            <a:ext cx="3475862" cy="36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3059</Words>
  <Application>WPS Presentation</Application>
  <PresentationFormat>Presentazione su schermo (4:3)</PresentationFormat>
  <Paragraphs>155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Arial</vt:lpstr>
      <vt:lpstr>SimSun</vt:lpstr>
      <vt:lpstr>Wingdings</vt:lpstr>
      <vt:lpstr>Wingdings 2</vt:lpstr>
      <vt:lpstr>Baskerville Old Face</vt:lpstr>
      <vt:lpstr>Constantia</vt:lpstr>
      <vt:lpstr>Microsoft YaHei</vt:lpstr>
      <vt:lpstr>Calibri</vt:lpstr>
      <vt:lpstr>Equinozio</vt:lpstr>
      <vt:lpstr>Appunti per ostetriche e non solo</vt:lpstr>
      <vt:lpstr>Metodi alternativi per il controllo del dolore in travaglio</vt:lpstr>
      <vt:lpstr>PowerPoint 演示文稿</vt:lpstr>
      <vt:lpstr>LIBERO MOVIMENTO E POSIZIONE ANTALGICHE</vt:lpstr>
      <vt:lpstr>LIBERO MOVIMENTO</vt:lpstr>
      <vt:lpstr>Supporto Emotivo</vt:lpstr>
      <vt:lpstr>Idroterapia</vt:lpstr>
      <vt:lpstr>Rilassamento profondo e tecniche di respirazione</vt:lpstr>
      <vt:lpstr>RILASSAMENTO PROFONDO </vt:lpstr>
      <vt:lpstr>AROMATERAPIA</vt:lpstr>
      <vt:lpstr>AROMATERAPIA</vt:lpstr>
      <vt:lpstr>AROMATERAPIA</vt:lpstr>
      <vt:lpstr>MUSICOTERAPIA</vt:lpstr>
      <vt:lpstr>MUSICOTERAPIA</vt:lpstr>
      <vt:lpstr>MASSAGGIO</vt:lpstr>
      <vt:lpstr>MASSAGGIO</vt:lpstr>
      <vt:lpstr>MASSAGGIO</vt:lpstr>
      <vt:lpstr>APPLICAZIONE DI CALDO E FREDDO</vt:lpstr>
      <vt:lpstr>IDROPUNTURA</vt:lpstr>
      <vt:lpstr>DIGITOPRESSIONE</vt:lpstr>
      <vt:lpstr>CORSI DI ACCOMPAGNAMENTO ALLA NASCITA</vt:lpstr>
      <vt:lpstr>CORSI DI ACCOMPAGNAMENTO ALLA NASCITA</vt:lpstr>
      <vt:lpstr>L’OSTETRICA E L’ANALGESIA FISIOLOGICA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METODI ALTERNATIVI PER IL CONTROLLO DEL DOLORE IN TRAVAGLIO</dc:title>
  <dc:creator>Gloria</dc:creator>
  <cp:lastModifiedBy>collegio ostetriche</cp:lastModifiedBy>
  <cp:revision>49</cp:revision>
  <dcterms:created xsi:type="dcterms:W3CDTF">2017-03-12T00:27:00Z</dcterms:created>
  <dcterms:modified xsi:type="dcterms:W3CDTF">2017-04-03T21:49:29Z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1033-10.2.0.5811</vt:lpwstr>
  </property>
</Properties>
</file>